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1.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11.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12.bin" ContentType="application/vnd.openxmlformats-officedocument.oleObject"/>
  <Override PartName="/ppt/notesSlides/notesSlide36.xml" ContentType="application/vnd.openxmlformats-officedocument.presentationml.notesSlide+xml"/>
  <Override PartName="/ppt/embeddings/oleObject13.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embeddings/oleObject14.bin" ContentType="application/vnd.openxmlformats-officedocument.oleObject"/>
  <Override PartName="/ppt/notesSlides/notesSlide45.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notesSlides/notesSlide46.xml" ContentType="application/vnd.openxmlformats-officedocument.presentationml.notesSlide+xml"/>
  <Override PartName="/ppt/notesSlides/notesSlide47.xml" ContentType="application/vnd.openxmlformats-officedocument.presentationml.notesSlide+xml"/>
  <Override PartName="/ppt/embeddings/oleObject17.bin" ContentType="application/vnd.openxmlformats-officedocument.oleObject"/>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notesSlides/notesSlide55.xml" ContentType="application/vnd.openxmlformats-officedocument.presentationml.notesSlide+xml"/>
  <Override PartName="/ppt/notesSlides/notesSlide56.xml" ContentType="application/vnd.openxmlformats-officedocument.presentationml.notesSlide+xml"/>
  <Override PartName="/ppt/embeddings/oleObject20.bin" ContentType="application/vnd.openxmlformats-officedocument.oleObject"/>
  <Override PartName="/ppt/notesSlides/notesSlide57.xml" ContentType="application/vnd.openxmlformats-officedocument.presentationml.notesSlide+xml"/>
  <Override PartName="/ppt/notesSlides/notesSlide58.xml" ContentType="application/vnd.openxmlformats-officedocument.presentationml.notesSlide+xml"/>
  <Override PartName="/ppt/embeddings/oleObject21.bin" ContentType="application/vnd.openxmlformats-officedocument.oleObject"/>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57" r:id="rId2"/>
    <p:sldId id="258" r:id="rId3"/>
    <p:sldId id="390" r:id="rId4"/>
    <p:sldId id="391" r:id="rId5"/>
    <p:sldId id="392" r:id="rId6"/>
    <p:sldId id="393" r:id="rId7"/>
    <p:sldId id="388" r:id="rId8"/>
    <p:sldId id="267" r:id="rId9"/>
    <p:sldId id="268" r:id="rId10"/>
    <p:sldId id="269" r:id="rId11"/>
    <p:sldId id="270" r:id="rId12"/>
    <p:sldId id="273" r:id="rId13"/>
    <p:sldId id="277" r:id="rId14"/>
    <p:sldId id="279" r:id="rId15"/>
    <p:sldId id="281" r:id="rId16"/>
    <p:sldId id="282" r:id="rId17"/>
    <p:sldId id="283" r:id="rId18"/>
    <p:sldId id="400" r:id="rId19"/>
    <p:sldId id="403" r:id="rId20"/>
    <p:sldId id="401" r:id="rId21"/>
    <p:sldId id="402" r:id="rId22"/>
    <p:sldId id="404" r:id="rId23"/>
    <p:sldId id="291" r:id="rId24"/>
    <p:sldId id="406" r:id="rId25"/>
    <p:sldId id="405" r:id="rId26"/>
    <p:sldId id="290" r:id="rId27"/>
    <p:sldId id="394" r:id="rId28"/>
    <p:sldId id="278" r:id="rId29"/>
    <p:sldId id="292" r:id="rId30"/>
    <p:sldId id="296" r:id="rId31"/>
    <p:sldId id="261" r:id="rId32"/>
    <p:sldId id="293" r:id="rId33"/>
    <p:sldId id="294" r:id="rId34"/>
    <p:sldId id="262" r:id="rId35"/>
    <p:sldId id="297" r:id="rId36"/>
    <p:sldId id="316" r:id="rId37"/>
    <p:sldId id="407" r:id="rId38"/>
    <p:sldId id="298" r:id="rId39"/>
    <p:sldId id="299" r:id="rId40"/>
    <p:sldId id="301" r:id="rId41"/>
    <p:sldId id="308" r:id="rId42"/>
    <p:sldId id="309" r:id="rId43"/>
    <p:sldId id="300" r:id="rId44"/>
    <p:sldId id="302" r:id="rId45"/>
    <p:sldId id="373" r:id="rId46"/>
    <p:sldId id="374" r:id="rId47"/>
    <p:sldId id="408" r:id="rId48"/>
    <p:sldId id="306" r:id="rId49"/>
    <p:sldId id="303" r:id="rId50"/>
    <p:sldId id="395" r:id="rId51"/>
    <p:sldId id="377" r:id="rId52"/>
    <p:sldId id="409" r:id="rId53"/>
    <p:sldId id="307" r:id="rId54"/>
    <p:sldId id="304" r:id="rId55"/>
    <p:sldId id="312" r:id="rId56"/>
    <p:sldId id="271" r:id="rId57"/>
    <p:sldId id="396" r:id="rId58"/>
    <p:sldId id="305" r:id="rId59"/>
    <p:sldId id="311" r:id="rId60"/>
    <p:sldId id="259" r:id="rId61"/>
    <p:sldId id="331" r:id="rId62"/>
    <p:sldId id="330" r:id="rId63"/>
    <p:sldId id="410" r:id="rId64"/>
    <p:sldId id="320" r:id="rId65"/>
    <p:sldId id="321" r:id="rId66"/>
    <p:sldId id="323" r:id="rId67"/>
    <p:sldId id="325" r:id="rId68"/>
    <p:sldId id="378" r:id="rId69"/>
    <p:sldId id="379" r:id="rId70"/>
    <p:sldId id="329" r:id="rId71"/>
    <p:sldId id="360" r:id="rId72"/>
    <p:sldId id="386" r:id="rId73"/>
    <p:sldId id="385" r:id="rId74"/>
    <p:sldId id="381" r:id="rId75"/>
    <p:sldId id="387" r:id="rId76"/>
    <p:sldId id="382" r:id="rId77"/>
    <p:sldId id="383" r:id="rId78"/>
    <p:sldId id="384" r:id="rId79"/>
    <p:sldId id="339" r:id="rId80"/>
    <p:sldId id="353" r:id="rId81"/>
    <p:sldId id="338" r:id="rId82"/>
    <p:sldId id="333" r:id="rId83"/>
    <p:sldId id="350" r:id="rId84"/>
    <p:sldId id="351" r:id="rId85"/>
    <p:sldId id="397" r:id="rId86"/>
    <p:sldId id="356" r:id="rId87"/>
    <p:sldId id="357" r:id="rId88"/>
    <p:sldId id="358" r:id="rId89"/>
    <p:sldId id="398" r:id="rId90"/>
    <p:sldId id="399" r:id="rId91"/>
    <p:sldId id="361" r:id="rId92"/>
    <p:sldId id="264" r:id="rId93"/>
    <p:sldId id="362" r:id="rId94"/>
    <p:sldId id="363" r:id="rId95"/>
    <p:sldId id="365" r:id="rId96"/>
    <p:sldId id="380" r:id="rId97"/>
    <p:sldId id="367" r:id="rId98"/>
    <p:sldId id="368" r:id="rId99"/>
    <p:sldId id="411"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5E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834" autoAdjust="0"/>
  </p:normalViewPr>
  <p:slideViewPr>
    <p:cSldViewPr snapToGrid="0" snapToObjects="1">
      <p:cViewPr>
        <p:scale>
          <a:sx n="100" d="100"/>
          <a:sy n="100" d="100"/>
        </p:scale>
        <p:origin x="-480" y="38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71" d="100"/>
          <a:sy n="71" d="100"/>
        </p:scale>
        <p:origin x="-2904"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printerSettings" Target="printerSettings/printerSettings1.bin"/><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9.emf"/><Relationship Id="rId2" Type="http://schemas.openxmlformats.org/officeDocument/2006/relationships/image" Target="../media/image10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1" Type="http://schemas.openxmlformats.org/officeDocument/2006/relationships/image" Target="../media/image42.emf"/><Relationship Id="rId2"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2.emf"/><Relationship Id="rId3"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5A5BE7-5D86-6A4F-805A-8A03A9699EE2}" type="datetimeFigureOut">
              <a:rPr lang="en-US" smtClean="0"/>
              <a:t>14/06/17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916E6C-553A-A847-A11C-20114A2C82E8}" type="slidenum">
              <a:rPr lang="en-US" smtClean="0"/>
              <a:t>‹#›</a:t>
            </a:fld>
            <a:endParaRPr lang="en-US"/>
          </a:p>
        </p:txBody>
      </p:sp>
    </p:spTree>
    <p:extLst>
      <p:ext uri="{BB962C8B-B14F-4D97-AF65-F5344CB8AC3E}">
        <p14:creationId xmlns:p14="http://schemas.microsoft.com/office/powerpoint/2010/main" val="6507092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en.wikipedia.org/wiki/Cell_(biology)" TargetMode="External"/><Relationship Id="rId4" Type="http://schemas.openxmlformats.org/officeDocument/2006/relationships/hyperlink" Target="http://en.wikipedia.org/wiki/Gene_family" TargetMode="External"/><Relationship Id="rId5" Type="http://schemas.openxmlformats.org/officeDocument/2006/relationships/hyperlink" Target="http://en.wikipedia.org/wiki/Histocompatibility" TargetMode="External"/><Relationship Id="rId6" Type="http://schemas.openxmlformats.org/officeDocument/2006/relationships/hyperlink" Target="http://en.wikipedia.org/wiki/Vertebrate"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Friedrich_Miescher" TargetMode="External"/><Relationship Id="rId4" Type="http://schemas.openxmlformats.org/officeDocument/2006/relationships/hyperlink" Target="http://en.wikipedia.org/wiki/James_Watson" TargetMode="External"/><Relationship Id="rId5" Type="http://schemas.openxmlformats.org/officeDocument/2006/relationships/hyperlink" Target="http://en.wikipedia.org/wiki/Francis_Crick"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mbe.oxfordjournals.org/search?author1=Willie+J.+Swanson&amp;sortspec=date&amp;submit=Submit" TargetMode="External"/><Relationship Id="rId4" Type="http://schemas.openxmlformats.org/officeDocument/2006/relationships/hyperlink" Target="http://mbe.oxfordjournals.org/content/20/1/18.long%23aff-1" TargetMode="External"/><Relationship Id="rId5" Type="http://schemas.openxmlformats.org/officeDocument/2006/relationships/hyperlink" Target="http://mbe.oxfordjournals.org/content/20/1/18.long%23aff-2" TargetMode="External"/><Relationship Id="rId6" Type="http://schemas.openxmlformats.org/officeDocument/2006/relationships/hyperlink" Target="http://mbe.oxfordjournals.org/search?author1=Rasmus+Nielsen&amp;sortspec=date&amp;submit=Submit" TargetMode="External"/><Relationship Id="rId7" Type="http://schemas.openxmlformats.org/officeDocument/2006/relationships/hyperlink" Target="http://mbe.oxfordjournals.org/content/20/1/18.long%23aff-3" TargetMode="External"/><Relationship Id="rId8" Type="http://schemas.openxmlformats.org/officeDocument/2006/relationships/hyperlink" Target="http://mbe.oxfordjournals.org/search?author1=Qiaofeng+Yang&amp;sortspec=date&amp;submit=Submit"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As you see from this title slide, two major concepts stem through my research proposal –the study of </a:t>
            </a:r>
            <a:r>
              <a:rPr lang="en-AU" b="1" dirty="0" smtClean="0"/>
              <a:t>natural selection </a:t>
            </a:r>
            <a:r>
              <a:rPr lang="en-AU" dirty="0" smtClean="0"/>
              <a:t>and developing </a:t>
            </a:r>
            <a:r>
              <a:rPr lang="en-AU" b="1" dirty="0" err="1" smtClean="0"/>
              <a:t>codon</a:t>
            </a:r>
            <a:r>
              <a:rPr lang="en-AU" b="1" dirty="0" smtClean="0"/>
              <a:t> models</a:t>
            </a:r>
            <a:endParaRPr lang="en-AU" b="1"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smtClean="0">
                <a:solidFill>
                  <a:schemeClr val="accent2"/>
                </a:solidFill>
                <a:latin typeface="Lucida Bright" charset="0"/>
              </a:rPr>
              <a:t>Consider amino acid mutations that occurred after the divergence of two species.  If they are advantageous, they will spread into fixation and become fixed differences.  If they are deleterious, they will be removed, resulting in a shortage of replacement fixed differences.</a:t>
            </a: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14</a:t>
            </a:fld>
            <a:endParaRPr lang="en-US"/>
          </a:p>
        </p:txBody>
      </p:sp>
    </p:spTree>
    <p:extLst>
      <p:ext uri="{BB962C8B-B14F-4D97-AF65-F5344CB8AC3E}">
        <p14:creationId xmlns:p14="http://schemas.microsoft.com/office/powerpoint/2010/main" val="6654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smtClean="0">
                <a:solidFill>
                  <a:schemeClr val="accent2"/>
                </a:solidFill>
                <a:latin typeface="Lucida Bright" charset="0"/>
              </a:rPr>
              <a:t>Consider amino acid mutations that occurred after the divergence of two species.  If they are advantageous, they will spread into fixation and become fixed differences.  If they are deleterious, they will be removed, resulting in a shortage of replacement fixed differences.</a:t>
            </a: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15</a:t>
            </a:fld>
            <a:endParaRPr lang="en-US"/>
          </a:p>
        </p:txBody>
      </p:sp>
    </p:spTree>
    <p:extLst>
      <p:ext uri="{BB962C8B-B14F-4D97-AF65-F5344CB8AC3E}">
        <p14:creationId xmlns:p14="http://schemas.microsoft.com/office/powerpoint/2010/main" val="66547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smtClean="0">
                <a:solidFill>
                  <a:schemeClr val="accent2"/>
                </a:solidFill>
                <a:latin typeface="Lucida Bright" charset="0"/>
              </a:rPr>
              <a:t>Consider amino acid mutations that occurred after the divergence of two species.  If they are advantageous, they will spread into fixation and become fixed differences.  If they are deleterious, they will be removed, resulting in a shortage of replacement fixed differences.</a:t>
            </a: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16</a:t>
            </a:fld>
            <a:endParaRPr lang="en-US"/>
          </a:p>
        </p:txBody>
      </p:sp>
    </p:spTree>
    <p:extLst>
      <p:ext uri="{BB962C8B-B14F-4D97-AF65-F5344CB8AC3E}">
        <p14:creationId xmlns:p14="http://schemas.microsoft.com/office/powerpoint/2010/main" val="66547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079DA93D-9800-1441-9762-5D914B97A109}" type="slidenum">
              <a:rPr lang="en-US" sz="1200"/>
              <a:pPr/>
              <a:t>17</a:t>
            </a:fld>
            <a:endParaRPr 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sz="1300">
              <a:solidFill>
                <a:srgbClr val="000000"/>
              </a:solidFill>
              <a:latin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ln/>
        </p:spPr>
      </p:sp>
      <p:sp>
        <p:nvSpPr>
          <p:cNvPr id="2765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9058" tIns="44530" rIns="89058" bIns="44530"/>
          <a:lstStyle/>
          <a:p>
            <a:r>
              <a:rPr lang="en-US" dirty="0" smtClean="0">
                <a:latin typeface="Lucida Sans Unicode" charset="0"/>
              </a:rPr>
              <a:t>Purines:</a:t>
            </a:r>
            <a:r>
              <a:rPr lang="en-US" baseline="0" dirty="0" smtClean="0">
                <a:latin typeface="Lucida Sans Unicode" charset="0"/>
              </a:rPr>
              <a:t> A, G</a:t>
            </a:r>
          </a:p>
          <a:p>
            <a:r>
              <a:rPr lang="en-US" baseline="0" dirty="0" err="1" smtClean="0">
                <a:latin typeface="Lucida Sans Unicode" charset="0"/>
              </a:rPr>
              <a:t>Pyrimidines</a:t>
            </a:r>
            <a:r>
              <a:rPr lang="en-US" baseline="0" dirty="0" smtClean="0">
                <a:latin typeface="Lucida Sans Unicode" charset="0"/>
              </a:rPr>
              <a:t>: C, T</a:t>
            </a:r>
            <a:endParaRPr lang="en-US" dirty="0">
              <a:latin typeface="Lucida Sans Unico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9058" tIns="44530" rIns="89058" bIns="44530"/>
          <a:lstStyle/>
          <a:p>
            <a:endParaRPr lang="en-US">
              <a:latin typeface="Lucida Sans Unicod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9058" tIns="44530" rIns="89058" bIns="44530"/>
          <a:lstStyle/>
          <a:p>
            <a:r>
              <a:rPr lang="en-US" dirty="0" smtClean="0">
                <a:latin typeface="Lucida Sans Unicode" charset="0"/>
              </a:rPr>
              <a:t>Observation from the genetic code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9058" tIns="44530" rIns="89058" bIns="44530"/>
          <a:lstStyle/>
          <a:p>
            <a:endParaRPr lang="en-US">
              <a:latin typeface="Lucida Sans Unico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ln/>
        </p:spPr>
      </p:sp>
      <p:sp>
        <p:nvSpPr>
          <p:cNvPr id="3686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89058" tIns="44530" rIns="89058" bIns="44530"/>
          <a:lstStyle/>
          <a:p>
            <a:endParaRPr lang="en-US">
              <a:latin typeface="Lucida Sans Unico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46DF56E9-6AE9-F745-9BEF-8AC079D0FDA0}" type="slidenum">
              <a:rPr lang="en-US" sz="1200"/>
              <a:pPr/>
              <a:t>23</a:t>
            </a:fld>
            <a:endParaRPr 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counting methods are safe to use if codon usage (especially at the 3rd position) is uniform, the sequences are not very divergent, and transition and </a:t>
            </a:r>
            <a:r>
              <a:rPr lang="en-US" sz="1200" dirty="0" err="1" smtClean="0"/>
              <a:t>transversion</a:t>
            </a:r>
            <a:r>
              <a:rPr lang="en-US" sz="1200" dirty="0" smtClean="0"/>
              <a:t> rates are similar (NG86).</a:t>
            </a:r>
            <a:endParaRPr lang="en-GB" sz="1200" dirty="0" smtClean="0"/>
          </a:p>
          <a:p>
            <a:pPr eaLnBrk="1" hangingPunct="1"/>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 of evolutionary patterns and natural selection in particular</a:t>
            </a:r>
            <a:r>
              <a:rPr lang="en-US" baseline="0" dirty="0" smtClean="0"/>
              <a:t> underpins the proposed project throughout.</a:t>
            </a:r>
          </a:p>
          <a:p>
            <a:r>
              <a:rPr lang="en-US" dirty="0" smtClean="0"/>
              <a:t>Now that we have</a:t>
            </a:r>
            <a:r>
              <a:rPr lang="en-US" baseline="0" dirty="0" smtClean="0"/>
              <a:t> genomic data from a variety of organisms we can study the mechanisms that drive phenotypic change at the molecular level.</a:t>
            </a:r>
          </a:p>
          <a:p>
            <a:r>
              <a:rPr lang="en-US" baseline="0" dirty="0" smtClean="0"/>
              <a:t>And it is at the molecular level that neutralist-</a:t>
            </a:r>
            <a:r>
              <a:rPr lang="en-US" baseline="0" dirty="0" err="1" smtClean="0"/>
              <a:t>selectionist</a:t>
            </a:r>
            <a:r>
              <a:rPr lang="en-US" baseline="0" dirty="0" smtClean="0"/>
              <a:t> debate arose questioning the relative significance of advantageous mutations compared to neutral mutations in shaping the genomes.</a:t>
            </a:r>
          </a:p>
        </p:txBody>
      </p:sp>
      <p:sp>
        <p:nvSpPr>
          <p:cNvPr id="4" name="Slide Number Placeholder 3"/>
          <p:cNvSpPr>
            <a:spLocks noGrp="1"/>
          </p:cNvSpPr>
          <p:nvPr>
            <p:ph type="sldNum" sz="quarter" idx="10"/>
          </p:nvPr>
        </p:nvSpPr>
        <p:spPr/>
        <p:txBody>
          <a:bodyPr/>
          <a:lstStyle/>
          <a:p>
            <a:fld id="{A5CF8EEF-388D-2F4F-95CA-2C39C74A3C35}" type="slidenum">
              <a:rPr lang="en-US" smtClean="0"/>
              <a:pPr/>
              <a:t>2</a:t>
            </a:fld>
            <a:endParaRPr lang="en-US"/>
          </a:p>
        </p:txBody>
      </p:sp>
    </p:spTree>
    <p:extLst>
      <p:ext uri="{BB962C8B-B14F-4D97-AF65-F5344CB8AC3E}">
        <p14:creationId xmlns:p14="http://schemas.microsoft.com/office/powerpoint/2010/main" val="3284455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Assumptions</a:t>
            </a:r>
            <a:r>
              <a:rPr lang="en-US" sz="1200" baseline="0" dirty="0" smtClean="0"/>
              <a:t> matter more than models.</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counting methods are safe to use if codon usage (especially at the 3rd position) is uniform, the sequences are not very divergent, and transition and </a:t>
            </a:r>
            <a:r>
              <a:rPr lang="en-US" sz="1200" dirty="0" err="1" smtClean="0"/>
              <a:t>transversion</a:t>
            </a:r>
            <a:r>
              <a:rPr lang="en-US" sz="1200" dirty="0" smtClean="0"/>
              <a:t> rates are similar (NG86).</a:t>
            </a:r>
            <a:endParaRPr lang="en-GB" sz="1200" dirty="0" smtClean="0"/>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24</a:t>
            </a:fld>
            <a:endParaRPr lang="en-US"/>
          </a:p>
        </p:txBody>
      </p:sp>
    </p:spTree>
    <p:extLst>
      <p:ext uri="{BB962C8B-B14F-4D97-AF65-F5344CB8AC3E}">
        <p14:creationId xmlns:p14="http://schemas.microsoft.com/office/powerpoint/2010/main" val="2332189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1" dirty="0" smtClean="0"/>
              <a:t>major histocompatibility complex</a:t>
            </a:r>
            <a:r>
              <a:rPr lang="en-US" dirty="0" smtClean="0"/>
              <a:t> (</a:t>
            </a:r>
            <a:r>
              <a:rPr lang="en-US" b="1" dirty="0" smtClean="0"/>
              <a:t>MHC</a:t>
            </a:r>
            <a:r>
              <a:rPr lang="en-US" dirty="0" smtClean="0"/>
              <a:t>) is a set of </a:t>
            </a:r>
            <a:r>
              <a:rPr lang="en-US" dirty="0" smtClean="0">
                <a:hlinkClick r:id="rId3" tooltip="Cell (biology)"/>
              </a:rPr>
              <a:t>cell</a:t>
            </a:r>
            <a:r>
              <a:rPr lang="en-US" dirty="0" smtClean="0"/>
              <a:t> surface molecules encoded by a large </a:t>
            </a:r>
            <a:r>
              <a:rPr lang="en-US" dirty="0" smtClean="0">
                <a:hlinkClick r:id="rId4" tooltip="Gene family"/>
              </a:rPr>
              <a:t>gene family</a:t>
            </a:r>
            <a:r>
              <a:rPr lang="en-US" dirty="0" smtClean="0"/>
              <a:t> which controls a major part of the </a:t>
            </a:r>
            <a:r>
              <a:rPr lang="en-US" dirty="0" smtClean="0">
                <a:hlinkClick r:id="rId5" tooltip="Histocompatibility"/>
              </a:rPr>
              <a:t>immune system</a:t>
            </a:r>
            <a:r>
              <a:rPr lang="en-US" dirty="0" smtClean="0"/>
              <a:t> in all </a:t>
            </a:r>
            <a:r>
              <a:rPr lang="en-US" dirty="0" smtClean="0">
                <a:hlinkClick r:id="rId6" tooltip="Vertebrate"/>
              </a:rPr>
              <a:t>vertebrates</a:t>
            </a:r>
            <a:r>
              <a:rPr lang="en-US" dirty="0" smtClean="0"/>
              <a:t>. The major function of MHCs is to bind to peptide fragments derived from pathogens and display them on the cell surface for recognition by the appropriate T-cells.</a:t>
            </a:r>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26</a:t>
            </a:fld>
            <a:endParaRPr lang="en-US"/>
          </a:p>
        </p:txBody>
      </p:sp>
    </p:spTree>
    <p:extLst>
      <p:ext uri="{BB962C8B-B14F-4D97-AF65-F5344CB8AC3E}">
        <p14:creationId xmlns:p14="http://schemas.microsoft.com/office/powerpoint/2010/main" val="66547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28</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6670A2B3-2C9F-3A42-87F3-8458B27B101D}" type="slidenum">
              <a:rPr lang="en-US" sz="1200"/>
              <a:pPr/>
              <a:t>29</a:t>
            </a:fld>
            <a:endParaRPr 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6670A2B3-2C9F-3A42-87F3-8458B27B101D}" type="slidenum">
              <a:rPr lang="en-US" sz="1200"/>
              <a:pPr/>
              <a:t>30</a:t>
            </a:fld>
            <a:endParaRPr 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has been shown (also in my publication) that codon model based approach was the most accurate and powerful to detect positive selection</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31</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has been shown (also in my publication) that codon model based approach was the most accurate and powerful to detect positive selection</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32</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has been shown (also in my publication) that codon model based approach was the most accurate and powerful to detect positive selection</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33</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has nice statistical properties but this can also be done using Bayesian inference</a:t>
            </a:r>
            <a:r>
              <a:rPr lang="en-US" baseline="0" dirty="0" smtClean="0"/>
              <a:t> (an option we will explore).</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34</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6670A2B3-2C9F-3A42-87F3-8458B27B101D}" type="slidenum">
              <a:rPr lang="en-US" sz="1200"/>
              <a:pPr/>
              <a:t>35</a:t>
            </a:fld>
            <a:endParaRPr 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a:t>
            </a:r>
            <a:r>
              <a:rPr lang="en-US" baseline="0" dirty="0" smtClean="0"/>
              <a:t> genomic data from a variety of organisms we can study the mechanisms that drive phenotypic change at the molecular level.</a:t>
            </a:r>
          </a:p>
          <a:p>
            <a:r>
              <a:rPr lang="en-US" sz="1200" kern="1200" dirty="0" smtClean="0">
                <a:solidFill>
                  <a:schemeClr val="tx1"/>
                </a:solidFill>
                <a:latin typeface="+mn-lt"/>
                <a:ea typeface="+mn-ea"/>
                <a:cs typeface="+mn-cs"/>
              </a:rPr>
              <a:t>DNA was first isolated by the Swiss physician </a:t>
            </a:r>
            <a:r>
              <a:rPr lang="en-US" sz="1200" kern="1200" dirty="0" smtClean="0">
                <a:solidFill>
                  <a:schemeClr val="tx1"/>
                </a:solidFill>
                <a:latin typeface="+mn-lt"/>
                <a:ea typeface="+mn-ea"/>
                <a:cs typeface="+mn-cs"/>
                <a:hlinkClick r:id="rId3"/>
              </a:rPr>
              <a:t>Friedrich Miescher in 1869. As it resided in the nuclei of cells, he called it "nuclein".</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1953, </a:t>
            </a:r>
            <a:r>
              <a:rPr lang="en-US" sz="1200" kern="1200" dirty="0" smtClean="0">
                <a:solidFill>
                  <a:schemeClr val="tx1"/>
                </a:solidFill>
                <a:latin typeface="+mn-lt"/>
                <a:ea typeface="+mn-ea"/>
                <a:cs typeface="+mn-cs"/>
                <a:hlinkClick r:id="rId4"/>
              </a:rPr>
              <a:t>James Watson</a:t>
            </a:r>
            <a:r>
              <a:rPr lang="en-US" sz="1200" kern="1200" dirty="0" smtClean="0">
                <a:solidFill>
                  <a:schemeClr val="tx1"/>
                </a:solidFill>
                <a:latin typeface="+mn-lt"/>
                <a:ea typeface="+mn-ea"/>
                <a:cs typeface="+mn-cs"/>
              </a:rPr>
              <a:t>&amp; </a:t>
            </a:r>
            <a:r>
              <a:rPr lang="en-US" sz="1200" kern="1200" dirty="0" smtClean="0">
                <a:solidFill>
                  <a:schemeClr val="tx1"/>
                </a:solidFill>
                <a:latin typeface="+mn-lt"/>
                <a:ea typeface="+mn-ea"/>
                <a:cs typeface="+mn-cs"/>
                <a:hlinkClick r:id="rId5"/>
              </a:rPr>
              <a:t>Francis Crick suggested that</a:t>
            </a:r>
            <a:r>
              <a:rPr lang="en-US" sz="1200" kern="1200" baseline="0" dirty="0" smtClean="0">
                <a:solidFill>
                  <a:schemeClr val="tx1"/>
                </a:solidFill>
                <a:latin typeface="+mn-lt"/>
                <a:ea typeface="+mn-ea"/>
                <a:cs typeface="+mn-cs"/>
                <a:hlinkClick r:id="rId5"/>
              </a:rPr>
              <a:t> </a:t>
            </a:r>
            <a:r>
              <a:rPr lang="en-US" sz="1200" kern="1200" dirty="0" smtClean="0">
                <a:solidFill>
                  <a:schemeClr val="tx1"/>
                </a:solidFill>
                <a:latin typeface="+mn-lt"/>
                <a:ea typeface="+mn-ea"/>
                <a:cs typeface="+mn-cs"/>
                <a:hlinkClick r:id="rId5"/>
              </a:rPr>
              <a:t>the DNA is structured as a double-helix </a:t>
            </a:r>
            <a:r>
              <a:rPr lang="en-US" sz="1200" kern="1200" dirty="0" smtClean="0">
                <a:solidFill>
                  <a:schemeClr val="tx1"/>
                </a:solidFill>
                <a:latin typeface="+mn-lt"/>
                <a:ea typeface="+mn-ea"/>
                <a:cs typeface="+mn-cs"/>
              </a:rPr>
              <a:t>(based on Rosalind Franklin’s X-ray diffraction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image).</a:t>
            </a:r>
          </a:p>
          <a:p>
            <a:r>
              <a:rPr lang="en-US" sz="1200" kern="1200" baseline="0" dirty="0" smtClean="0">
                <a:solidFill>
                  <a:schemeClr val="tx1"/>
                </a:solidFill>
                <a:latin typeface="+mn-lt"/>
                <a:ea typeface="+mn-ea"/>
                <a:cs typeface="+mn-cs"/>
              </a:rPr>
              <a:t>With the discovery of the DNA we could start to compare genetic material across species (removing species boundary).</a:t>
            </a:r>
            <a:endParaRPr lang="en-US" baseline="0" dirty="0" smtClean="0"/>
          </a:p>
        </p:txBody>
      </p:sp>
      <p:sp>
        <p:nvSpPr>
          <p:cNvPr id="4" name="Slide Number Placeholder 3"/>
          <p:cNvSpPr>
            <a:spLocks noGrp="1"/>
          </p:cNvSpPr>
          <p:nvPr>
            <p:ph type="sldNum" sz="quarter" idx="10"/>
          </p:nvPr>
        </p:nvSpPr>
        <p:spPr/>
        <p:txBody>
          <a:bodyPr/>
          <a:lstStyle/>
          <a:p>
            <a:fld id="{88FDB06F-2C2B-0641-A4D9-B326F3AC5348}" type="slidenum">
              <a:rPr lang="en-US" smtClean="0"/>
              <a:t>3</a:t>
            </a:fld>
            <a:endParaRPr lang="en-US"/>
          </a:p>
        </p:txBody>
      </p:sp>
    </p:spTree>
    <p:extLst>
      <p:ext uri="{BB962C8B-B14F-4D97-AF65-F5344CB8AC3E}">
        <p14:creationId xmlns:p14="http://schemas.microsoft.com/office/powerpoint/2010/main" val="2523443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has nice statistical properties but this can also be done using Bayesian inference</a:t>
            </a:r>
            <a:r>
              <a:rPr lang="en-US" baseline="0" dirty="0" smtClean="0"/>
              <a:t> (an option we will explore).</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solidFill>
                  <a:srgbClr val="0000FF"/>
                </a:solidFill>
              </a:rPr>
              <a:t>MLEs of </a:t>
            </a:r>
            <a:r>
              <a:rPr lang="en-GB" sz="1200" b="1" i="1" dirty="0" smtClean="0">
                <a:solidFill>
                  <a:srgbClr val="0000FF"/>
                </a:solidFill>
              </a:rPr>
              <a:t>t</a:t>
            </a:r>
            <a:r>
              <a:rPr lang="en-GB" sz="1200" b="1" dirty="0" smtClean="0">
                <a:solidFill>
                  <a:srgbClr val="0000FF"/>
                </a:solidFill>
              </a:rPr>
              <a:t> and </a:t>
            </a:r>
            <a:r>
              <a:rPr lang="en-GB" sz="1200" b="1" i="1" dirty="0" smtClean="0">
                <a:solidFill>
                  <a:srgbClr val="0000FF"/>
                </a:solidFill>
                <a:latin typeface="Symbol" charset="0"/>
              </a:rPr>
              <a:t>w</a:t>
            </a:r>
            <a:r>
              <a:rPr lang="en-GB" sz="1200" b="1" dirty="0" smtClean="0">
                <a:solidFill>
                  <a:srgbClr val="0000FF"/>
                </a:solidFill>
              </a:rPr>
              <a:t> </a:t>
            </a:r>
            <a:r>
              <a:rPr lang="en-GB" sz="1200" b="1" dirty="0" smtClean="0">
                <a:solidFill>
                  <a:srgbClr val="0000FF"/>
                </a:solidFill>
                <a:sym typeface="Wingdings" charset="0"/>
              </a:rPr>
              <a:t> MLEs of </a:t>
            </a:r>
            <a:r>
              <a:rPr lang="en-GB" sz="1200" b="1" i="1" dirty="0" err="1" smtClean="0">
                <a:solidFill>
                  <a:srgbClr val="0000FF"/>
                </a:solidFill>
                <a:sym typeface="Wingdings" charset="0"/>
              </a:rPr>
              <a:t>d</a:t>
            </a:r>
            <a:r>
              <a:rPr lang="en-GB" sz="1200" b="1" baseline="-25000" dirty="0" err="1" smtClean="0">
                <a:solidFill>
                  <a:srgbClr val="0000FF"/>
                </a:solidFill>
                <a:sym typeface="Wingdings" charset="0"/>
              </a:rPr>
              <a:t>S</a:t>
            </a:r>
            <a:r>
              <a:rPr lang="en-GB" sz="1200" b="1" dirty="0" smtClean="0">
                <a:solidFill>
                  <a:srgbClr val="0000FF"/>
                </a:solidFill>
                <a:sym typeface="Wingdings" charset="0"/>
              </a:rPr>
              <a:t> and </a:t>
            </a:r>
            <a:r>
              <a:rPr lang="en-GB" sz="1200" b="1" i="1" dirty="0" err="1" smtClean="0">
                <a:solidFill>
                  <a:srgbClr val="0000FF"/>
                </a:solidFill>
                <a:sym typeface="Wingdings" charset="0"/>
              </a:rPr>
              <a:t>d</a:t>
            </a:r>
            <a:r>
              <a:rPr lang="en-GB" sz="1200" b="1" baseline="-25000" dirty="0" err="1" smtClean="0">
                <a:solidFill>
                  <a:srgbClr val="0000FF"/>
                </a:solidFill>
                <a:sym typeface="Wingdings" charset="0"/>
              </a:rPr>
              <a:t>N</a:t>
            </a:r>
            <a:r>
              <a:rPr lang="en-GB" sz="1200" b="1" baseline="-25000" dirty="0" smtClean="0">
                <a:solidFill>
                  <a:srgbClr val="0000FF"/>
                </a:solidFill>
                <a:sym typeface="Wingdings" charset="0"/>
              </a:rPr>
              <a:t> </a:t>
            </a:r>
            <a:r>
              <a:rPr lang="en-GB" sz="1200" b="1" dirty="0" smtClean="0">
                <a:solidFill>
                  <a:srgbClr val="0000FF"/>
                </a:solidFill>
                <a:sym typeface="Wingdings" charset="0"/>
              </a:rPr>
              <a:t>(</a:t>
            </a:r>
            <a:r>
              <a:rPr lang="en-GB" sz="1200" b="1" i="1" dirty="0" smtClean="0">
                <a:solidFill>
                  <a:srgbClr val="0000FF"/>
                </a:solidFill>
                <a:latin typeface="Symbol" charset="0"/>
              </a:rPr>
              <a:t>k</a:t>
            </a:r>
            <a:r>
              <a:rPr lang="en-GB" sz="1200" b="1" dirty="0" smtClean="0">
                <a:solidFill>
                  <a:srgbClr val="0000FF"/>
                </a:solidFill>
                <a:latin typeface="Symbol" charset="0"/>
              </a:rPr>
              <a:t> </a:t>
            </a:r>
            <a:r>
              <a:rPr lang="en-GB" sz="1200" b="1" dirty="0" smtClean="0">
                <a:solidFill>
                  <a:srgbClr val="0000FF"/>
                </a:solidFill>
              </a:rPr>
              <a:t>=1 fixed</a:t>
            </a:r>
            <a:r>
              <a:rPr lang="en-GB" sz="1200" b="1" dirty="0" smtClean="0">
                <a:solidFill>
                  <a:srgbClr val="0000FF"/>
                </a:solidFill>
                <a:latin typeface="Symbol" charset="0"/>
              </a:rPr>
              <a:t>)</a:t>
            </a:r>
            <a:endParaRPr lang="en-GB" sz="1200" b="1" baseline="-25000" dirty="0" smtClean="0">
              <a:solidFill>
                <a:srgbClr val="0000FF"/>
              </a:solidFill>
              <a:sym typeface="Wingdings" charset="0"/>
            </a:endParaRPr>
          </a:p>
          <a:p>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36</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has nice statistical properties but this can also be done using Bayesian inference</a:t>
            </a:r>
            <a:r>
              <a:rPr lang="en-US" baseline="0" dirty="0" smtClean="0"/>
              <a:t> (an option we will explore).</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solidFill>
                  <a:srgbClr val="0000FF"/>
                </a:solidFill>
              </a:rPr>
              <a:t>MLEs of </a:t>
            </a:r>
            <a:r>
              <a:rPr lang="en-GB" sz="1200" b="1" i="1" dirty="0" smtClean="0">
                <a:solidFill>
                  <a:srgbClr val="0000FF"/>
                </a:solidFill>
              </a:rPr>
              <a:t>t</a:t>
            </a:r>
            <a:r>
              <a:rPr lang="en-GB" sz="1200" b="1" dirty="0" smtClean="0">
                <a:solidFill>
                  <a:srgbClr val="0000FF"/>
                </a:solidFill>
              </a:rPr>
              <a:t> and </a:t>
            </a:r>
            <a:r>
              <a:rPr lang="en-GB" sz="1200" b="1" i="1" dirty="0" smtClean="0">
                <a:solidFill>
                  <a:srgbClr val="0000FF"/>
                </a:solidFill>
                <a:latin typeface="Symbol" charset="0"/>
              </a:rPr>
              <a:t>w</a:t>
            </a:r>
            <a:r>
              <a:rPr lang="en-GB" sz="1200" b="1" dirty="0" smtClean="0">
                <a:solidFill>
                  <a:srgbClr val="0000FF"/>
                </a:solidFill>
              </a:rPr>
              <a:t> </a:t>
            </a:r>
            <a:r>
              <a:rPr lang="en-GB" sz="1200" b="1" dirty="0" smtClean="0">
                <a:solidFill>
                  <a:srgbClr val="0000FF"/>
                </a:solidFill>
                <a:sym typeface="Wingdings" charset="0"/>
              </a:rPr>
              <a:t> MLEs of </a:t>
            </a:r>
            <a:r>
              <a:rPr lang="en-GB" sz="1200" b="1" i="1" dirty="0" err="1" smtClean="0">
                <a:solidFill>
                  <a:srgbClr val="0000FF"/>
                </a:solidFill>
                <a:sym typeface="Wingdings" charset="0"/>
              </a:rPr>
              <a:t>d</a:t>
            </a:r>
            <a:r>
              <a:rPr lang="en-GB" sz="1200" b="1" baseline="-25000" dirty="0" err="1" smtClean="0">
                <a:solidFill>
                  <a:srgbClr val="0000FF"/>
                </a:solidFill>
                <a:sym typeface="Wingdings" charset="0"/>
              </a:rPr>
              <a:t>S</a:t>
            </a:r>
            <a:r>
              <a:rPr lang="en-GB" sz="1200" b="1" dirty="0" smtClean="0">
                <a:solidFill>
                  <a:srgbClr val="0000FF"/>
                </a:solidFill>
                <a:sym typeface="Wingdings" charset="0"/>
              </a:rPr>
              <a:t> and </a:t>
            </a:r>
            <a:r>
              <a:rPr lang="en-GB" sz="1200" b="1" i="1" dirty="0" err="1" smtClean="0">
                <a:solidFill>
                  <a:srgbClr val="0000FF"/>
                </a:solidFill>
                <a:sym typeface="Wingdings" charset="0"/>
              </a:rPr>
              <a:t>d</a:t>
            </a:r>
            <a:r>
              <a:rPr lang="en-GB" sz="1200" b="1" baseline="-25000" dirty="0" err="1" smtClean="0">
                <a:solidFill>
                  <a:srgbClr val="0000FF"/>
                </a:solidFill>
                <a:sym typeface="Wingdings" charset="0"/>
              </a:rPr>
              <a:t>N</a:t>
            </a:r>
            <a:r>
              <a:rPr lang="en-GB" sz="1200" b="1" baseline="-25000" dirty="0" smtClean="0">
                <a:solidFill>
                  <a:srgbClr val="0000FF"/>
                </a:solidFill>
                <a:sym typeface="Wingdings" charset="0"/>
              </a:rPr>
              <a:t> </a:t>
            </a:r>
            <a:r>
              <a:rPr lang="en-GB" sz="1200" b="1" dirty="0" smtClean="0">
                <a:solidFill>
                  <a:srgbClr val="0000FF"/>
                </a:solidFill>
                <a:sym typeface="Wingdings" charset="0"/>
              </a:rPr>
              <a:t>(</a:t>
            </a:r>
            <a:r>
              <a:rPr lang="en-GB" sz="1200" b="1" i="1" dirty="0" smtClean="0">
                <a:solidFill>
                  <a:srgbClr val="0000FF"/>
                </a:solidFill>
                <a:latin typeface="Symbol" charset="0"/>
              </a:rPr>
              <a:t>k</a:t>
            </a:r>
            <a:r>
              <a:rPr lang="en-GB" sz="1200" b="1" dirty="0" smtClean="0">
                <a:solidFill>
                  <a:srgbClr val="0000FF"/>
                </a:solidFill>
                <a:latin typeface="Symbol" charset="0"/>
              </a:rPr>
              <a:t> </a:t>
            </a:r>
            <a:r>
              <a:rPr lang="en-GB" sz="1200" b="1" dirty="0" smtClean="0">
                <a:solidFill>
                  <a:srgbClr val="0000FF"/>
                </a:solidFill>
              </a:rPr>
              <a:t>=1 fixed</a:t>
            </a:r>
            <a:r>
              <a:rPr lang="en-GB" sz="1200" b="1" dirty="0" smtClean="0">
                <a:solidFill>
                  <a:srgbClr val="0000FF"/>
                </a:solidFill>
                <a:latin typeface="Symbol" charset="0"/>
              </a:rPr>
              <a:t>)</a:t>
            </a:r>
            <a:endParaRPr lang="en-GB" sz="1200" b="1" baseline="-25000" dirty="0" smtClean="0">
              <a:solidFill>
                <a:srgbClr val="0000FF"/>
              </a:solidFill>
              <a:sym typeface="Wingdings" charset="0"/>
            </a:endParaRPr>
          </a:p>
          <a:p>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37</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has been shown (also in my publication) that codon model based approach was the most accurate and powerful to detect positive selection</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38</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has been shown (also in my publication) that codon model based approach was the most accurate and powerful to detect positive selection</a:t>
            </a:r>
          </a:p>
          <a:p>
            <a:r>
              <a:rPr lang="en-US" dirty="0" smtClean="0"/>
              <a:t>Green is some </a:t>
            </a:r>
            <a:r>
              <a:rPr lang="en-US" dirty="0" err="1" smtClean="0"/>
              <a:t>transmembrane</a:t>
            </a:r>
            <a:r>
              <a:rPr lang="en-US" dirty="0" smtClean="0"/>
              <a:t> protein where loops are not under strong structural constraints and are</a:t>
            </a:r>
            <a:r>
              <a:rPr lang="en-US" baseline="0" dirty="0" smtClean="0"/>
              <a:t> allowed to vary more.</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39</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has been shown (also in my publication) that codon model based approach was the most accurate and powerful to detect positive selection</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40</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has been shown (also in my publication) that codon model based approach was the most accurate and powerful to detect positive selection</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41</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has been shown (also in my publication) that codon model based approach was the most accurate and powerful to detect positive selection</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42</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5FF8C-D14E-F04E-A603-D0605423D6A6}" type="slidenum">
              <a:rPr lang="en-US"/>
              <a:pPr/>
              <a:t>43</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AC0D35"/>
                </a:solidFill>
              </a:rPr>
              <a:t>Adaptive replacements were found to contribute to a better performance at a low pH and confer protection against the </a:t>
            </a:r>
            <a:r>
              <a:rPr lang="en-US" sz="1200" dirty="0" err="1" smtClean="0">
                <a:solidFill>
                  <a:srgbClr val="AC0D35"/>
                </a:solidFill>
              </a:rPr>
              <a:t>proteolytic</a:t>
            </a:r>
            <a:r>
              <a:rPr lang="en-US" sz="1200" dirty="0" smtClean="0">
                <a:solidFill>
                  <a:srgbClr val="AC0D35"/>
                </a:solidFill>
              </a:rPr>
              <a:t> (breaking-down) activities of the stomach</a:t>
            </a:r>
          </a:p>
          <a:p>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FFF3B-8000-EF4B-9EEE-B7FF5CFEB046}" type="slidenum">
              <a:rPr lang="en-US"/>
              <a:pPr/>
              <a:t>44</a:t>
            </a:fld>
            <a:endParaRPr lang="en-US"/>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AU"/>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FFF3B-8000-EF4B-9EEE-B7FF5CFEB046}" type="slidenum">
              <a:rPr lang="en-US"/>
              <a:pPr/>
              <a:t>45</a:t>
            </a:fld>
            <a:endParaRPr lang="en-US"/>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5</a:t>
            </a:fld>
            <a:endParaRPr lang="en-US"/>
          </a:p>
        </p:txBody>
      </p:sp>
    </p:spTree>
    <p:extLst>
      <p:ext uri="{BB962C8B-B14F-4D97-AF65-F5344CB8AC3E}">
        <p14:creationId xmlns:p14="http://schemas.microsoft.com/office/powerpoint/2010/main" val="111401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FFF3B-8000-EF4B-9EEE-B7FF5CFEB046}" type="slidenum">
              <a:rPr lang="en-US"/>
              <a:pPr/>
              <a:t>46</a:t>
            </a:fld>
            <a:endParaRPr lang="en-US"/>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AU"/>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has nice statistical properties but this can also be done using Bayesian inference</a:t>
            </a:r>
            <a:r>
              <a:rPr lang="en-US" baseline="0" dirty="0" smtClean="0"/>
              <a:t> (an option we will explore).</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solidFill>
                  <a:srgbClr val="0000FF"/>
                </a:solidFill>
              </a:rPr>
              <a:t>MLEs of </a:t>
            </a:r>
            <a:r>
              <a:rPr lang="en-GB" sz="1200" b="1" i="1" dirty="0" smtClean="0">
                <a:solidFill>
                  <a:srgbClr val="0000FF"/>
                </a:solidFill>
              </a:rPr>
              <a:t>t</a:t>
            </a:r>
            <a:r>
              <a:rPr lang="en-GB" sz="1200" b="1" dirty="0" smtClean="0">
                <a:solidFill>
                  <a:srgbClr val="0000FF"/>
                </a:solidFill>
              </a:rPr>
              <a:t> and </a:t>
            </a:r>
            <a:r>
              <a:rPr lang="en-GB" sz="1200" b="1" i="1" dirty="0" smtClean="0">
                <a:solidFill>
                  <a:srgbClr val="0000FF"/>
                </a:solidFill>
                <a:latin typeface="Symbol" charset="0"/>
              </a:rPr>
              <a:t>w</a:t>
            </a:r>
            <a:r>
              <a:rPr lang="en-GB" sz="1200" b="1" dirty="0" smtClean="0">
                <a:solidFill>
                  <a:srgbClr val="0000FF"/>
                </a:solidFill>
              </a:rPr>
              <a:t> </a:t>
            </a:r>
            <a:r>
              <a:rPr lang="en-GB" sz="1200" b="1" dirty="0" smtClean="0">
                <a:solidFill>
                  <a:srgbClr val="0000FF"/>
                </a:solidFill>
                <a:sym typeface="Wingdings" charset="0"/>
              </a:rPr>
              <a:t> MLEs of </a:t>
            </a:r>
            <a:r>
              <a:rPr lang="en-GB" sz="1200" b="1" i="1" dirty="0" err="1" smtClean="0">
                <a:solidFill>
                  <a:srgbClr val="0000FF"/>
                </a:solidFill>
                <a:sym typeface="Wingdings" charset="0"/>
              </a:rPr>
              <a:t>d</a:t>
            </a:r>
            <a:r>
              <a:rPr lang="en-GB" sz="1200" b="1" baseline="-25000" dirty="0" err="1" smtClean="0">
                <a:solidFill>
                  <a:srgbClr val="0000FF"/>
                </a:solidFill>
                <a:sym typeface="Wingdings" charset="0"/>
              </a:rPr>
              <a:t>S</a:t>
            </a:r>
            <a:r>
              <a:rPr lang="en-GB" sz="1200" b="1" dirty="0" smtClean="0">
                <a:solidFill>
                  <a:srgbClr val="0000FF"/>
                </a:solidFill>
                <a:sym typeface="Wingdings" charset="0"/>
              </a:rPr>
              <a:t> and </a:t>
            </a:r>
            <a:r>
              <a:rPr lang="en-GB" sz="1200" b="1" i="1" dirty="0" err="1" smtClean="0">
                <a:solidFill>
                  <a:srgbClr val="0000FF"/>
                </a:solidFill>
                <a:sym typeface="Wingdings" charset="0"/>
              </a:rPr>
              <a:t>d</a:t>
            </a:r>
            <a:r>
              <a:rPr lang="en-GB" sz="1200" b="1" baseline="-25000" dirty="0" err="1" smtClean="0">
                <a:solidFill>
                  <a:srgbClr val="0000FF"/>
                </a:solidFill>
                <a:sym typeface="Wingdings" charset="0"/>
              </a:rPr>
              <a:t>N</a:t>
            </a:r>
            <a:r>
              <a:rPr lang="en-GB" sz="1200" b="1" baseline="-25000" dirty="0" smtClean="0">
                <a:solidFill>
                  <a:srgbClr val="0000FF"/>
                </a:solidFill>
                <a:sym typeface="Wingdings" charset="0"/>
              </a:rPr>
              <a:t> </a:t>
            </a:r>
            <a:r>
              <a:rPr lang="en-GB" sz="1200" b="1" dirty="0" smtClean="0">
                <a:solidFill>
                  <a:srgbClr val="0000FF"/>
                </a:solidFill>
                <a:sym typeface="Wingdings" charset="0"/>
              </a:rPr>
              <a:t>(</a:t>
            </a:r>
            <a:r>
              <a:rPr lang="en-GB" sz="1200" b="1" i="1" dirty="0" smtClean="0">
                <a:solidFill>
                  <a:srgbClr val="0000FF"/>
                </a:solidFill>
                <a:latin typeface="Symbol" charset="0"/>
              </a:rPr>
              <a:t>k</a:t>
            </a:r>
            <a:r>
              <a:rPr lang="en-GB" sz="1200" b="1" dirty="0" smtClean="0">
                <a:solidFill>
                  <a:srgbClr val="0000FF"/>
                </a:solidFill>
                <a:latin typeface="Symbol" charset="0"/>
              </a:rPr>
              <a:t> </a:t>
            </a:r>
            <a:r>
              <a:rPr lang="en-GB" sz="1200" b="1" dirty="0" smtClean="0">
                <a:solidFill>
                  <a:srgbClr val="0000FF"/>
                </a:solidFill>
              </a:rPr>
              <a:t>=1 fixed</a:t>
            </a:r>
            <a:r>
              <a:rPr lang="en-GB" sz="1200" b="1" dirty="0" smtClean="0">
                <a:solidFill>
                  <a:srgbClr val="0000FF"/>
                </a:solidFill>
                <a:latin typeface="Symbol" charset="0"/>
              </a:rPr>
              <a:t>)</a:t>
            </a:r>
            <a:endParaRPr lang="en-GB" sz="1200" b="1" baseline="-25000" dirty="0" smtClean="0">
              <a:solidFill>
                <a:srgbClr val="0000FF"/>
              </a:solidFill>
              <a:sym typeface="Wingdings" charset="0"/>
            </a:endParaRPr>
          </a:p>
          <a:p>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47</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has been shown (also in my publication) that codon model based approach was the most accurate and powerful to detect positive selection</a:t>
            </a:r>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48</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Each LRT has 2 parameters difference,</a:t>
            </a:r>
            <a:r>
              <a:rPr lang="en-US" baseline="0" dirty="0" smtClean="0"/>
              <a:t> but for M1 </a:t>
            </a:r>
            <a:r>
              <a:rPr lang="en-US" baseline="0" dirty="0" err="1" smtClean="0"/>
              <a:t>vs</a:t>
            </a:r>
            <a:r>
              <a:rPr lang="en-US" baseline="0" dirty="0" smtClean="0"/>
              <a:t> M2 the test is conservative.</a:t>
            </a: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49</a:t>
            </a:fld>
            <a:endParaRPr lang="en-US"/>
          </a:p>
        </p:txBody>
      </p:sp>
    </p:spTree>
    <p:extLst>
      <p:ext uri="{BB962C8B-B14F-4D97-AF65-F5344CB8AC3E}">
        <p14:creationId xmlns:p14="http://schemas.microsoft.com/office/powerpoint/2010/main" val="3557145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 the null hypothesis, one of the parameters is on the boundary of the parameter space and another parameter is not estimable. The use of two degrees of freedom is therefore an approximation that results in a conservative test. Another problem is that test I may result in a high proportion of significant tests even when there is no positive selection if the beta-distribution provides a poor fit to the true distribution of </a:t>
            </a:r>
            <a:r>
              <a:rPr lang="en-US" dirty="0" err="1" smtClean="0"/>
              <a:t>ω</a:t>
            </a:r>
            <a:r>
              <a:rPr lang="en-US" dirty="0" smtClean="0"/>
              <a:t> in the interval (0, 1). For example, if much of the probability mass is located around </a:t>
            </a:r>
            <a:r>
              <a:rPr lang="en-US" dirty="0" err="1" smtClean="0"/>
              <a:t>ω</a:t>
            </a:r>
            <a:r>
              <a:rPr lang="en-US" dirty="0" smtClean="0"/>
              <a:t> = 0.5 and </a:t>
            </a:r>
            <a:r>
              <a:rPr lang="en-US" dirty="0" err="1" smtClean="0"/>
              <a:t>ω</a:t>
            </a:r>
            <a:r>
              <a:rPr lang="en-US" dirty="0" smtClean="0"/>
              <a:t> = 1.0, M8 may provide a significantly better fit to data than M7, with an estimate of </a:t>
            </a:r>
            <a:r>
              <a:rPr lang="en-US" dirty="0" err="1" smtClean="0"/>
              <a:t>ω</a:t>
            </a:r>
            <a:r>
              <a:rPr lang="en-US" i="1" baseline="-25000" dirty="0" err="1" smtClean="0"/>
              <a:t>s</a:t>
            </a:r>
            <a:r>
              <a:rPr lang="en-US" dirty="0" smtClean="0"/>
              <a:t> &gt; 1 with probability 0.5, although no positive selection occurs. </a:t>
            </a:r>
          </a:p>
          <a:p>
            <a:r>
              <a:rPr lang="en-US" b="1" dirty="0" smtClean="0"/>
              <a:t>Pervasive Adaptive Evolution in Mammalian Fertilization Proteins</a:t>
            </a:r>
          </a:p>
          <a:p>
            <a:r>
              <a:rPr lang="en-US" dirty="0" smtClean="0">
                <a:hlinkClick r:id="rId3"/>
              </a:rPr>
              <a:t>Willie J. Swanson</a:t>
            </a:r>
            <a:r>
              <a:rPr lang="en-US" dirty="0" smtClean="0">
                <a:hlinkClick r:id="rId4"/>
              </a:rPr>
              <a:t> </a:t>
            </a:r>
            <a:r>
              <a:rPr lang="en-US" baseline="30000" dirty="0" smtClean="0">
                <a:hlinkClick r:id="rId4"/>
              </a:rPr>
              <a:t>*</a:t>
            </a:r>
            <a:r>
              <a:rPr lang="en-US" dirty="0" smtClean="0">
                <a:hlinkClick r:id="rId4"/>
              </a:rPr>
              <a:t> </a:t>
            </a:r>
            <a:r>
              <a:rPr lang="en-US" baseline="30000" dirty="0" smtClean="0">
                <a:hlinkClick r:id="rId5"/>
              </a:rPr>
              <a:t>†</a:t>
            </a:r>
            <a:r>
              <a:rPr lang="en-US" dirty="0" smtClean="0">
                <a:hlinkClick r:id="rId5"/>
              </a:rPr>
              <a:t> </a:t>
            </a:r>
            <a:r>
              <a:rPr lang="en-US" dirty="0" smtClean="0"/>
              <a:t>, </a:t>
            </a:r>
            <a:r>
              <a:rPr lang="en-US" dirty="0" smtClean="0">
                <a:hlinkClick r:id="rId6"/>
              </a:rPr>
              <a:t>Rasmus Nielsen</a:t>
            </a:r>
            <a:r>
              <a:rPr lang="en-US" dirty="0" smtClean="0">
                <a:hlinkClick r:id="rId7"/>
              </a:rPr>
              <a:t> </a:t>
            </a:r>
            <a:r>
              <a:rPr lang="en-US" baseline="30000" dirty="0" smtClean="0">
                <a:hlinkClick r:id="rId7"/>
              </a:rPr>
              <a:t>‡</a:t>
            </a:r>
            <a:r>
              <a:rPr lang="en-US" dirty="0" smtClean="0">
                <a:hlinkClick r:id="rId7"/>
              </a:rPr>
              <a:t> </a:t>
            </a:r>
            <a:r>
              <a:rPr lang="en-US" dirty="0" smtClean="0"/>
              <a:t>and </a:t>
            </a:r>
            <a:r>
              <a:rPr lang="en-US" dirty="0" smtClean="0">
                <a:hlinkClick r:id="rId8"/>
              </a:rPr>
              <a:t>Qiaofeng Yang</a:t>
            </a:r>
            <a:r>
              <a:rPr lang="en-US" dirty="0" smtClean="0">
                <a:hlinkClick r:id="rId5"/>
              </a:rPr>
              <a:t> </a:t>
            </a:r>
            <a:r>
              <a:rPr lang="en-US" baseline="30000" dirty="0" smtClean="0">
                <a:hlinkClick r:id="rId5"/>
              </a:rPr>
              <a:t>†</a:t>
            </a:r>
            <a:r>
              <a:rPr lang="en-US" dirty="0" smtClean="0">
                <a:hlinkClick r:id="rId5"/>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52</a:t>
            </a:fld>
            <a:endParaRPr lang="en-US"/>
          </a:p>
        </p:txBody>
      </p:sp>
    </p:spTree>
    <p:extLst>
      <p:ext uri="{BB962C8B-B14F-4D97-AF65-F5344CB8AC3E}">
        <p14:creationId xmlns:p14="http://schemas.microsoft.com/office/powerpoint/2010/main" val="104564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354196F2-DC2B-834F-A8F6-D54F77B38B1C}" type="slidenum">
              <a:rPr lang="en-AU" smtClean="0"/>
              <a:pPr/>
              <a:t>56</a:t>
            </a:fld>
            <a:endParaRPr lang="en-AU"/>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(c) </a:t>
            </a:r>
            <a:r>
              <a:rPr lang="en-US" dirty="0" smtClean="0"/>
              <a:t>Type III effector proteins are determinants of virulence</a:t>
            </a:r>
            <a:r>
              <a:rPr lang="en-US" baseline="30000" dirty="0" smtClean="0"/>
              <a:t> </a:t>
            </a:r>
            <a:r>
              <a:rPr lang="en-US" dirty="0" smtClean="0"/>
              <a:t>on susceptible plant hosts; they are also the proteins that</a:t>
            </a:r>
            <a:r>
              <a:rPr lang="en-US" baseline="30000" dirty="0" smtClean="0"/>
              <a:t> </a:t>
            </a:r>
            <a:r>
              <a:rPr lang="en-US" dirty="0" smtClean="0"/>
              <a:t>trigger specific disease resistance in resistant plant hosts.</a:t>
            </a:r>
            <a:r>
              <a:rPr lang="en-US" baseline="30000" dirty="0" smtClean="0"/>
              <a:t> </a:t>
            </a:r>
            <a:r>
              <a:rPr lang="en-US" dirty="0" smtClean="0"/>
              <a:t>Evolution of type III effectors is dominated by competing forces:</a:t>
            </a:r>
            <a:r>
              <a:rPr lang="en-US" baseline="30000" dirty="0" smtClean="0"/>
              <a:t> </a:t>
            </a:r>
            <a:r>
              <a:rPr lang="en-US" dirty="0" smtClean="0"/>
              <a:t>the likely requirement for conservation of virulence function,</a:t>
            </a:r>
            <a:r>
              <a:rPr lang="en-US" baseline="30000" dirty="0" smtClean="0"/>
              <a:t> </a:t>
            </a:r>
            <a:r>
              <a:rPr lang="en-US" dirty="0" smtClean="0"/>
              <a:t>the avoidance of host defenses, and possible adaptation to new</a:t>
            </a:r>
            <a:r>
              <a:rPr lang="en-US" baseline="30000" dirty="0" smtClean="0"/>
              <a:t> </a:t>
            </a:r>
            <a:r>
              <a:rPr lang="en-US" dirty="0" smtClean="0"/>
              <a:t>hosts. </a:t>
            </a:r>
          </a:p>
        </p:txBody>
      </p:sp>
      <p:sp>
        <p:nvSpPr>
          <p:cNvPr id="4" name="Slide Number Placeholder 3"/>
          <p:cNvSpPr>
            <a:spLocks noGrp="1"/>
          </p:cNvSpPr>
          <p:nvPr>
            <p:ph type="sldNum" sz="quarter" idx="10"/>
          </p:nvPr>
        </p:nvSpPr>
        <p:spPr/>
        <p:txBody>
          <a:bodyPr/>
          <a:lstStyle/>
          <a:p>
            <a:fld id="{A5CF8EEF-388D-2F4F-95CA-2C39C74A3C35}" type="slidenum">
              <a:rPr lang="en-US" smtClean="0"/>
              <a:pPr/>
              <a:t>60</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has nice statistical properties but this can also be done using Bayesian inference</a:t>
            </a:r>
            <a:r>
              <a:rPr lang="en-US" baseline="0" dirty="0" smtClean="0"/>
              <a:t> (an option we will explore).</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b="1" dirty="0" smtClean="0">
                <a:solidFill>
                  <a:srgbClr val="0000FF"/>
                </a:solidFill>
              </a:rPr>
              <a:t>MLEs of </a:t>
            </a:r>
            <a:r>
              <a:rPr lang="en-GB" sz="1200" b="1" i="1" dirty="0" smtClean="0">
                <a:solidFill>
                  <a:srgbClr val="0000FF"/>
                </a:solidFill>
              </a:rPr>
              <a:t>t</a:t>
            </a:r>
            <a:r>
              <a:rPr lang="en-GB" sz="1200" b="1" dirty="0" smtClean="0">
                <a:solidFill>
                  <a:srgbClr val="0000FF"/>
                </a:solidFill>
              </a:rPr>
              <a:t> and </a:t>
            </a:r>
            <a:r>
              <a:rPr lang="en-GB" sz="1200" b="1" i="1" dirty="0" smtClean="0">
                <a:solidFill>
                  <a:srgbClr val="0000FF"/>
                </a:solidFill>
                <a:latin typeface="Symbol" charset="0"/>
              </a:rPr>
              <a:t>w</a:t>
            </a:r>
            <a:r>
              <a:rPr lang="en-GB" sz="1200" b="1" dirty="0" smtClean="0">
                <a:solidFill>
                  <a:srgbClr val="0000FF"/>
                </a:solidFill>
              </a:rPr>
              <a:t> </a:t>
            </a:r>
            <a:r>
              <a:rPr lang="en-GB" sz="1200" b="1" dirty="0" smtClean="0">
                <a:solidFill>
                  <a:srgbClr val="0000FF"/>
                </a:solidFill>
                <a:sym typeface="Wingdings" charset="0"/>
              </a:rPr>
              <a:t> MLEs of </a:t>
            </a:r>
            <a:r>
              <a:rPr lang="en-GB" sz="1200" b="1" i="1" dirty="0" err="1" smtClean="0">
                <a:solidFill>
                  <a:srgbClr val="0000FF"/>
                </a:solidFill>
                <a:sym typeface="Wingdings" charset="0"/>
              </a:rPr>
              <a:t>d</a:t>
            </a:r>
            <a:r>
              <a:rPr lang="en-GB" sz="1200" b="1" baseline="-25000" dirty="0" err="1" smtClean="0">
                <a:solidFill>
                  <a:srgbClr val="0000FF"/>
                </a:solidFill>
                <a:sym typeface="Wingdings" charset="0"/>
              </a:rPr>
              <a:t>S</a:t>
            </a:r>
            <a:r>
              <a:rPr lang="en-GB" sz="1200" b="1" dirty="0" smtClean="0">
                <a:solidFill>
                  <a:srgbClr val="0000FF"/>
                </a:solidFill>
                <a:sym typeface="Wingdings" charset="0"/>
              </a:rPr>
              <a:t> and </a:t>
            </a:r>
            <a:r>
              <a:rPr lang="en-GB" sz="1200" b="1" i="1" dirty="0" err="1" smtClean="0">
                <a:solidFill>
                  <a:srgbClr val="0000FF"/>
                </a:solidFill>
                <a:sym typeface="Wingdings" charset="0"/>
              </a:rPr>
              <a:t>d</a:t>
            </a:r>
            <a:r>
              <a:rPr lang="en-GB" sz="1200" b="1" baseline="-25000" dirty="0" err="1" smtClean="0">
                <a:solidFill>
                  <a:srgbClr val="0000FF"/>
                </a:solidFill>
                <a:sym typeface="Wingdings" charset="0"/>
              </a:rPr>
              <a:t>N</a:t>
            </a:r>
            <a:r>
              <a:rPr lang="en-GB" sz="1200" b="1" baseline="-25000" dirty="0" smtClean="0">
                <a:solidFill>
                  <a:srgbClr val="0000FF"/>
                </a:solidFill>
                <a:sym typeface="Wingdings" charset="0"/>
              </a:rPr>
              <a:t> </a:t>
            </a:r>
            <a:r>
              <a:rPr lang="en-GB" sz="1200" b="1" dirty="0" smtClean="0">
                <a:solidFill>
                  <a:srgbClr val="0000FF"/>
                </a:solidFill>
                <a:sym typeface="Wingdings" charset="0"/>
              </a:rPr>
              <a:t>(</a:t>
            </a:r>
            <a:r>
              <a:rPr lang="en-GB" sz="1200" b="1" i="1" dirty="0" smtClean="0">
                <a:solidFill>
                  <a:srgbClr val="0000FF"/>
                </a:solidFill>
                <a:latin typeface="Symbol" charset="0"/>
              </a:rPr>
              <a:t>k</a:t>
            </a:r>
            <a:r>
              <a:rPr lang="en-GB" sz="1200" b="1" dirty="0" smtClean="0">
                <a:solidFill>
                  <a:srgbClr val="0000FF"/>
                </a:solidFill>
                <a:latin typeface="Symbol" charset="0"/>
              </a:rPr>
              <a:t> </a:t>
            </a:r>
            <a:r>
              <a:rPr lang="en-GB" sz="1200" b="1" dirty="0" smtClean="0">
                <a:solidFill>
                  <a:srgbClr val="0000FF"/>
                </a:solidFill>
              </a:rPr>
              <a:t>=1 fixed</a:t>
            </a:r>
            <a:r>
              <a:rPr lang="en-GB" sz="1200" b="1" dirty="0" smtClean="0">
                <a:solidFill>
                  <a:srgbClr val="0000FF"/>
                </a:solidFill>
                <a:latin typeface="Symbol" charset="0"/>
              </a:rPr>
              <a:t>)</a:t>
            </a:r>
            <a:endParaRPr lang="en-GB" sz="1200" b="1" baseline="-25000" dirty="0" smtClean="0">
              <a:solidFill>
                <a:srgbClr val="0000FF"/>
              </a:solidFill>
              <a:sym typeface="Wingdings" charset="0"/>
            </a:endParaRPr>
          </a:p>
          <a:p>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63</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69</a:t>
            </a:fld>
            <a:endParaRPr lang="en-US"/>
          </a:p>
        </p:txBody>
      </p:sp>
    </p:spTree>
    <p:extLst>
      <p:ext uri="{BB962C8B-B14F-4D97-AF65-F5344CB8AC3E}">
        <p14:creationId xmlns:p14="http://schemas.microsoft.com/office/powerpoint/2010/main" val="21754551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analyzed </a:t>
            </a:r>
            <a:r>
              <a:rPr lang="en-US" sz="1200" b="0" i="0" u="none" strike="noStrike" kern="1200" baseline="0" dirty="0" smtClean="0">
                <a:solidFill>
                  <a:schemeClr val="tx1"/>
                </a:solidFill>
                <a:latin typeface="+mn-lt"/>
                <a:ea typeface="+mn-ea"/>
                <a:cs typeface="+mn-cs"/>
              </a:rPr>
              <a:t>extracellular domain of the cluster of differentiation 2 (CD2) gene from 10 mammalian species</a:t>
            </a:r>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70</a:t>
            </a:fld>
            <a:endParaRPr lang="en-US"/>
          </a:p>
        </p:txBody>
      </p:sp>
    </p:spTree>
    <p:extLst>
      <p:ext uri="{BB962C8B-B14F-4D97-AF65-F5344CB8AC3E}">
        <p14:creationId xmlns:p14="http://schemas.microsoft.com/office/powerpoint/2010/main" val="761269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2"/>
                </a:solidFill>
              </a:rPr>
              <a:t>Darwin proposed the theory of the evolution by natural selection without  the knowledge of sources of variation in populations</a:t>
            </a:r>
          </a:p>
          <a:p>
            <a:r>
              <a:rPr lang="en-US" sz="1100" dirty="0" smtClean="0">
                <a:solidFill>
                  <a:schemeClr val="accent2"/>
                </a:solidFill>
              </a:rPr>
              <a:t>Since mutation was shown to be the source of genetic variation,</a:t>
            </a:r>
            <a:r>
              <a:rPr lang="en-US" sz="1200" baseline="0" dirty="0" smtClean="0">
                <a:solidFill>
                  <a:schemeClr val="accent2"/>
                </a:solidFill>
              </a:rPr>
              <a:t> </a:t>
            </a:r>
            <a:r>
              <a:rPr lang="en-US" sz="1200" dirty="0" smtClean="0">
                <a:solidFill>
                  <a:schemeClr val="accent2"/>
                </a:solidFill>
              </a:rPr>
              <a:t>Darwinism and </a:t>
            </a:r>
            <a:r>
              <a:rPr lang="en-US" sz="1200" dirty="0" err="1" smtClean="0">
                <a:solidFill>
                  <a:schemeClr val="accent2"/>
                </a:solidFill>
              </a:rPr>
              <a:t>Mendelism</a:t>
            </a:r>
            <a:r>
              <a:rPr lang="en-US" sz="1200" dirty="0" smtClean="0">
                <a:solidFill>
                  <a:schemeClr val="accent2"/>
                </a:solidFill>
              </a:rPr>
              <a:t> were united in one framework,</a:t>
            </a:r>
            <a:r>
              <a:rPr lang="en-US" sz="1200" baseline="0" dirty="0" smtClean="0">
                <a:solidFill>
                  <a:srgbClr val="AC0D35"/>
                </a:solidFill>
              </a:rPr>
              <a:t> </a:t>
            </a:r>
            <a:r>
              <a:rPr lang="en-US" sz="1200" dirty="0" smtClean="0">
                <a:solidFill>
                  <a:srgbClr val="AC0D35"/>
                </a:solidFill>
              </a:rPr>
              <a:t>the </a:t>
            </a:r>
            <a:r>
              <a:rPr lang="ja-JP" altLang="en-US" sz="1200" dirty="0" smtClean="0">
                <a:solidFill>
                  <a:srgbClr val="AC0D35"/>
                </a:solidFill>
              </a:rPr>
              <a:t>“</a:t>
            </a:r>
            <a:r>
              <a:rPr lang="en-US" sz="1200" dirty="0" smtClean="0">
                <a:solidFill>
                  <a:srgbClr val="AC0D35"/>
                </a:solidFill>
              </a:rPr>
              <a:t>synthetic</a:t>
            </a:r>
            <a:r>
              <a:rPr lang="ja-JP" altLang="en-US" sz="1200" dirty="0" smtClean="0">
                <a:solidFill>
                  <a:srgbClr val="AC0D35"/>
                </a:solidFill>
              </a:rPr>
              <a:t>”</a:t>
            </a:r>
            <a:r>
              <a:rPr lang="en-US" sz="1200" dirty="0" smtClean="0">
                <a:solidFill>
                  <a:srgbClr val="AC0D35"/>
                </a:solidFill>
              </a:rPr>
              <a:t> theory of evolution or </a:t>
            </a:r>
            <a:r>
              <a:rPr lang="ja-JP" altLang="en-US" sz="1200" dirty="0" smtClean="0">
                <a:solidFill>
                  <a:srgbClr val="AC0D35"/>
                </a:solidFill>
              </a:rPr>
              <a:t>“</a:t>
            </a:r>
            <a:r>
              <a:rPr lang="en-US" sz="1200" dirty="0" err="1" smtClean="0">
                <a:solidFill>
                  <a:srgbClr val="AC0D35"/>
                </a:solidFill>
              </a:rPr>
              <a:t>neo-Darwinism</a:t>
            </a:r>
            <a:r>
              <a:rPr lang="ja-JP" altLang="en-US" sz="1200" dirty="0" smtClean="0">
                <a:solidFill>
                  <a:srgbClr val="AC0D35"/>
                </a:solidFill>
              </a:rPr>
              <a:t>”</a:t>
            </a:r>
            <a:r>
              <a:rPr lang="en-US" sz="1200" dirty="0" smtClean="0">
                <a:solidFill>
                  <a:schemeClr val="accent2"/>
                </a:solidFill>
              </a:rPr>
              <a:t>:</a:t>
            </a:r>
          </a:p>
          <a:p>
            <a:endParaRPr lang="en-US" sz="1200" dirty="0" smtClean="0">
              <a:solidFill>
                <a:schemeClr val="accent2"/>
              </a:solidFill>
            </a:endParaRPr>
          </a:p>
          <a:p>
            <a:pPr>
              <a:buFontTx/>
              <a:buChar char="•"/>
            </a:pPr>
            <a:r>
              <a:rPr lang="en-US" sz="1200" dirty="0" smtClean="0">
                <a:solidFill>
                  <a:schemeClr val="accent2"/>
                </a:solidFill>
              </a:rPr>
              <a:t>  Natural selection shapes the genetic makeup of populations</a:t>
            </a:r>
          </a:p>
          <a:p>
            <a:pPr>
              <a:buFontTx/>
              <a:buChar char="•"/>
            </a:pPr>
            <a:r>
              <a:rPr lang="en-US" sz="1200" dirty="0" smtClean="0">
                <a:solidFill>
                  <a:schemeClr val="accent2"/>
                </a:solidFill>
              </a:rPr>
              <a:t>  Substitutions and polymorphism are two separate processes driven by different evolutionary forces</a:t>
            </a:r>
          </a:p>
          <a:p>
            <a:pPr>
              <a:buFontTx/>
              <a:buChar char="•"/>
            </a:pPr>
            <a:r>
              <a:rPr lang="en-US" sz="1200" dirty="0" smtClean="0">
                <a:solidFill>
                  <a:schemeClr val="accent2"/>
                </a:solidFill>
              </a:rPr>
              <a:t>  Gene substitutions occur through selection for advantageous mutations (adaptive process, new allele takes over as it increases fitness)</a:t>
            </a:r>
          </a:p>
          <a:p>
            <a:pPr>
              <a:buFontTx/>
              <a:buChar char="•"/>
            </a:pPr>
            <a:r>
              <a:rPr lang="en-US" sz="1200" dirty="0" smtClean="0">
                <a:solidFill>
                  <a:schemeClr val="accent2"/>
                </a:solidFill>
              </a:rPr>
              <a:t>  Polymorphism is maintained by balancing selection (coexistence of several alleles at a locus is advantageous for the organism/population)</a:t>
            </a: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8</a:t>
            </a:fld>
            <a:endParaRPr lang="en-US"/>
          </a:p>
        </p:txBody>
      </p:sp>
    </p:spTree>
    <p:extLst>
      <p:ext uri="{BB962C8B-B14F-4D97-AF65-F5344CB8AC3E}">
        <p14:creationId xmlns:p14="http://schemas.microsoft.com/office/powerpoint/2010/main" val="797856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7F7F7F"/>
                </a:solidFill>
              </a:rPr>
              <a:t>Switching between models to model heterogeneity of evolution over time &amp; sites</a:t>
            </a: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72</a:t>
            </a:fld>
            <a:endParaRPr lang="en-US"/>
          </a:p>
        </p:txBody>
      </p:sp>
    </p:spTree>
    <p:extLst>
      <p:ext uri="{BB962C8B-B14F-4D97-AF65-F5344CB8AC3E}">
        <p14:creationId xmlns:p14="http://schemas.microsoft.com/office/powerpoint/2010/main" val="908522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site has different history</a:t>
            </a:r>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73</a:t>
            </a:fld>
            <a:endParaRPr lang="en-US"/>
          </a:p>
        </p:txBody>
      </p:sp>
    </p:spTree>
    <p:extLst>
      <p:ext uri="{BB962C8B-B14F-4D97-AF65-F5344CB8AC3E}">
        <p14:creationId xmlns:p14="http://schemas.microsoft.com/office/powerpoint/2010/main" val="1392473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2"/>
                </a:solidFill>
              </a:rPr>
              <a:t>a </a:t>
            </a:r>
            <a:r>
              <a:rPr lang="en-US" sz="1200" dirty="0" err="1" smtClean="0">
                <a:solidFill>
                  <a:schemeClr val="accent2"/>
                </a:solidFill>
              </a:rPr>
              <a:t>covarion</a:t>
            </a:r>
            <a:r>
              <a:rPr lang="en-US" sz="1200" dirty="0" smtClean="0">
                <a:solidFill>
                  <a:schemeClr val="accent2"/>
                </a:solidFill>
              </a:rPr>
              <a:t>-like model for variation of selective pressure over time and among-sites.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2"/>
                </a:solidFill>
              </a:rPr>
              <a:t>Parameters were estimated by ML.</a:t>
            </a: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74</a:t>
            </a:fld>
            <a:endParaRPr lang="en-US"/>
          </a:p>
        </p:txBody>
      </p:sp>
    </p:spTree>
    <p:extLst>
      <p:ext uri="{BB962C8B-B14F-4D97-AF65-F5344CB8AC3E}">
        <p14:creationId xmlns:p14="http://schemas.microsoft.com/office/powerpoint/2010/main" val="28525141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2"/>
                </a:solidFill>
              </a:rPr>
              <a:t>a </a:t>
            </a:r>
            <a:r>
              <a:rPr lang="en-US" sz="1200" dirty="0" err="1" smtClean="0">
                <a:solidFill>
                  <a:schemeClr val="accent2"/>
                </a:solidFill>
              </a:rPr>
              <a:t>covarion</a:t>
            </a:r>
            <a:r>
              <a:rPr lang="en-US" sz="1200" dirty="0" smtClean="0">
                <a:solidFill>
                  <a:schemeClr val="accent2"/>
                </a:solidFill>
              </a:rPr>
              <a:t>-like model for variation of selective pressure over time and among-sites.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2"/>
                </a:solidFill>
              </a:rPr>
              <a:t>Parameters were estimated by ML.</a:t>
            </a: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75</a:t>
            </a:fld>
            <a:endParaRPr lang="en-US"/>
          </a:p>
        </p:txBody>
      </p:sp>
    </p:spTree>
    <p:extLst>
      <p:ext uri="{BB962C8B-B14F-4D97-AF65-F5344CB8AC3E}">
        <p14:creationId xmlns:p14="http://schemas.microsoft.com/office/powerpoint/2010/main" val="28525141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en-US" sz="1200" dirty="0" smtClean="0">
                <a:solidFill>
                  <a:schemeClr val="tx1">
                    <a:lumMod val="50000"/>
                    <a:lumOff val="50000"/>
                  </a:schemeClr>
                </a:solidFill>
                <a:sym typeface="Symbol" charset="0"/>
              </a:rPr>
              <a:t>Null distribution: 50:50 mixture of </a:t>
            </a:r>
            <a:r>
              <a:rPr lang="en-US" sz="1200" i="1" dirty="0" smtClean="0">
                <a:solidFill>
                  <a:schemeClr val="tx1">
                    <a:lumMod val="50000"/>
                    <a:lumOff val="50000"/>
                  </a:schemeClr>
                </a:solidFill>
                <a:sym typeface="Symbol" charset="0"/>
              </a:rPr>
              <a:t></a:t>
            </a:r>
            <a:r>
              <a:rPr lang="en-US" sz="1200" baseline="30000" dirty="0" smtClean="0">
                <a:solidFill>
                  <a:schemeClr val="tx1">
                    <a:lumMod val="50000"/>
                    <a:lumOff val="50000"/>
                  </a:schemeClr>
                </a:solidFill>
                <a:sym typeface="Symbol" charset="0"/>
              </a:rPr>
              <a:t>2 </a:t>
            </a:r>
            <a:r>
              <a:rPr lang="en-US" sz="1200" dirty="0" smtClean="0">
                <a:solidFill>
                  <a:schemeClr val="tx1">
                    <a:lumMod val="50000"/>
                    <a:lumOff val="50000"/>
                  </a:schemeClr>
                </a:solidFill>
                <a:sym typeface="Symbol" charset="0"/>
              </a:rPr>
              <a:t>with </a:t>
            </a:r>
            <a:r>
              <a:rPr lang="en-US" sz="1200" dirty="0" err="1" smtClean="0">
                <a:solidFill>
                  <a:schemeClr val="tx1">
                    <a:lumMod val="50000"/>
                    <a:lumOff val="50000"/>
                  </a:schemeClr>
                </a:solidFill>
                <a:sym typeface="Symbol" charset="0"/>
              </a:rPr>
              <a:t>d.f.</a:t>
            </a:r>
            <a:r>
              <a:rPr lang="en-US" sz="1200" dirty="0" smtClean="0">
                <a:solidFill>
                  <a:schemeClr val="tx1">
                    <a:lumMod val="50000"/>
                    <a:lumOff val="50000"/>
                  </a:schemeClr>
                </a:solidFill>
                <a:sym typeface="Symbol" charset="0"/>
              </a:rPr>
              <a:t>= 2 and 3</a:t>
            </a:r>
          </a:p>
          <a:p>
            <a:r>
              <a:rPr lang="en-US" sz="1200" dirty="0" smtClean="0">
                <a:solidFill>
                  <a:schemeClr val="tx1">
                    <a:lumMod val="50000"/>
                    <a:lumOff val="50000"/>
                  </a:schemeClr>
                </a:solidFill>
                <a:sym typeface="Symbol" charset="0"/>
              </a:rPr>
              <a:t>[this distribution may not hold as </a:t>
            </a:r>
            <a:r>
              <a:rPr lang="en-US" sz="1200" i="1" dirty="0" smtClean="0">
                <a:solidFill>
                  <a:schemeClr val="tx1">
                    <a:lumMod val="50000"/>
                    <a:lumOff val="50000"/>
                  </a:schemeClr>
                </a:solidFill>
                <a:sym typeface="Symbol" charset="0"/>
              </a:rPr>
              <a:t></a:t>
            </a:r>
            <a:r>
              <a:rPr lang="en-US" sz="1200" dirty="0" smtClean="0">
                <a:solidFill>
                  <a:schemeClr val="tx1">
                    <a:lumMod val="50000"/>
                    <a:lumOff val="50000"/>
                  </a:schemeClr>
                </a:solidFill>
                <a:sym typeface="Symbol" charset="0"/>
              </a:rPr>
              <a:t> and </a:t>
            </a:r>
            <a:r>
              <a:rPr lang="en-US" sz="1200" i="1" dirty="0" smtClean="0">
                <a:solidFill>
                  <a:schemeClr val="tx1">
                    <a:lumMod val="50000"/>
                    <a:lumOff val="50000"/>
                  </a:schemeClr>
                </a:solidFill>
                <a:sym typeface="Symbol" charset="0"/>
              </a:rPr>
              <a:t></a:t>
            </a:r>
            <a:r>
              <a:rPr lang="en-US" sz="1200" dirty="0" smtClean="0">
                <a:solidFill>
                  <a:schemeClr val="tx1">
                    <a:lumMod val="50000"/>
                    <a:lumOff val="50000"/>
                  </a:schemeClr>
                </a:solidFill>
                <a:sym typeface="Symbol" charset="0"/>
              </a:rPr>
              <a:t> become inestimable]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solidFill>
                  <a:schemeClr val="tx1">
                    <a:lumMod val="50000"/>
                    <a:lumOff val="50000"/>
                  </a:schemeClr>
                </a:solidFill>
                <a:sym typeface="Symbol" charset="0"/>
              </a:rPr>
              <a:t>Null distribution: 50:50 mixture of </a:t>
            </a:r>
            <a:r>
              <a:rPr lang="en-US" sz="1200" i="1" dirty="0" smtClean="0">
                <a:solidFill>
                  <a:schemeClr val="tx1">
                    <a:lumMod val="50000"/>
                    <a:lumOff val="50000"/>
                  </a:schemeClr>
                </a:solidFill>
                <a:sym typeface="Symbol" charset="0"/>
              </a:rPr>
              <a:t></a:t>
            </a:r>
            <a:r>
              <a:rPr lang="en-US" sz="1200" baseline="30000" dirty="0" smtClean="0">
                <a:solidFill>
                  <a:schemeClr val="tx1">
                    <a:lumMod val="50000"/>
                    <a:lumOff val="50000"/>
                  </a:schemeClr>
                </a:solidFill>
                <a:sym typeface="Symbol" charset="0"/>
              </a:rPr>
              <a:t>2 </a:t>
            </a:r>
            <a:r>
              <a:rPr lang="en-US" sz="1200" dirty="0" smtClean="0">
                <a:solidFill>
                  <a:schemeClr val="tx1">
                    <a:lumMod val="50000"/>
                    <a:lumOff val="50000"/>
                  </a:schemeClr>
                </a:solidFill>
                <a:sym typeface="Symbol" charset="0"/>
              </a:rPr>
              <a:t>with </a:t>
            </a:r>
            <a:r>
              <a:rPr lang="en-US" sz="1200" dirty="0" err="1" smtClean="0">
                <a:solidFill>
                  <a:schemeClr val="tx1">
                    <a:lumMod val="50000"/>
                    <a:lumOff val="50000"/>
                  </a:schemeClr>
                </a:solidFill>
                <a:sym typeface="Symbol" charset="0"/>
              </a:rPr>
              <a:t>d.f.</a:t>
            </a:r>
            <a:r>
              <a:rPr lang="en-US" sz="1200" dirty="0" smtClean="0">
                <a:solidFill>
                  <a:schemeClr val="tx1">
                    <a:lumMod val="50000"/>
                    <a:lumOff val="50000"/>
                  </a:schemeClr>
                </a:solidFill>
                <a:sym typeface="Symbol" charset="0"/>
              </a:rPr>
              <a:t>= 0 and 1</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50000"/>
                    <a:lumOff val="50000"/>
                  </a:schemeClr>
                </a:solidFill>
                <a:sym typeface="Symbol" charset="0"/>
              </a:rPr>
              <a:t>3. Null distribution: </a:t>
            </a:r>
            <a:r>
              <a:rPr lang="en-US" sz="1200" i="1" dirty="0" smtClean="0">
                <a:solidFill>
                  <a:schemeClr val="tx1">
                    <a:lumMod val="50000"/>
                    <a:lumOff val="50000"/>
                  </a:schemeClr>
                </a:solidFill>
                <a:sym typeface="Symbol" charset="0"/>
              </a:rPr>
              <a:t></a:t>
            </a:r>
            <a:r>
              <a:rPr lang="en-US" sz="1200" baseline="30000" dirty="0" smtClean="0">
                <a:solidFill>
                  <a:schemeClr val="tx1">
                    <a:lumMod val="50000"/>
                    <a:lumOff val="50000"/>
                  </a:schemeClr>
                </a:solidFill>
                <a:sym typeface="Symbol" charset="0"/>
              </a:rPr>
              <a:t>2 </a:t>
            </a:r>
            <a:r>
              <a:rPr lang="en-US" sz="1200" dirty="0" smtClean="0">
                <a:solidFill>
                  <a:schemeClr val="tx1">
                    <a:lumMod val="50000"/>
                    <a:lumOff val="50000"/>
                  </a:schemeClr>
                </a:solidFill>
                <a:sym typeface="Symbol" charset="0"/>
              </a:rPr>
              <a:t>with </a:t>
            </a:r>
            <a:r>
              <a:rPr lang="en-US" sz="1200" dirty="0" err="1" smtClean="0">
                <a:solidFill>
                  <a:schemeClr val="tx1">
                    <a:lumMod val="50000"/>
                    <a:lumOff val="50000"/>
                  </a:schemeClr>
                </a:solidFill>
                <a:sym typeface="Symbol" charset="0"/>
              </a:rPr>
              <a:t>d.f.</a:t>
            </a:r>
            <a:r>
              <a:rPr lang="en-US" sz="1200" dirty="0" smtClean="0">
                <a:solidFill>
                  <a:schemeClr val="tx1">
                    <a:lumMod val="50000"/>
                    <a:lumOff val="50000"/>
                  </a:schemeClr>
                </a:solidFill>
                <a:sym typeface="Symbol" charset="0"/>
              </a:rPr>
              <a:t>= 2</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1">
                  <a:lumMod val="50000"/>
                  <a:lumOff val="50000"/>
                </a:schemeClr>
              </a:solidFill>
              <a:sym typeface="Symbol" charset="0"/>
            </a:endParaRP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76</a:t>
            </a:fld>
            <a:endParaRPr lang="en-US"/>
          </a:p>
        </p:txBody>
      </p:sp>
    </p:spTree>
    <p:extLst>
      <p:ext uri="{BB962C8B-B14F-4D97-AF65-F5344CB8AC3E}">
        <p14:creationId xmlns:p14="http://schemas.microsoft.com/office/powerpoint/2010/main" val="126611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Large-scale scans became a standard task for the publication of new genomes</a:t>
            </a:r>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79</a:t>
            </a:fld>
            <a:endParaRPr lang="en-US"/>
          </a:p>
        </p:txBody>
      </p:sp>
    </p:spTree>
    <p:extLst>
      <p:ext uri="{BB962C8B-B14F-4D97-AF65-F5344CB8AC3E}">
        <p14:creationId xmlns:p14="http://schemas.microsoft.com/office/powerpoint/2010/main" val="28177712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Cartographic model of the Listeria </a:t>
            </a:r>
            <a:r>
              <a:rPr lang="en-US" sz="1200" kern="1200" dirty="0" err="1" smtClean="0">
                <a:solidFill>
                  <a:schemeClr val="tx1"/>
                </a:solidFill>
                <a:effectLst/>
                <a:latin typeface="+mn-lt"/>
                <a:ea typeface="+mn-ea"/>
                <a:cs typeface="+mn-cs"/>
              </a:rPr>
              <a:t>monocytogenes</a:t>
            </a:r>
            <a:r>
              <a:rPr lang="en-US" sz="1200" kern="1200" dirty="0" smtClean="0">
                <a:solidFill>
                  <a:schemeClr val="tx1"/>
                </a:solidFill>
                <a:effectLst/>
                <a:latin typeface="+mn-lt"/>
                <a:ea typeface="+mn-ea"/>
                <a:cs typeface="+mn-cs"/>
              </a:rPr>
              <a:t> metabolic network. </a:t>
            </a:r>
          </a:p>
          <a:p>
            <a:r>
              <a:rPr lang="en-US" sz="1200" kern="1200" dirty="0" smtClean="0">
                <a:solidFill>
                  <a:schemeClr val="tx1"/>
                </a:solidFill>
                <a:effectLst/>
                <a:latin typeface="+mn-lt"/>
                <a:ea typeface="+mn-ea"/>
                <a:cs typeface="+mn-cs"/>
              </a:rPr>
              <a:t>Nodes are the substrates and products; lines represent genes (enzymes). </a:t>
            </a:r>
          </a:p>
          <a:p>
            <a:r>
              <a:rPr lang="en-US" sz="1200" kern="1200" dirty="0" smtClean="0">
                <a:solidFill>
                  <a:schemeClr val="tx1"/>
                </a:solidFill>
                <a:effectLst/>
                <a:latin typeface="+mn-lt"/>
                <a:ea typeface="+mn-ea"/>
                <a:cs typeface="+mn-cs"/>
              </a:rPr>
              <a:t>Node color represents module assignment. Only the GSC of the network is shown. </a:t>
            </a:r>
          </a:p>
          <a:p>
            <a:r>
              <a:rPr lang="en-US" sz="1200" kern="1200" dirty="0" smtClean="0">
                <a:solidFill>
                  <a:schemeClr val="tx1"/>
                </a:solidFill>
                <a:effectLst/>
                <a:latin typeface="+mn-lt"/>
                <a:ea typeface="+mn-ea"/>
                <a:cs typeface="+mn-cs"/>
              </a:rPr>
              <a:t>(B) Expansion of a single module (86) from the network for </a:t>
            </a:r>
            <a:r>
              <a:rPr lang="en-US" sz="1200" kern="1200" dirty="0" err="1" smtClean="0">
                <a:solidFill>
                  <a:schemeClr val="tx1"/>
                </a:solidFill>
                <a:effectLst/>
                <a:latin typeface="+mn-lt"/>
                <a:ea typeface="+mn-ea"/>
                <a:cs typeface="+mn-cs"/>
              </a:rPr>
              <a:t>L.m</a:t>
            </a:r>
            <a:r>
              <a:rPr lang="en-US" sz="1200" kern="1200" dirty="0" smtClean="0">
                <a:solidFill>
                  <a:schemeClr val="tx1"/>
                </a:solidFill>
                <a:effectLst/>
                <a:latin typeface="+mn-lt"/>
                <a:ea typeface="+mn-ea"/>
                <a:cs typeface="+mn-cs"/>
              </a:rPr>
              <a:t>- L1. </a:t>
            </a:r>
          </a:p>
          <a:p>
            <a:r>
              <a:rPr lang="en-US" sz="1200" kern="1200" dirty="0" smtClean="0">
                <a:solidFill>
                  <a:schemeClr val="tx1"/>
                </a:solidFill>
                <a:effectLst/>
                <a:latin typeface="+mn-lt"/>
                <a:ea typeface="+mn-ea"/>
                <a:cs typeface="+mn-cs"/>
              </a:rPr>
              <a:t>Red lines show genes subject to niche-specific selection pressure under H2 (L.m.-L1). </a:t>
            </a:r>
          </a:p>
        </p:txBody>
      </p:sp>
      <p:sp>
        <p:nvSpPr>
          <p:cNvPr id="4" name="Slide Number Placeholder 3"/>
          <p:cNvSpPr>
            <a:spLocks noGrp="1"/>
          </p:cNvSpPr>
          <p:nvPr>
            <p:ph type="sldNum" sz="quarter" idx="10"/>
          </p:nvPr>
        </p:nvSpPr>
        <p:spPr/>
        <p:txBody>
          <a:bodyPr/>
          <a:lstStyle/>
          <a:p>
            <a:fld id="{62916E6C-553A-A847-A11C-20114A2C82E8}" type="slidenum">
              <a:rPr lang="en-US" smtClean="0"/>
              <a:t>82</a:t>
            </a:fld>
            <a:endParaRPr lang="en-US"/>
          </a:p>
        </p:txBody>
      </p:sp>
    </p:spTree>
    <p:extLst>
      <p:ext uri="{BB962C8B-B14F-4D97-AF65-F5344CB8AC3E}">
        <p14:creationId xmlns:p14="http://schemas.microsoft.com/office/powerpoint/2010/main" val="1250269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Originally codon models were developed with a focus on</a:t>
            </a:r>
            <a:r>
              <a:rPr lang="en-AU" baseline="0" dirty="0" smtClean="0"/>
              <a:t> detecting positive selection.</a:t>
            </a:r>
          </a:p>
          <a:p>
            <a:r>
              <a:rPr lang="en-AU" baseline="0" dirty="0" smtClean="0"/>
              <a:t>However, since they represent a more realistic picture of protein-coding sequences, they should and can be used for many other purposes.</a:t>
            </a:r>
            <a:endParaRPr lang="en-AU" dirty="0" smtClean="0"/>
          </a:p>
          <a:p>
            <a:endParaRPr lang="en-AU" dirty="0" smtClean="0"/>
          </a:p>
          <a:p>
            <a:r>
              <a:rPr lang="en-AU" dirty="0" smtClean="0"/>
              <a:t>But since results depend on model definitions</a:t>
            </a:r>
            <a:r>
              <a:rPr lang="en-AU" baseline="0" dirty="0" smtClean="0"/>
              <a:t>, this has to be better tuned.</a:t>
            </a:r>
            <a:endParaRPr lang="en-AU" dirty="0" smtClean="0"/>
          </a:p>
          <a:p>
            <a:endParaRPr lang="en-AU" dirty="0"/>
          </a:p>
        </p:txBody>
      </p:sp>
      <p:sp>
        <p:nvSpPr>
          <p:cNvPr id="4" name="Slide Number Placeholder 3"/>
          <p:cNvSpPr>
            <a:spLocks noGrp="1"/>
          </p:cNvSpPr>
          <p:nvPr>
            <p:ph type="sldNum" sz="quarter" idx="10"/>
          </p:nvPr>
        </p:nvSpPr>
        <p:spPr/>
        <p:txBody>
          <a:bodyPr/>
          <a:lstStyle/>
          <a:p>
            <a:fld id="{354196F2-DC2B-834F-A8F6-D54F77B38B1C}" type="slidenum">
              <a:rPr lang="en-AU" smtClean="0"/>
              <a:pPr/>
              <a:t>87</a:t>
            </a:fld>
            <a:endParaRPr lang="en-AU"/>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Originally codon models were developed with a focus on</a:t>
            </a:r>
            <a:r>
              <a:rPr lang="en-AU" baseline="0" dirty="0" smtClean="0"/>
              <a:t> detecting positive selection.</a:t>
            </a:r>
          </a:p>
          <a:p>
            <a:r>
              <a:rPr lang="en-AU" baseline="0" dirty="0" smtClean="0"/>
              <a:t>However, since they represent a more realistic picture of protein-coding sequences, they should and can be used for many other purposes.</a:t>
            </a:r>
            <a:endParaRPr lang="en-AU" dirty="0" smtClean="0"/>
          </a:p>
          <a:p>
            <a:endParaRPr lang="en-AU" dirty="0" smtClean="0"/>
          </a:p>
          <a:p>
            <a:r>
              <a:rPr lang="en-AU" dirty="0" smtClean="0"/>
              <a:t>But since results depend on model definitions</a:t>
            </a:r>
            <a:r>
              <a:rPr lang="en-AU" baseline="0" dirty="0" smtClean="0"/>
              <a:t>, this has to be better tuned.</a:t>
            </a:r>
            <a:endParaRPr lang="en-AU" dirty="0" smtClean="0"/>
          </a:p>
          <a:p>
            <a:endParaRPr lang="en-AU" dirty="0"/>
          </a:p>
        </p:txBody>
      </p:sp>
      <p:sp>
        <p:nvSpPr>
          <p:cNvPr id="4" name="Slide Number Placeholder 3"/>
          <p:cNvSpPr>
            <a:spLocks noGrp="1"/>
          </p:cNvSpPr>
          <p:nvPr>
            <p:ph type="sldNum" sz="quarter" idx="10"/>
          </p:nvPr>
        </p:nvSpPr>
        <p:spPr/>
        <p:txBody>
          <a:bodyPr/>
          <a:lstStyle/>
          <a:p>
            <a:fld id="{354196F2-DC2B-834F-A8F6-D54F77B38B1C}" type="slidenum">
              <a:rPr lang="en-AU" smtClean="0"/>
              <a:pPr/>
              <a:t>88</a:t>
            </a:fld>
            <a:endParaRPr lang="en-AU"/>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Originally codon models were developed with a focus on</a:t>
            </a:r>
            <a:r>
              <a:rPr lang="en-AU" baseline="0" dirty="0" smtClean="0"/>
              <a:t> detecting positive selection.</a:t>
            </a:r>
          </a:p>
          <a:p>
            <a:r>
              <a:rPr lang="en-AU" baseline="0" dirty="0" smtClean="0"/>
              <a:t>However, since they represent a more realistic picture of protein-coding sequences, they should and can be used for many other purposes.</a:t>
            </a:r>
            <a:endParaRPr lang="en-AU" dirty="0" smtClean="0"/>
          </a:p>
          <a:p>
            <a:endParaRPr lang="en-AU" dirty="0" smtClean="0"/>
          </a:p>
          <a:p>
            <a:r>
              <a:rPr lang="en-AU" dirty="0" smtClean="0"/>
              <a:t>But since results depend on model definitions</a:t>
            </a:r>
            <a:r>
              <a:rPr lang="en-AU" baseline="0" dirty="0" smtClean="0"/>
              <a:t>, this has to be better tuned.</a:t>
            </a:r>
            <a:endParaRPr lang="en-AU" dirty="0" smtClean="0"/>
          </a:p>
          <a:p>
            <a:endParaRPr lang="en-AU" dirty="0"/>
          </a:p>
        </p:txBody>
      </p:sp>
      <p:sp>
        <p:nvSpPr>
          <p:cNvPr id="4" name="Slide Number Placeholder 3"/>
          <p:cNvSpPr>
            <a:spLocks noGrp="1"/>
          </p:cNvSpPr>
          <p:nvPr>
            <p:ph type="sldNum" sz="quarter" idx="10"/>
          </p:nvPr>
        </p:nvSpPr>
        <p:spPr/>
        <p:txBody>
          <a:bodyPr/>
          <a:lstStyle/>
          <a:p>
            <a:fld id="{354196F2-DC2B-834F-A8F6-D54F77B38B1C}" type="slidenum">
              <a:rPr lang="en-AU" smtClean="0"/>
              <a:pPr/>
              <a:t>92</a:t>
            </a:fld>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2"/>
                </a:solidFill>
              </a:rPr>
              <a:t>Building upon work by Haldane, </a:t>
            </a:r>
            <a:r>
              <a:rPr lang="en-US" sz="1200" dirty="0" err="1" smtClean="0">
                <a:solidFill>
                  <a:schemeClr val="accent2"/>
                </a:solidFill>
              </a:rPr>
              <a:t>Dobzhansky</a:t>
            </a:r>
            <a:r>
              <a:rPr lang="en-US" sz="1200" dirty="0" smtClean="0">
                <a:solidFill>
                  <a:schemeClr val="accent2"/>
                </a:solidFill>
              </a:rPr>
              <a:t>, Fisher &amp; Wright,</a:t>
            </a:r>
            <a:endParaRPr lang="en-US" sz="1200" dirty="0" smtClean="0">
              <a:solidFill>
                <a:srgbClr val="000000"/>
              </a:solidFill>
            </a:endParaRPr>
          </a:p>
          <a:p>
            <a:r>
              <a:rPr lang="en-US" sz="1200" dirty="0" err="1" smtClean="0">
                <a:solidFill>
                  <a:srgbClr val="AC0D35"/>
                </a:solidFill>
              </a:rPr>
              <a:t>Motoo</a:t>
            </a:r>
            <a:r>
              <a:rPr lang="en-US" sz="1200" dirty="0" smtClean="0">
                <a:solidFill>
                  <a:srgbClr val="AC0D35"/>
                </a:solidFill>
              </a:rPr>
              <a:t> Kimura (1968; and independently King &amp; Jukes 1969) proposed </a:t>
            </a:r>
            <a:r>
              <a:rPr lang="en-US" sz="1200" i="1" dirty="0" smtClean="0">
                <a:solidFill>
                  <a:srgbClr val="AC0D35"/>
                </a:solidFill>
              </a:rPr>
              <a:t>the neutral theory</a:t>
            </a:r>
            <a:r>
              <a:rPr lang="en-US" sz="1200" dirty="0" smtClean="0">
                <a:solidFill>
                  <a:srgbClr val="AC0D35"/>
                </a:solidFill>
              </a:rPr>
              <a:t>:</a:t>
            </a:r>
          </a:p>
          <a:p>
            <a:endParaRPr lang="en-US" sz="1200" dirty="0" smtClean="0">
              <a:solidFill>
                <a:srgbClr val="AC0D35"/>
              </a:solidFill>
            </a:endParaRPr>
          </a:p>
          <a:p>
            <a:r>
              <a:rPr lang="en-US" sz="1200" dirty="0" smtClean="0">
                <a:solidFill>
                  <a:srgbClr val="AC0D35"/>
                </a:solidFill>
              </a:rPr>
              <a:t>Majority of molecular changes in evolution are due </a:t>
            </a:r>
            <a:r>
              <a:rPr lang="en-US" sz="1200" i="1" dirty="0" smtClean="0">
                <a:solidFill>
                  <a:srgbClr val="AC0D35"/>
                </a:solidFill>
              </a:rPr>
              <a:t>to random fixation of neutral or nearly neutral mutations</a:t>
            </a:r>
            <a:r>
              <a:rPr lang="en-US" sz="1200" dirty="0" smtClean="0">
                <a:solidFill>
                  <a:srgbClr val="AC0D35"/>
                </a:solidFill>
              </a:rPr>
              <a:t>, and not caused by positive selection of advantageous alleles nor by balancing selection</a:t>
            </a:r>
          </a:p>
          <a:p>
            <a:endParaRPr lang="en-US" sz="1200" dirty="0" smtClean="0">
              <a:solidFill>
                <a:srgbClr val="AC0D35"/>
              </a:solidFill>
            </a:endParaRPr>
          </a:p>
          <a:p>
            <a:pPr>
              <a:buFontTx/>
              <a:buChar char="•"/>
            </a:pPr>
            <a:r>
              <a:rPr lang="en-US" sz="1200" dirty="0" smtClean="0">
                <a:solidFill>
                  <a:schemeClr val="accent2"/>
                </a:solidFill>
              </a:rPr>
              <a:t>  The fate of alleles is largely determined by </a:t>
            </a:r>
            <a:r>
              <a:rPr lang="en-US" sz="1200" i="1" dirty="0" smtClean="0">
                <a:solidFill>
                  <a:schemeClr val="accent2"/>
                </a:solidFill>
              </a:rPr>
              <a:t>random genetic drift</a:t>
            </a:r>
            <a:endParaRPr lang="en-US" sz="1200" dirty="0" smtClean="0">
              <a:solidFill>
                <a:schemeClr val="accent2"/>
              </a:solidFill>
            </a:endParaRPr>
          </a:p>
          <a:p>
            <a:pPr>
              <a:buFontTx/>
              <a:buChar char="•"/>
            </a:pPr>
            <a:r>
              <a:rPr lang="en-US" sz="1200" dirty="0" smtClean="0">
                <a:solidFill>
                  <a:schemeClr val="accent2"/>
                </a:solidFill>
              </a:rPr>
              <a:t>  Most mutations are deleterious and are removed by purifying selection</a:t>
            </a:r>
          </a:p>
          <a:p>
            <a:pPr>
              <a:buFontTx/>
              <a:buChar char="•"/>
            </a:pPr>
            <a:r>
              <a:rPr lang="en-US" sz="1200" dirty="0" smtClean="0">
                <a:solidFill>
                  <a:schemeClr val="accent2"/>
                </a:solidFill>
              </a:rPr>
              <a:t>  The nucleotide substitution rate = neutral mutation rate (explaining molecular clock hypothesis)</a:t>
            </a:r>
          </a:p>
          <a:p>
            <a:pPr>
              <a:buFontTx/>
              <a:buChar char="•"/>
            </a:pPr>
            <a:r>
              <a:rPr lang="en-US" sz="1200" dirty="0" smtClean="0">
                <a:solidFill>
                  <a:schemeClr val="accent2"/>
                </a:solidFill>
              </a:rPr>
              <a:t>  Selection may operate but is too weak to influence chance effects</a:t>
            </a:r>
          </a:p>
          <a:p>
            <a:pPr>
              <a:buFontTx/>
              <a:buChar char="•"/>
            </a:pPr>
            <a:r>
              <a:rPr lang="en-US" sz="1200" dirty="0" smtClean="0">
                <a:solidFill>
                  <a:schemeClr val="accent2"/>
                </a:solidFill>
              </a:rPr>
              <a:t>  Substitution and polymorphism are two facets of the same phenomenon (Kimura &amp; Ota 1971)</a:t>
            </a:r>
          </a:p>
          <a:p>
            <a:pPr>
              <a:buFontTx/>
              <a:buChar char="•"/>
            </a:pPr>
            <a:r>
              <a:rPr lang="en-US" sz="1200" dirty="0" smtClean="0">
                <a:solidFill>
                  <a:schemeClr val="accent2"/>
                </a:solidFill>
              </a:rPr>
              <a:t>  Evolution of morphological traits is driven by natural selection</a:t>
            </a:r>
            <a:endParaRPr lang="en-US" sz="1200" dirty="0" smtClean="0">
              <a:solidFill>
                <a:srgbClr val="AC0D35"/>
              </a:solidFill>
            </a:endParaRPr>
          </a:p>
          <a:p>
            <a:endParaRPr lang="en-US" dirty="0"/>
          </a:p>
        </p:txBody>
      </p:sp>
      <p:sp>
        <p:nvSpPr>
          <p:cNvPr id="4" name="Slide Number Placeholder 3"/>
          <p:cNvSpPr>
            <a:spLocks noGrp="1"/>
          </p:cNvSpPr>
          <p:nvPr>
            <p:ph type="sldNum" sz="quarter" idx="10"/>
          </p:nvPr>
        </p:nvSpPr>
        <p:spPr/>
        <p:txBody>
          <a:bodyPr/>
          <a:lstStyle/>
          <a:p>
            <a:fld id="{62916E6C-553A-A847-A11C-20114A2C82E8}" type="slidenum">
              <a:rPr lang="en-US" smtClean="0"/>
              <a:t>9</a:t>
            </a:fld>
            <a:endParaRPr lang="en-US"/>
          </a:p>
        </p:txBody>
      </p:sp>
    </p:spTree>
    <p:extLst>
      <p:ext uri="{BB962C8B-B14F-4D97-AF65-F5344CB8AC3E}">
        <p14:creationId xmlns:p14="http://schemas.microsoft.com/office/powerpoint/2010/main" val="19104664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software offering such a variety of codon</a:t>
            </a:r>
            <a:r>
              <a:rPr lang="en-US" baseline="0" dirty="0" smtClean="0"/>
              <a:t> </a:t>
            </a:r>
            <a:r>
              <a:rPr lang="en-US" dirty="0" smtClean="0"/>
              <a:t>model,</a:t>
            </a:r>
            <a:r>
              <a:rPr lang="en-US" baseline="0" dirty="0" smtClean="0"/>
              <a:t> offers fast ML reconstruction with these models.</a:t>
            </a:r>
            <a:endParaRPr lang="en-US" dirty="0"/>
          </a:p>
        </p:txBody>
      </p:sp>
      <p:sp>
        <p:nvSpPr>
          <p:cNvPr id="4" name="Slide Number Placeholder 3"/>
          <p:cNvSpPr>
            <a:spLocks noGrp="1"/>
          </p:cNvSpPr>
          <p:nvPr>
            <p:ph type="sldNum" sz="quarter" idx="10"/>
          </p:nvPr>
        </p:nvSpPr>
        <p:spPr/>
        <p:txBody>
          <a:bodyPr/>
          <a:lstStyle/>
          <a:p>
            <a:fld id="{1A6B7A7C-970B-B34C-81A9-C13CED824498}" type="slidenum">
              <a:rPr lang="en-US" smtClean="0"/>
              <a:t>93</a:t>
            </a:fld>
            <a:endParaRPr lang="en-US"/>
          </a:p>
        </p:txBody>
      </p:sp>
    </p:spTree>
    <p:extLst>
      <p:ext uri="{BB962C8B-B14F-4D97-AF65-F5344CB8AC3E}">
        <p14:creationId xmlns:p14="http://schemas.microsoft.com/office/powerpoint/2010/main" val="3621298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software offering such a variety of codon</a:t>
            </a:r>
            <a:r>
              <a:rPr lang="en-US" baseline="0" dirty="0" smtClean="0"/>
              <a:t> </a:t>
            </a:r>
            <a:r>
              <a:rPr lang="en-US" dirty="0" smtClean="0"/>
              <a:t>models,</a:t>
            </a:r>
            <a:r>
              <a:rPr lang="en-US" baseline="0" dirty="0" smtClean="0"/>
              <a:t> offers fast ML reconstruction with these models.</a:t>
            </a:r>
          </a:p>
          <a:p>
            <a:endParaRPr lang="en-AU" baseline="0" dirty="0" smtClean="0"/>
          </a:p>
          <a:p>
            <a:r>
              <a:rPr lang="en-AU" baseline="0" dirty="0" smtClean="0"/>
              <a:t>M0 can incorporate this very effectively with only one omega parameter (constant selection over sites).</a:t>
            </a:r>
          </a:p>
          <a:p>
            <a:r>
              <a:rPr lang="en-AU" baseline="0" dirty="0" smtClean="0"/>
              <a:t>M3 (or less parameter rich variants like M5) can also help to account for positive selection at a fraction of sites.</a:t>
            </a:r>
          </a:p>
          <a:p>
            <a:r>
              <a:rPr lang="en-AU" baseline="0" dirty="0" smtClean="0"/>
              <a:t>We looked into this in more detail on mammalian data.</a:t>
            </a:r>
          </a:p>
          <a:p>
            <a:endParaRPr lang="en-AU" baseline="0" dirty="0" smtClean="0"/>
          </a:p>
          <a:p>
            <a:endParaRPr lang="en-US" dirty="0"/>
          </a:p>
        </p:txBody>
      </p:sp>
      <p:sp>
        <p:nvSpPr>
          <p:cNvPr id="4" name="Slide Number Placeholder 3"/>
          <p:cNvSpPr>
            <a:spLocks noGrp="1"/>
          </p:cNvSpPr>
          <p:nvPr>
            <p:ph type="sldNum" sz="quarter" idx="10"/>
          </p:nvPr>
        </p:nvSpPr>
        <p:spPr/>
        <p:txBody>
          <a:bodyPr/>
          <a:lstStyle/>
          <a:p>
            <a:fld id="{1A6B7A7C-970B-B34C-81A9-C13CED824498}" type="slidenum">
              <a:rPr lang="en-US" smtClean="0"/>
              <a:t>94</a:t>
            </a:fld>
            <a:endParaRPr lang="en-US"/>
          </a:p>
        </p:txBody>
      </p:sp>
    </p:spTree>
    <p:extLst>
      <p:ext uri="{BB962C8B-B14F-4D97-AF65-F5344CB8AC3E}">
        <p14:creationId xmlns:p14="http://schemas.microsoft.com/office/powerpoint/2010/main" val="36212984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software offering such a variety of codon</a:t>
            </a:r>
            <a:r>
              <a:rPr lang="en-US" baseline="0" dirty="0" smtClean="0"/>
              <a:t> </a:t>
            </a:r>
            <a:r>
              <a:rPr lang="en-US" dirty="0" smtClean="0"/>
              <a:t>model,</a:t>
            </a:r>
            <a:r>
              <a:rPr lang="en-US" baseline="0" dirty="0" smtClean="0"/>
              <a:t> offers fast ML reconstruction with these models.</a:t>
            </a:r>
          </a:p>
          <a:p>
            <a:r>
              <a:rPr lang="en-US" baseline="0" dirty="0" smtClean="0"/>
              <a:t>PC=parametric codon models;  EC= empirical codon models; SPC= semi-parametric codon models</a:t>
            </a:r>
          </a:p>
          <a:p>
            <a:r>
              <a:rPr lang="en-US" baseline="0" dirty="0" smtClean="0"/>
              <a:t>The upper triangle shows the scaled AIC difference between vertical model and the horizontal one. Remember the smaller AIC the better it is.</a:t>
            </a:r>
          </a:p>
          <a:p>
            <a:r>
              <a:rPr lang="en-US" baseline="0" dirty="0" smtClean="0"/>
              <a:t>Here we see a large red block indicating better fit of codon models over amino acid ones (for this particular dataset), with semi-parametric models providing a much better fit</a:t>
            </a:r>
          </a:p>
          <a:p>
            <a:r>
              <a:rPr lang="en-US" baseline="0" dirty="0" smtClean="0"/>
              <a:t>In this case, even the DNA models fit better than AA models, but codon models still fit better than the DNA models.</a:t>
            </a:r>
          </a:p>
          <a:p>
            <a:endParaRPr lang="en-US" baseline="0" dirty="0" smtClean="0"/>
          </a:p>
          <a:p>
            <a:r>
              <a:rPr lang="en-US" baseline="0" dirty="0" smtClean="0"/>
              <a:t>SO using a codon model instead of a DNA or an amino acid model can significantly affect your phylogenetic inference.</a:t>
            </a:r>
          </a:p>
          <a:p>
            <a:r>
              <a:rPr lang="en-US" baseline="0" dirty="0" smtClean="0"/>
              <a:t>Model selection is thus highly recommended.</a:t>
            </a:r>
            <a:endParaRPr lang="en-US" dirty="0"/>
          </a:p>
        </p:txBody>
      </p:sp>
      <p:sp>
        <p:nvSpPr>
          <p:cNvPr id="4" name="Slide Number Placeholder 3"/>
          <p:cNvSpPr>
            <a:spLocks noGrp="1"/>
          </p:cNvSpPr>
          <p:nvPr>
            <p:ph type="sldNum" sz="quarter" idx="10"/>
          </p:nvPr>
        </p:nvSpPr>
        <p:spPr/>
        <p:txBody>
          <a:bodyPr/>
          <a:lstStyle/>
          <a:p>
            <a:fld id="{1A6B7A7C-970B-B34C-81A9-C13CED824498}" type="slidenum">
              <a:rPr lang="en-US" smtClean="0"/>
              <a:t>95</a:t>
            </a:fld>
            <a:endParaRPr lang="en-US"/>
          </a:p>
        </p:txBody>
      </p:sp>
    </p:spTree>
    <p:extLst>
      <p:ext uri="{BB962C8B-B14F-4D97-AF65-F5344CB8AC3E}">
        <p14:creationId xmlns:p14="http://schemas.microsoft.com/office/powerpoint/2010/main" val="36212984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in intuitively</a:t>
            </a:r>
            <a:r>
              <a:rPr lang="en-US" baseline="0" dirty="0" smtClean="0"/>
              <a:t> simple cases tree inference can be very hard.</a:t>
            </a:r>
          </a:p>
          <a:p>
            <a:r>
              <a:rPr lang="en-US" baseline="0" dirty="0" smtClean="0"/>
              <a:t>In this example, it has been disputed whether a dog or a mouse is </a:t>
            </a:r>
            <a:r>
              <a:rPr lang="en-US" baseline="0" dirty="0" err="1" smtClean="0"/>
              <a:t>phylogenetically</a:t>
            </a:r>
            <a:r>
              <a:rPr lang="en-US" baseline="0" dirty="0" smtClean="0"/>
              <a:t> closer to human.</a:t>
            </a:r>
          </a:p>
          <a:p>
            <a:r>
              <a:rPr lang="en-US" baseline="0" dirty="0" smtClean="0"/>
              <a:t>A dozen of papers, using different genes, taxonomic samples, and inference methods and models have been published and provide support for both </a:t>
            </a:r>
            <a:r>
              <a:rPr lang="en-US" baseline="0" dirty="0" err="1" smtClean="0"/>
              <a:t>scenaria</a:t>
            </a:r>
            <a:r>
              <a:rPr lang="en-US" baseline="0" dirty="0" smtClean="0"/>
              <a:t>.</a:t>
            </a:r>
          </a:p>
          <a:p>
            <a:r>
              <a:rPr lang="en-US" baseline="0" dirty="0" smtClean="0"/>
              <a:t>A simple exercise shows that if only the orthologous genes from 4 species were analyzed, 37% of genes provide no information for either topology.</a:t>
            </a:r>
          </a:p>
          <a:p>
            <a:r>
              <a:rPr lang="en-US" baseline="0" dirty="0" smtClean="0"/>
              <a:t>Setting apart many phylogenetic topic that concern this example, I will focus on methods that evaluate statistical branch supports of inferred clades.</a:t>
            </a:r>
            <a:endParaRPr lang="en-US" dirty="0"/>
          </a:p>
        </p:txBody>
      </p:sp>
      <p:sp>
        <p:nvSpPr>
          <p:cNvPr id="4" name="Slide Number Placeholder 3"/>
          <p:cNvSpPr>
            <a:spLocks noGrp="1"/>
          </p:cNvSpPr>
          <p:nvPr>
            <p:ph type="sldNum" sz="quarter" idx="10"/>
          </p:nvPr>
        </p:nvSpPr>
        <p:spPr/>
        <p:txBody>
          <a:bodyPr/>
          <a:lstStyle/>
          <a:p>
            <a:fld id="{1A6B7A7C-970B-B34C-81A9-C13CED824498}" type="slidenum">
              <a:rPr lang="en-US" smtClean="0"/>
              <a:t>96</a:t>
            </a:fld>
            <a:endParaRPr lang="en-US"/>
          </a:p>
        </p:txBody>
      </p:sp>
    </p:spTree>
    <p:extLst>
      <p:ext uri="{BB962C8B-B14F-4D97-AF65-F5344CB8AC3E}">
        <p14:creationId xmlns:p14="http://schemas.microsoft.com/office/powerpoint/2010/main" val="31757824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6B7A7C-970B-B34C-81A9-C13CED824498}" type="slidenum">
              <a:rPr lang="en-US" smtClean="0"/>
              <a:t>98</a:t>
            </a:fld>
            <a:endParaRPr lang="en-US"/>
          </a:p>
        </p:txBody>
      </p:sp>
    </p:spTree>
    <p:extLst>
      <p:ext uri="{BB962C8B-B14F-4D97-AF65-F5344CB8AC3E}">
        <p14:creationId xmlns:p14="http://schemas.microsoft.com/office/powerpoint/2010/main" val="36212984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99</a:t>
            </a:fld>
            <a:endParaRPr lang="en-US"/>
          </a:p>
        </p:txBody>
      </p:sp>
    </p:spTree>
    <p:extLst>
      <p:ext uri="{BB962C8B-B14F-4D97-AF65-F5344CB8AC3E}">
        <p14:creationId xmlns:p14="http://schemas.microsoft.com/office/powerpoint/2010/main" val="426631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AC0D35"/>
                </a:solidFill>
              </a:rPr>
              <a:t>Both neutral theory and </a:t>
            </a:r>
            <a:r>
              <a:rPr lang="en-US" sz="1200" dirty="0" err="1" smtClean="0">
                <a:solidFill>
                  <a:srgbClr val="AC0D35"/>
                </a:solidFill>
              </a:rPr>
              <a:t>neo-Darwinism</a:t>
            </a:r>
            <a:r>
              <a:rPr lang="en-US" sz="1200" dirty="0" smtClean="0">
                <a:solidFill>
                  <a:srgbClr val="AC0D35"/>
                </a:solidFill>
              </a:rPr>
              <a:t> </a:t>
            </a:r>
            <a:r>
              <a:rPr lang="en-US" sz="1200" b="1" dirty="0" smtClean="0">
                <a:solidFill>
                  <a:srgbClr val="AC0D35"/>
                </a:solidFill>
              </a:rPr>
              <a:t>agree</a:t>
            </a:r>
            <a:r>
              <a:rPr lang="en-US" sz="1200" dirty="0" smtClean="0">
                <a:solidFill>
                  <a:srgbClr val="AC0D35"/>
                </a:solidFill>
              </a:rPr>
              <a:t> that most new mutations in protein are deleterious and are quickly removed from populations (so they don</a:t>
            </a:r>
            <a:r>
              <a:rPr lang="ja-JP" altLang="en-US" sz="1200" dirty="0" smtClean="0">
                <a:solidFill>
                  <a:srgbClr val="AC0D35"/>
                </a:solidFill>
              </a:rPr>
              <a:t>’</a:t>
            </a:r>
            <a:r>
              <a:rPr lang="en-US" sz="1200" dirty="0" smtClean="0">
                <a:solidFill>
                  <a:srgbClr val="AC0D35"/>
                </a:solidFill>
              </a:rPr>
              <a:t>t contribute to the rate of substitution or to the amount of polymorphism)</a:t>
            </a:r>
          </a:p>
          <a:p>
            <a:r>
              <a:rPr lang="en-US" sz="1200" dirty="0" smtClean="0">
                <a:solidFill>
                  <a:srgbClr val="AC0D35"/>
                </a:solidFill>
              </a:rPr>
              <a:t>The </a:t>
            </a:r>
            <a:r>
              <a:rPr lang="en-US" sz="1200" b="1" dirty="0" smtClean="0">
                <a:solidFill>
                  <a:srgbClr val="AC0D35"/>
                </a:solidFill>
              </a:rPr>
              <a:t>disagreement</a:t>
            </a:r>
            <a:r>
              <a:rPr lang="en-US" sz="1200" dirty="0" smtClean="0">
                <a:solidFill>
                  <a:srgbClr val="AC0D35"/>
                </a:solidFill>
              </a:rPr>
              <a:t> concerns the proportion of neutral mutations among non-deleterious mutations and so the role selection plays at shaping the genomes</a:t>
            </a:r>
          </a:p>
          <a:p>
            <a:endParaRPr lang="en-US" sz="1200" dirty="0" smtClean="0">
              <a:solidFill>
                <a:srgbClr val="000000"/>
              </a:solidFill>
            </a:endParaRPr>
          </a:p>
          <a:p>
            <a:r>
              <a:rPr lang="en-US" sz="1200" dirty="0" smtClean="0">
                <a:solidFill>
                  <a:schemeClr val="accent2"/>
                </a:solidFill>
              </a:rPr>
              <a:t>The neutral theory provided the molecular evolution field with a falsifiable </a:t>
            </a:r>
            <a:r>
              <a:rPr lang="en-US" sz="1200" b="1" dirty="0" smtClean="0">
                <a:solidFill>
                  <a:schemeClr val="accent2"/>
                </a:solidFill>
              </a:rPr>
              <a:t>null hypothesis</a:t>
            </a:r>
            <a:r>
              <a:rPr lang="en-US" sz="1200" dirty="0" smtClean="0">
                <a:solidFill>
                  <a:schemeClr val="accent2"/>
                </a:solidFill>
              </a:rPr>
              <a:t> (as neutral theory makes simple and testable predictions about what we should observe)</a:t>
            </a:r>
          </a:p>
          <a:p>
            <a:r>
              <a:rPr lang="en-US" sz="1200" dirty="0" smtClean="0">
                <a:solidFill>
                  <a:schemeClr val="accent2"/>
                </a:solidFill>
              </a:rPr>
              <a:t>It also strengthened the connection between molecular  biology and population genetics</a:t>
            </a:r>
          </a:p>
          <a:p>
            <a:endParaRPr lang="en-US" sz="1200" dirty="0" smtClean="0">
              <a:solidFill>
                <a:schemeClr val="accent2"/>
              </a:solidFill>
            </a:endParaRPr>
          </a:p>
          <a:p>
            <a:r>
              <a:rPr lang="en-US" sz="1200" dirty="0" smtClean="0">
                <a:solidFill>
                  <a:srgbClr val="AC0D35"/>
                </a:solidFill>
              </a:rPr>
              <a:t>Availability of such null hypothesis prompted the development of </a:t>
            </a:r>
            <a:r>
              <a:rPr lang="en-US" sz="1200" i="1" dirty="0" smtClean="0">
                <a:solidFill>
                  <a:srgbClr val="AC0D35"/>
                </a:solidFill>
              </a:rPr>
              <a:t>neutrality tests</a:t>
            </a:r>
          </a:p>
          <a:p>
            <a:endParaRPr lang="en-US" sz="1200" i="1" dirty="0" smtClean="0">
              <a:solidFill>
                <a:srgbClr val="AC0D35"/>
              </a:solidFill>
            </a:endParaRPr>
          </a:p>
          <a:p>
            <a:pPr>
              <a:buFont typeface="Times" charset="0"/>
              <a:buAutoNum type="alphaLcParenBoth"/>
            </a:pPr>
            <a:r>
              <a:rPr lang="en-US" sz="1200" dirty="0" err="1" smtClean="0">
                <a:solidFill>
                  <a:srgbClr val="AC0D35"/>
                </a:solidFill>
              </a:rPr>
              <a:t>Selectionists</a:t>
            </a:r>
            <a:r>
              <a:rPr lang="en-US" sz="1200" dirty="0" smtClean="0">
                <a:solidFill>
                  <a:srgbClr val="000000"/>
                </a:solidFill>
              </a:rPr>
              <a:t> believe that exactly neutral mutations are rare and there are enough favorable mutations to account for all molecular evolution</a:t>
            </a:r>
          </a:p>
          <a:p>
            <a:pPr>
              <a:buFont typeface="Times" charset="0"/>
              <a:buAutoNum type="alphaLcParenBoth"/>
            </a:pPr>
            <a:r>
              <a:rPr lang="en-US" sz="1200" dirty="0" smtClean="0">
                <a:solidFill>
                  <a:srgbClr val="AC0D35"/>
                </a:solidFill>
              </a:rPr>
              <a:t>Neutralists</a:t>
            </a:r>
            <a:r>
              <a:rPr lang="en-US" sz="1200" dirty="0" smtClean="0">
                <a:solidFill>
                  <a:srgbClr val="000000"/>
                </a:solidFill>
              </a:rPr>
              <a:t> believe there are many more neutral, and hardly any selectively favored, mutations</a:t>
            </a:r>
          </a:p>
          <a:p>
            <a:pPr>
              <a:buFont typeface="Times" charset="0"/>
              <a:buAutoNum type="alphaLcParenBoth"/>
            </a:pPr>
            <a:r>
              <a:rPr lang="en-US" sz="1200" dirty="0" smtClean="0">
                <a:solidFill>
                  <a:srgbClr val="AC0D35"/>
                </a:solidFill>
              </a:rPr>
              <a:t>Pan-neutralism</a:t>
            </a:r>
            <a:r>
              <a:rPr lang="en-US" sz="1200" dirty="0" smtClean="0">
                <a:solidFill>
                  <a:srgbClr val="000000"/>
                </a:solidFill>
              </a:rPr>
              <a:t> is the theory claiming all mutations are selectively neutral</a:t>
            </a:r>
          </a:p>
          <a:p>
            <a:endParaRPr lang="en-US" sz="1200" dirty="0" smtClean="0">
              <a:solidFill>
                <a:srgbClr val="AC0D35"/>
              </a:solidFill>
            </a:endParaRPr>
          </a:p>
          <a:p>
            <a:endParaRPr lang="en-US" sz="1200" dirty="0" smtClean="0">
              <a:solidFill>
                <a:srgbClr val="AC0D35"/>
              </a:solidFill>
            </a:endParaRPr>
          </a:p>
        </p:txBody>
      </p:sp>
      <p:sp>
        <p:nvSpPr>
          <p:cNvPr id="4" name="Slide Number Placeholder 3"/>
          <p:cNvSpPr>
            <a:spLocks noGrp="1"/>
          </p:cNvSpPr>
          <p:nvPr>
            <p:ph type="sldNum" sz="quarter" idx="10"/>
          </p:nvPr>
        </p:nvSpPr>
        <p:spPr/>
        <p:txBody>
          <a:bodyPr/>
          <a:lstStyle/>
          <a:p>
            <a:fld id="{62916E6C-553A-A847-A11C-20114A2C82E8}" type="slidenum">
              <a:rPr lang="en-US" smtClean="0"/>
              <a:t>10</a:t>
            </a:fld>
            <a:endParaRPr lang="en-US"/>
          </a:p>
        </p:txBody>
      </p:sp>
    </p:spTree>
    <p:extLst>
      <p:ext uri="{BB962C8B-B14F-4D97-AF65-F5344CB8AC3E}">
        <p14:creationId xmlns:p14="http://schemas.microsoft.com/office/powerpoint/2010/main" val="1910466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baseline="0" dirty="0" smtClean="0"/>
              <a:t>Many selection tests have been developed and various statistical framework.</a:t>
            </a:r>
          </a:p>
          <a:p>
            <a:r>
              <a:rPr lang="en-AU" baseline="0" dirty="0" smtClean="0"/>
              <a:t>Population genetics tests of neutrality typically assume particular demographic model and therefore sensitive to such model.</a:t>
            </a:r>
          </a:p>
          <a:p>
            <a:r>
              <a:rPr lang="en-AU" baseline="0" dirty="0" smtClean="0"/>
              <a:t>Tests based on contrasting mutation or substitution patterns at synonymous and </a:t>
            </a:r>
            <a:r>
              <a:rPr lang="en-AU" baseline="0" dirty="0" err="1" smtClean="0"/>
              <a:t>nonsynonymous</a:t>
            </a:r>
            <a:r>
              <a:rPr lang="en-AU" baseline="0" dirty="0" smtClean="0"/>
              <a:t> sites are much more robust to demographic assumptions.</a:t>
            </a:r>
          </a:p>
          <a:p>
            <a:r>
              <a:rPr lang="en-AU" baseline="0" dirty="0" err="1" smtClean="0"/>
              <a:t>Codon</a:t>
            </a:r>
            <a:r>
              <a:rPr lang="en-AU" baseline="0" dirty="0" smtClean="0"/>
              <a:t> models of evolution have been particularly successful, these are now a must in current genome papers.</a:t>
            </a:r>
          </a:p>
          <a:p>
            <a:r>
              <a:rPr lang="en-AU" baseline="0" dirty="0" smtClean="0"/>
              <a:t>These are most powerful for </a:t>
            </a:r>
            <a:r>
              <a:rPr lang="en-AU" baseline="0" dirty="0" err="1" smtClean="0"/>
              <a:t>interspecific</a:t>
            </a:r>
            <a:r>
              <a:rPr lang="en-AU" baseline="0" dirty="0" smtClean="0"/>
              <a:t> data and rely on a phylogeny.</a:t>
            </a:r>
          </a:p>
          <a:p>
            <a:endParaRPr lang="en-AU" dirty="0"/>
          </a:p>
        </p:txBody>
      </p:sp>
      <p:sp>
        <p:nvSpPr>
          <p:cNvPr id="4" name="Slide Number Placeholder 3"/>
          <p:cNvSpPr>
            <a:spLocks noGrp="1"/>
          </p:cNvSpPr>
          <p:nvPr>
            <p:ph type="sldNum" sz="quarter" idx="10"/>
          </p:nvPr>
        </p:nvSpPr>
        <p:spPr/>
        <p:txBody>
          <a:bodyPr/>
          <a:lstStyle/>
          <a:p>
            <a:fld id="{354196F2-DC2B-834F-A8F6-D54F77B38B1C}" type="slidenum">
              <a:rPr lang="en-AU" smtClean="0"/>
              <a:pPr/>
              <a:t>11</a:t>
            </a:fld>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a:t>
            </a:r>
            <a:r>
              <a:rPr lang="en-US" sz="1200" b="0" dirty="0" err="1" smtClean="0"/>
              <a:t>dN</a:t>
            </a:r>
            <a:r>
              <a:rPr lang="en-US" sz="1200" b="0" dirty="0" smtClean="0"/>
              <a:t>) </a:t>
            </a:r>
            <a:r>
              <a:rPr lang="en-US" sz="1200" b="0" dirty="0" err="1" smtClean="0"/>
              <a:t>dS</a:t>
            </a:r>
            <a:r>
              <a:rPr lang="en-US" sz="1200" b="0" dirty="0" smtClean="0"/>
              <a:t>: number of (non)synonymous substitutions per (non)synonymous site</a:t>
            </a:r>
          </a:p>
          <a:p>
            <a:pPr eaLnBrk="0" hangingPunct="0">
              <a:spcBef>
                <a:spcPct val="20000"/>
              </a:spcBef>
            </a:pPr>
            <a:r>
              <a:rPr lang="en-US" sz="1400" b="0" i="1" dirty="0" err="1" smtClean="0">
                <a:cs typeface="Times New Roman" charset="0"/>
              </a:rPr>
              <a:t>d</a:t>
            </a:r>
            <a:r>
              <a:rPr lang="en-US" sz="1400" b="0" i="1" baseline="-30000" dirty="0" err="1" smtClean="0">
                <a:cs typeface="Times New Roman" charset="0"/>
              </a:rPr>
              <a:t>S</a:t>
            </a:r>
            <a:r>
              <a:rPr lang="en-US" sz="1200" b="0" dirty="0" smtClean="0">
                <a:cs typeface="Times New Roman" charset="0"/>
              </a:rPr>
              <a:t> is the expected number of </a:t>
            </a:r>
            <a:r>
              <a:rPr lang="en-US" sz="1200" b="0" dirty="0" err="1" smtClean="0">
                <a:cs typeface="Times New Roman" charset="0"/>
              </a:rPr>
              <a:t>nt</a:t>
            </a:r>
            <a:r>
              <a:rPr lang="en-US" sz="1200" b="0" dirty="0" smtClean="0">
                <a:cs typeface="Times New Roman" charset="0"/>
              </a:rPr>
              <a:t> substitutions per </a:t>
            </a:r>
            <a:r>
              <a:rPr lang="en-US" sz="1200" b="0" dirty="0" err="1" smtClean="0">
                <a:cs typeface="Times New Roman" charset="0"/>
              </a:rPr>
              <a:t>nt</a:t>
            </a:r>
            <a:r>
              <a:rPr lang="en-US" sz="1200" b="0" dirty="0" smtClean="0">
                <a:cs typeface="Times New Roman" charset="0"/>
              </a:rPr>
              <a:t> site, averaged over 3 codon positions,  before selection on the protein (i.e., had there be no selection on the protein)</a:t>
            </a:r>
          </a:p>
          <a:p>
            <a:pPr eaLnBrk="0" hangingPunct="0">
              <a:spcBef>
                <a:spcPct val="20000"/>
              </a:spcBef>
            </a:pPr>
            <a:r>
              <a:rPr lang="en-US" sz="1400" b="0" i="1" dirty="0" err="1" smtClean="0">
                <a:cs typeface="Times New Roman" charset="0"/>
              </a:rPr>
              <a:t>d</a:t>
            </a:r>
            <a:r>
              <a:rPr lang="en-US" sz="1400" b="0" i="1" baseline="-30000" dirty="0" err="1" smtClean="0">
                <a:cs typeface="Times New Roman" charset="0"/>
              </a:rPr>
              <a:t>N</a:t>
            </a:r>
            <a:r>
              <a:rPr lang="en-US" sz="1400" b="0" baseline="-30000" dirty="0" smtClean="0">
                <a:cs typeface="Times New Roman" charset="0"/>
              </a:rPr>
              <a:t> </a:t>
            </a:r>
            <a:r>
              <a:rPr lang="en-US" sz="1400" b="0" dirty="0" smtClean="0">
                <a:cs typeface="Times New Roman" charset="0"/>
              </a:rPr>
              <a:t>=</a:t>
            </a:r>
            <a:r>
              <a:rPr lang="en-US" sz="1100" b="0" dirty="0" smtClean="0">
                <a:cs typeface="Times New Roman" charset="0"/>
              </a:rPr>
              <a:t> </a:t>
            </a:r>
            <a:r>
              <a:rPr lang="en-US" sz="1400" b="0" i="1" dirty="0" err="1" smtClean="0">
                <a:cs typeface="Times New Roman" charset="0"/>
              </a:rPr>
              <a:t>d</a:t>
            </a:r>
            <a:r>
              <a:rPr lang="en-US" sz="1400" b="0" i="1" baseline="-30000" dirty="0" err="1" smtClean="0">
                <a:cs typeface="Times New Roman" charset="0"/>
              </a:rPr>
              <a:t>S</a:t>
            </a:r>
            <a:r>
              <a:rPr lang="en-US" sz="1100" b="0" dirty="0" smtClean="0">
                <a:cs typeface="Times New Roman" charset="0"/>
              </a:rPr>
              <a:t> </a:t>
            </a:r>
            <a:r>
              <a:rPr lang="en-US" sz="1100" b="0" dirty="0" smtClean="0">
                <a:cs typeface="Times New Roman" charset="0"/>
                <a:sym typeface="Symbol" charset="0"/>
              </a:rPr>
              <a:t> </a:t>
            </a:r>
            <a:r>
              <a:rPr lang="en-US" sz="1400" b="0" i="1" dirty="0" smtClean="0">
                <a:cs typeface="Times New Roman" charset="0"/>
                <a:sym typeface="Symbol" charset="0"/>
              </a:rPr>
              <a:t></a:t>
            </a:r>
            <a:endParaRPr lang="en-GB" sz="1400" b="0" i="1" dirty="0" smtClean="0">
              <a:cs typeface="Times New Roman" charset="0"/>
              <a:sym typeface="Symbol" charset="0"/>
            </a:endParaRPr>
          </a:p>
          <a:p>
            <a:endParaRPr lang="en-US" b="0" dirty="0"/>
          </a:p>
        </p:txBody>
      </p:sp>
      <p:sp>
        <p:nvSpPr>
          <p:cNvPr id="4" name="Slide Number Placeholder 3"/>
          <p:cNvSpPr>
            <a:spLocks noGrp="1"/>
          </p:cNvSpPr>
          <p:nvPr>
            <p:ph type="sldNum" sz="quarter" idx="10"/>
          </p:nvPr>
        </p:nvSpPr>
        <p:spPr/>
        <p:txBody>
          <a:bodyPr/>
          <a:lstStyle/>
          <a:p>
            <a:fld id="{A5CF8EEF-388D-2F4F-95CA-2C39C74A3C35}" type="slidenum">
              <a:rPr lang="en-US" smtClean="0"/>
              <a:pPr/>
              <a:t>13</a:t>
            </a:fld>
            <a:endParaRPr lang="en-US"/>
          </a:p>
        </p:txBody>
      </p:sp>
    </p:spTree>
    <p:extLst>
      <p:ext uri="{BB962C8B-B14F-4D97-AF65-F5344CB8AC3E}">
        <p14:creationId xmlns:p14="http://schemas.microsoft.com/office/powerpoint/2010/main" val="426631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5374A9-FB7E-C34E-B325-44E372881ACB}" type="datetimeFigureOut">
              <a:rPr lang="en-US" smtClean="0"/>
              <a:t>14/06/17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2699356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5374A9-FB7E-C34E-B325-44E372881ACB}" type="datetimeFigureOut">
              <a:rPr lang="en-US" smtClean="0"/>
              <a:t>14/06/17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3412551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5374A9-FB7E-C34E-B325-44E372881ACB}" type="datetimeFigureOut">
              <a:rPr lang="en-US" smtClean="0"/>
              <a:t>14/06/17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301080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5374A9-FB7E-C34E-B325-44E372881ACB}" type="datetimeFigureOut">
              <a:rPr lang="en-US" smtClean="0"/>
              <a:t>14/06/17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2253269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5374A9-FB7E-C34E-B325-44E372881ACB}" type="datetimeFigureOut">
              <a:rPr lang="en-US" smtClean="0"/>
              <a:t>14/06/17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158996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5374A9-FB7E-C34E-B325-44E372881ACB}" type="datetimeFigureOut">
              <a:rPr lang="en-US" smtClean="0"/>
              <a:t>14/06/17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3122012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5374A9-FB7E-C34E-B325-44E372881ACB}" type="datetimeFigureOut">
              <a:rPr lang="en-US" smtClean="0"/>
              <a:t>14/06/17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25537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5374A9-FB7E-C34E-B325-44E372881ACB}" type="datetimeFigureOut">
              <a:rPr lang="en-US" smtClean="0"/>
              <a:t>14/06/17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279289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5374A9-FB7E-C34E-B325-44E372881ACB}" type="datetimeFigureOut">
              <a:rPr lang="en-US" smtClean="0"/>
              <a:t>14/06/17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2952291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374A9-FB7E-C34E-B325-44E372881ACB}" type="datetimeFigureOut">
              <a:rPr lang="en-US" smtClean="0"/>
              <a:t>14/06/17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3243235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5374A9-FB7E-C34E-B325-44E372881ACB}" type="datetimeFigureOut">
              <a:rPr lang="en-US" smtClean="0"/>
              <a:t>14/06/17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40DC0D-C49D-2746-90AB-2B073CE606A1}" type="slidenum">
              <a:rPr lang="en-US" smtClean="0"/>
              <a:t>‹#›</a:t>
            </a:fld>
            <a:endParaRPr lang="en-US"/>
          </a:p>
        </p:txBody>
      </p:sp>
    </p:spTree>
    <p:extLst>
      <p:ext uri="{BB962C8B-B14F-4D97-AF65-F5344CB8AC3E}">
        <p14:creationId xmlns:p14="http://schemas.microsoft.com/office/powerpoint/2010/main" val="3547303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374A9-FB7E-C34E-B325-44E372881ACB}" type="datetimeFigureOut">
              <a:rPr lang="en-US" smtClean="0"/>
              <a:t>14/06/17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0DC0D-C49D-2746-90AB-2B073CE606A1}" type="slidenum">
              <a:rPr lang="en-US" smtClean="0"/>
              <a:t>‹#›</a:t>
            </a:fld>
            <a:endParaRPr lang="en-US"/>
          </a:p>
        </p:txBody>
      </p:sp>
    </p:spTree>
    <p:extLst>
      <p:ext uri="{BB962C8B-B14F-4D97-AF65-F5344CB8AC3E}">
        <p14:creationId xmlns:p14="http://schemas.microsoft.com/office/powerpoint/2010/main" val="1233854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8.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7" Type="http://schemas.openxmlformats.org/officeDocument/2006/relationships/image" Target="../media/image39.emf"/><Relationship Id="rId8" Type="http://schemas.openxmlformats.org/officeDocument/2006/relationships/image" Target="../media/image40.emf"/><Relationship Id="rId9"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1" Type="http://schemas.openxmlformats.org/officeDocument/2006/relationships/image" Target="../media/image45.emf"/><Relationship Id="rId12" Type="http://schemas.openxmlformats.org/officeDocument/2006/relationships/oleObject" Target="../embeddings/oleObject6.bin"/><Relationship Id="rId13" Type="http://schemas.openxmlformats.org/officeDocument/2006/relationships/image" Target="../media/image46.emf"/><Relationship Id="rId14" Type="http://schemas.openxmlformats.org/officeDocument/2006/relationships/oleObject" Target="../embeddings/oleObject7.bin"/><Relationship Id="rId15" Type="http://schemas.openxmlformats.org/officeDocument/2006/relationships/image" Target="../media/image47.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27.xml"/><Relationship Id="rId4" Type="http://schemas.openxmlformats.org/officeDocument/2006/relationships/oleObject" Target="../embeddings/oleObject2.bin"/><Relationship Id="rId5" Type="http://schemas.openxmlformats.org/officeDocument/2006/relationships/image" Target="../media/image42.emf"/><Relationship Id="rId6" Type="http://schemas.openxmlformats.org/officeDocument/2006/relationships/oleObject" Target="../embeddings/oleObject3.bin"/><Relationship Id="rId7" Type="http://schemas.openxmlformats.org/officeDocument/2006/relationships/image" Target="../media/image43.emf"/><Relationship Id="rId8" Type="http://schemas.openxmlformats.org/officeDocument/2006/relationships/oleObject" Target="../embeddings/oleObject4.bin"/><Relationship Id="rId9" Type="http://schemas.openxmlformats.org/officeDocument/2006/relationships/image" Target="../media/image44.emf"/><Relationship Id="rId10"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53.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29.xml"/><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oleObject" Target="../embeddings/oleObject8.bin"/><Relationship Id="rId8" Type="http://schemas.openxmlformats.org/officeDocument/2006/relationships/image" Target="../media/image51.emf"/><Relationship Id="rId9" Type="http://schemas.openxmlformats.org/officeDocument/2006/relationships/oleObject" Target="../embeddings/oleObject9.bin"/><Relationship Id="rId10" Type="http://schemas.openxmlformats.org/officeDocument/2006/relationships/image" Target="../media/image5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11.bin"/><Relationship Id="rId5" Type="http://schemas.openxmlformats.org/officeDocument/2006/relationships/image" Target="../media/image5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oleObject" Target="../embeddings/oleObject12.bin"/><Relationship Id="rId8" Type="http://schemas.openxmlformats.org/officeDocument/2006/relationships/image" Target="../media/image58.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oleObject" Target="../embeddings/oleObject13.bin"/><Relationship Id="rId8" Type="http://schemas.openxmlformats.org/officeDocument/2006/relationships/image" Target="../media/image59.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4" Type="http://schemas.microsoft.com/office/2007/relationships/hdphoto" Target="../media/hdphoto1.wdp"/><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6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6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emf"/></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5" Type="http://schemas.openxmlformats.org/officeDocument/2006/relationships/image" Target="../media/image71.emf"/><Relationship Id="rId6" Type="http://schemas.openxmlformats.org/officeDocument/2006/relationships/image" Target="../media/image72.emf"/><Relationship Id="rId7" Type="http://schemas.openxmlformats.org/officeDocument/2006/relationships/image" Target="../media/image73.emf"/><Relationship Id="rId8" Type="http://schemas.openxmlformats.org/officeDocument/2006/relationships/image" Target="../media/image74.emf"/><Relationship Id="rId9" Type="http://schemas.openxmlformats.org/officeDocument/2006/relationships/image" Target="../media/image75.emf"/><Relationship Id="rId10"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78.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80.emf"/><Relationship Id="rId5" Type="http://schemas.openxmlformats.org/officeDocument/2006/relationships/image" Target="../media/image81.png"/><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82.png"/><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87.e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emf"/></Relationships>
</file>

<file path=ppt/slides/_rels/slide72.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emf"/><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73.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emf"/><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74.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5" Type="http://schemas.openxmlformats.org/officeDocument/2006/relationships/image" Target="../media/image95.emf"/><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96.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emf"/><Relationship Id="rId3" Type="http://schemas.openxmlformats.org/officeDocument/2006/relationships/image" Target="../media/image98.emf"/></Relationships>
</file>

<file path=ppt/slides/_rels/slide78.xml.rels><?xml version="1.0" encoding="UTF-8" standalone="yes"?>
<Relationships xmlns="http://schemas.openxmlformats.org/package/2006/relationships"><Relationship Id="rId3" Type="http://schemas.openxmlformats.org/officeDocument/2006/relationships/image" Target="../media/image101.emf"/><Relationship Id="rId4" Type="http://schemas.openxmlformats.org/officeDocument/2006/relationships/image" Target="../media/image102.emf"/><Relationship Id="rId5" Type="http://schemas.openxmlformats.org/officeDocument/2006/relationships/oleObject" Target="../embeddings/oleObject18.bin"/><Relationship Id="rId6" Type="http://schemas.openxmlformats.org/officeDocument/2006/relationships/image" Target="../media/image99.emf"/><Relationship Id="rId7" Type="http://schemas.openxmlformats.org/officeDocument/2006/relationships/oleObject" Target="../embeddings/oleObject19.bin"/><Relationship Id="rId8" Type="http://schemas.openxmlformats.org/officeDocument/2006/relationships/image" Target="../media/image100.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7.emf"/></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1" Type="http://schemas.openxmlformats.org/officeDocument/2006/relationships/slideLayout" Target="../slideLayouts/slideLayout6.xml"/><Relationship Id="rId2"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emf"/></Relationships>
</file>

<file path=ppt/slides/_rels/slide84.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oleObject" Target="../embeddings/oleObject20.bin"/><Relationship Id="rId5" Type="http://schemas.openxmlformats.org/officeDocument/2006/relationships/image" Target="../media/image115.emf"/><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28.w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6.emf"/></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2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21.png"/></Relationships>
</file>

<file path=ppt/slides/_rels/slide96.xml.rels><?xml version="1.0" encoding="UTF-8" standalone="yes"?>
<Relationships xmlns="http://schemas.openxmlformats.org/package/2006/relationships"><Relationship Id="rId3" Type="http://schemas.openxmlformats.org/officeDocument/2006/relationships/image" Target="../media/image122.emf"/><Relationship Id="rId4" Type="http://schemas.openxmlformats.org/officeDocument/2006/relationships/image" Target="../media/image123.emf"/><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7.png"/><Relationship Id="rId3" Type="http://schemas.openxmlformats.org/officeDocument/2006/relationships/image" Target="../media/image1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2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2696606"/>
          </a:xfrm>
          <a:solidFill>
            <a:schemeClr val="accent2">
              <a:lumMod val="20000"/>
              <a:lumOff val="80000"/>
            </a:schemeClr>
          </a:solidFill>
          <a:effectLst/>
        </p:spPr>
        <p:txBody>
          <a:bodyPr>
            <a:normAutofit/>
          </a:bodyPr>
          <a:lstStyle/>
          <a:p>
            <a:r>
              <a:rPr lang="en-US" sz="3600" b="1" dirty="0">
                <a:solidFill>
                  <a:srgbClr val="C40000"/>
                </a:solidFill>
              </a:rPr>
              <a:t>Detecting positive selection</a:t>
            </a:r>
            <a:br>
              <a:rPr lang="en-US" sz="3600" b="1" dirty="0">
                <a:solidFill>
                  <a:srgbClr val="C40000"/>
                </a:solidFill>
              </a:rPr>
            </a:br>
            <a:r>
              <a:rPr lang="en-US" sz="3600" b="1" dirty="0">
                <a:solidFill>
                  <a:srgbClr val="C40000"/>
                </a:solidFill>
              </a:rPr>
              <a:t>with Markov models of codon substitution</a:t>
            </a:r>
            <a:endParaRPr lang="en-AU" sz="3600" b="1" dirty="0">
              <a:solidFill>
                <a:srgbClr val="C40000"/>
              </a:solidFill>
            </a:endParaRPr>
          </a:p>
        </p:txBody>
      </p:sp>
      <p:sp>
        <p:nvSpPr>
          <p:cNvPr id="3" name="Subtitle 2"/>
          <p:cNvSpPr>
            <a:spLocks noGrp="1"/>
          </p:cNvSpPr>
          <p:nvPr>
            <p:ph type="subTitle" idx="1"/>
          </p:nvPr>
        </p:nvSpPr>
        <p:spPr>
          <a:xfrm>
            <a:off x="1" y="2933699"/>
            <a:ext cx="9159484" cy="3624903"/>
          </a:xfrm>
          <a:effectLst/>
        </p:spPr>
        <p:txBody>
          <a:bodyPr>
            <a:normAutofit fontScale="92500" lnSpcReduction="20000"/>
          </a:bodyPr>
          <a:lstStyle/>
          <a:p>
            <a:r>
              <a:rPr lang="en-AU" dirty="0" smtClean="0"/>
              <a:t>Maria Anisimova</a:t>
            </a:r>
          </a:p>
          <a:p>
            <a:endParaRPr lang="en-AU" dirty="0" smtClean="0"/>
          </a:p>
          <a:p>
            <a:r>
              <a:rPr lang="en-AU" sz="2000" dirty="0" smtClean="0"/>
              <a:t>Applied Computational </a:t>
            </a:r>
            <a:r>
              <a:rPr lang="en-AU" sz="2000" dirty="0"/>
              <a:t>G</a:t>
            </a:r>
            <a:r>
              <a:rPr lang="en-AU" sz="2000" dirty="0" smtClean="0"/>
              <a:t>enomics Team – ACGT</a:t>
            </a:r>
          </a:p>
          <a:p>
            <a:r>
              <a:rPr lang="en-AU" sz="2000" dirty="0" smtClean="0"/>
              <a:t>Institute of Applied Simulation</a:t>
            </a:r>
          </a:p>
          <a:p>
            <a:r>
              <a:rPr lang="en-AU" sz="2000" dirty="0" smtClean="0"/>
              <a:t>Zürich University of Applied Sciences</a:t>
            </a:r>
          </a:p>
          <a:p>
            <a:endParaRPr lang="en-AU" sz="2000" dirty="0" smtClean="0"/>
          </a:p>
          <a:p>
            <a:r>
              <a:rPr lang="en-AU" sz="2000" dirty="0" err="1" smtClean="0"/>
              <a:t>maria.anisimova@zhaw.ch</a:t>
            </a:r>
            <a:endParaRPr lang="en-AU" sz="2000" dirty="0" smtClean="0"/>
          </a:p>
          <a:p>
            <a:endParaRPr lang="en-AU" sz="2000" dirty="0"/>
          </a:p>
          <a:p>
            <a:endParaRPr lang="en-AU" sz="2000" dirty="0" smtClean="0"/>
          </a:p>
          <a:p>
            <a:endParaRPr lang="en-AU" sz="2000" dirty="0" smtClean="0"/>
          </a:p>
          <a:p>
            <a:r>
              <a:rPr lang="en-AU" sz="2000" dirty="0" smtClean="0"/>
              <a:t>2016</a:t>
            </a:r>
          </a:p>
        </p:txBody>
      </p:sp>
      <p:pic>
        <p:nvPicPr>
          <p:cNvPr id="5" name="Picture 10"/>
          <p:cNvPicPr>
            <a:picLocks noChangeAspect="1" noChangeArrowheads="1"/>
          </p:cNvPicPr>
          <p:nvPr/>
        </p:nvPicPr>
        <p:blipFill>
          <a:blip r:embed="rId3"/>
          <a:srcRect/>
          <a:stretch>
            <a:fillRect/>
          </a:stretch>
        </p:blipFill>
        <p:spPr bwMode="auto">
          <a:xfrm>
            <a:off x="7065420" y="5718174"/>
            <a:ext cx="1999674" cy="1083157"/>
          </a:xfrm>
          <a:prstGeom prst="rect">
            <a:avLst/>
          </a:prstGeom>
          <a:noFill/>
          <a:ln w="9525">
            <a:noFill/>
            <a:miter lim="800000"/>
            <a:headEnd/>
            <a:tailEnd/>
          </a:ln>
          <a:effectLst/>
        </p:spPr>
      </p:pic>
      <p:pic>
        <p:nvPicPr>
          <p:cNvPr id="1025" name="Picture 1" descr="zhaw_lsfm_ias_bl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616574"/>
            <a:ext cx="27114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87581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939" y="1176936"/>
            <a:ext cx="8182735" cy="5192226"/>
          </a:xfrm>
        </p:spPr>
        <p:txBody>
          <a:bodyPr>
            <a:normAutofit/>
          </a:bodyPr>
          <a:lstStyle/>
          <a:p>
            <a:r>
              <a:rPr lang="en-US" sz="2800" dirty="0" smtClean="0">
                <a:solidFill>
                  <a:schemeClr val="bg1">
                    <a:lumMod val="50000"/>
                  </a:schemeClr>
                </a:solidFill>
              </a:rPr>
              <a:t>The neutral theory makes simple and testable predictions about what we should observe: provided </a:t>
            </a:r>
            <a:r>
              <a:rPr lang="en-US" sz="2800" i="1" dirty="0" smtClean="0">
                <a:solidFill>
                  <a:schemeClr val="bg1">
                    <a:lumMod val="50000"/>
                  </a:schemeClr>
                </a:solidFill>
              </a:rPr>
              <a:t>a falsifiable null hypothesis</a:t>
            </a:r>
          </a:p>
          <a:p>
            <a:r>
              <a:rPr lang="en-US" sz="2800" dirty="0" smtClean="0">
                <a:solidFill>
                  <a:schemeClr val="bg1">
                    <a:lumMod val="50000"/>
                  </a:schemeClr>
                </a:solidFill>
              </a:rPr>
              <a:t>Strengthened the connection between molecular  biology and population genetics</a:t>
            </a:r>
          </a:p>
          <a:p>
            <a:r>
              <a:rPr lang="en-US" sz="2800" dirty="0" smtClean="0">
                <a:solidFill>
                  <a:schemeClr val="bg1">
                    <a:lumMod val="50000"/>
                  </a:schemeClr>
                </a:solidFill>
              </a:rPr>
              <a:t>Availability of such null hypothesis prompted the development of neutrality tests</a:t>
            </a:r>
          </a:p>
        </p:txBody>
      </p:sp>
      <p:sp>
        <p:nvSpPr>
          <p:cNvPr id="4" name="Title 1"/>
          <p:cNvSpPr>
            <a:spLocks noGrp="1"/>
          </p:cNvSpPr>
          <p:nvPr/>
        </p:nvSpPr>
        <p:spPr>
          <a:xfrm>
            <a:off x="-12700" y="-3439"/>
            <a:ext cx="9144000" cy="1168398"/>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The </a:t>
            </a:r>
            <a:r>
              <a:rPr lang="en-AU" sz="3600" b="1" dirty="0" smtClean="0">
                <a:solidFill>
                  <a:srgbClr val="C40000"/>
                </a:solidFill>
                <a:latin typeface="+mj-lt"/>
                <a:ea typeface="+mj-ea"/>
                <a:cs typeface="+mj-cs"/>
              </a:rPr>
              <a:t>impact  </a:t>
            </a:r>
            <a:r>
              <a:rPr lang="en-AU" sz="3600" b="1" dirty="0">
                <a:solidFill>
                  <a:srgbClr val="C40000"/>
                </a:solidFill>
                <a:latin typeface="+mj-lt"/>
                <a:ea typeface="+mj-ea"/>
                <a:cs typeface="+mj-cs"/>
              </a:rPr>
              <a:t>of the neutral theory</a:t>
            </a:r>
          </a:p>
        </p:txBody>
      </p:sp>
      <p:sp>
        <p:nvSpPr>
          <p:cNvPr id="7" name="Rectangle 6"/>
          <p:cNvSpPr/>
          <p:nvPr/>
        </p:nvSpPr>
        <p:spPr>
          <a:xfrm>
            <a:off x="6435293" y="6540344"/>
            <a:ext cx="2611099" cy="338554"/>
          </a:xfrm>
          <a:prstGeom prst="rect">
            <a:avLst/>
          </a:prstGeom>
        </p:spPr>
        <p:txBody>
          <a:bodyPr wrap="none">
            <a:spAutoFit/>
          </a:bodyPr>
          <a:lstStyle/>
          <a:p>
            <a:pPr algn="r"/>
            <a:r>
              <a:rPr lang="en-US" sz="1600" i="1" dirty="0" smtClean="0"/>
              <a:t>From Ridley (1996) Evolution</a:t>
            </a:r>
            <a:endParaRPr lang="en-US" sz="1600" i="1" dirty="0"/>
          </a:p>
        </p:txBody>
      </p:sp>
      <p:sp>
        <p:nvSpPr>
          <p:cNvPr id="9" name="TextBox 8"/>
          <p:cNvSpPr txBox="1"/>
          <p:nvPr/>
        </p:nvSpPr>
        <p:spPr>
          <a:xfrm>
            <a:off x="1041209" y="4741983"/>
            <a:ext cx="3240089" cy="1923604"/>
          </a:xfrm>
          <a:prstGeom prst="rect">
            <a:avLst/>
          </a:prstGeom>
          <a:noFill/>
          <a:ln>
            <a:solidFill>
              <a:schemeClr val="bg1">
                <a:lumMod val="65000"/>
              </a:schemeClr>
            </a:solidFill>
          </a:ln>
        </p:spPr>
        <p:txBody>
          <a:bodyPr wrap="square" rtlCol="0">
            <a:spAutoFit/>
          </a:bodyPr>
          <a:lstStyle/>
          <a:p>
            <a:r>
              <a:rPr lang="en-US" sz="1700" b="1" i="1" dirty="0" smtClean="0">
                <a:solidFill>
                  <a:schemeClr val="bg1">
                    <a:lumMod val="50000"/>
                  </a:schemeClr>
                </a:solidFill>
              </a:rPr>
              <a:t>s</a:t>
            </a:r>
            <a:r>
              <a:rPr lang="en-US" sz="1700" b="1" dirty="0" smtClean="0">
                <a:solidFill>
                  <a:schemeClr val="bg1">
                    <a:lumMod val="50000"/>
                  </a:schemeClr>
                </a:solidFill>
              </a:rPr>
              <a:t> = selection coefficient</a:t>
            </a:r>
            <a:r>
              <a:rPr lang="en-US" sz="1700" dirty="0" smtClean="0">
                <a:solidFill>
                  <a:schemeClr val="bg1">
                    <a:lumMod val="50000"/>
                  </a:schemeClr>
                </a:solidFill>
              </a:rPr>
              <a:t> </a:t>
            </a:r>
          </a:p>
          <a:p>
            <a:r>
              <a:rPr lang="en-US" sz="1700" dirty="0" smtClean="0">
                <a:solidFill>
                  <a:schemeClr val="bg1">
                    <a:lumMod val="50000"/>
                  </a:schemeClr>
                </a:solidFill>
              </a:rPr>
              <a:t>s describes relative fitness of</a:t>
            </a:r>
          </a:p>
          <a:p>
            <a:r>
              <a:rPr lang="en-US" sz="1700" dirty="0">
                <a:solidFill>
                  <a:schemeClr val="bg1">
                    <a:lumMod val="50000"/>
                  </a:schemeClr>
                </a:solidFill>
              </a:rPr>
              <a:t>m</a:t>
            </a:r>
            <a:r>
              <a:rPr lang="en-US" sz="1700" dirty="0" smtClean="0">
                <a:solidFill>
                  <a:schemeClr val="bg1">
                    <a:lumMod val="50000"/>
                  </a:schemeClr>
                </a:solidFill>
              </a:rPr>
              <a:t>utant </a:t>
            </a:r>
            <a:r>
              <a:rPr lang="en-US" sz="1700" i="1" dirty="0" smtClean="0">
                <a:solidFill>
                  <a:schemeClr val="bg1">
                    <a:lumMod val="50000"/>
                  </a:schemeClr>
                </a:solidFill>
              </a:rPr>
              <a:t>a</a:t>
            </a:r>
            <a:r>
              <a:rPr lang="en-US" sz="1700" dirty="0" smtClean="0">
                <a:solidFill>
                  <a:schemeClr val="bg1">
                    <a:lumMod val="50000"/>
                  </a:schemeClr>
                </a:solidFill>
              </a:rPr>
              <a:t> vs. wild-type </a:t>
            </a:r>
            <a:r>
              <a:rPr lang="en-US" sz="1700" i="1" dirty="0" smtClean="0">
                <a:solidFill>
                  <a:schemeClr val="bg1">
                    <a:lumMod val="50000"/>
                  </a:schemeClr>
                </a:solidFill>
              </a:rPr>
              <a:t>A.</a:t>
            </a:r>
          </a:p>
          <a:p>
            <a:r>
              <a:rPr lang="en-US" sz="1700" dirty="0" smtClean="0">
                <a:solidFill>
                  <a:schemeClr val="bg1">
                    <a:lumMod val="50000"/>
                  </a:schemeClr>
                </a:solidFill>
              </a:rPr>
              <a:t>Genotype fitness:</a:t>
            </a:r>
          </a:p>
          <a:p>
            <a:r>
              <a:rPr lang="en-US" sz="1700" dirty="0" smtClean="0">
                <a:solidFill>
                  <a:schemeClr val="bg1">
                    <a:lumMod val="50000"/>
                  </a:schemeClr>
                </a:solidFill>
              </a:rPr>
              <a:t>1 for </a:t>
            </a:r>
            <a:r>
              <a:rPr lang="en-US" sz="1700" i="1" dirty="0" smtClean="0">
                <a:solidFill>
                  <a:schemeClr val="bg1">
                    <a:lumMod val="50000"/>
                  </a:schemeClr>
                </a:solidFill>
              </a:rPr>
              <a:t>AA</a:t>
            </a:r>
            <a:r>
              <a:rPr lang="en-US" sz="1700" dirty="0" smtClean="0">
                <a:solidFill>
                  <a:schemeClr val="bg1">
                    <a:lumMod val="50000"/>
                  </a:schemeClr>
                </a:solidFill>
              </a:rPr>
              <a:t>, 1+</a:t>
            </a:r>
            <a:r>
              <a:rPr lang="en-US" sz="1700" i="1" dirty="0" smtClean="0">
                <a:solidFill>
                  <a:schemeClr val="bg1">
                    <a:lumMod val="50000"/>
                  </a:schemeClr>
                </a:solidFill>
              </a:rPr>
              <a:t>s</a:t>
            </a:r>
            <a:r>
              <a:rPr lang="en-US" sz="1700" dirty="0" smtClean="0">
                <a:solidFill>
                  <a:schemeClr val="bg1">
                    <a:lumMod val="50000"/>
                  </a:schemeClr>
                </a:solidFill>
              </a:rPr>
              <a:t> for </a:t>
            </a:r>
            <a:r>
              <a:rPr lang="en-US" sz="1700" i="1" dirty="0" err="1" smtClean="0">
                <a:solidFill>
                  <a:schemeClr val="bg1">
                    <a:lumMod val="50000"/>
                  </a:schemeClr>
                </a:solidFill>
              </a:rPr>
              <a:t>Aa</a:t>
            </a:r>
            <a:r>
              <a:rPr lang="en-US" sz="1700" dirty="0" smtClean="0">
                <a:solidFill>
                  <a:schemeClr val="bg1">
                    <a:lumMod val="50000"/>
                  </a:schemeClr>
                </a:solidFill>
              </a:rPr>
              <a:t>, 1+2</a:t>
            </a:r>
            <a:r>
              <a:rPr lang="en-US" sz="1700" i="1" dirty="0" smtClean="0">
                <a:solidFill>
                  <a:schemeClr val="bg1">
                    <a:lumMod val="50000"/>
                  </a:schemeClr>
                </a:solidFill>
              </a:rPr>
              <a:t>s</a:t>
            </a:r>
            <a:r>
              <a:rPr lang="en-US" sz="1700" dirty="0" smtClean="0">
                <a:solidFill>
                  <a:schemeClr val="bg1">
                    <a:lumMod val="50000"/>
                  </a:schemeClr>
                </a:solidFill>
              </a:rPr>
              <a:t> for </a:t>
            </a:r>
            <a:r>
              <a:rPr lang="en-US" sz="1700" i="1" dirty="0" err="1" smtClean="0">
                <a:solidFill>
                  <a:schemeClr val="bg1">
                    <a:lumMod val="50000"/>
                  </a:schemeClr>
                </a:solidFill>
              </a:rPr>
              <a:t>aa</a:t>
            </a:r>
            <a:endParaRPr lang="en-US" sz="1700" i="1" dirty="0" smtClean="0">
              <a:solidFill>
                <a:schemeClr val="bg1">
                  <a:lumMod val="50000"/>
                </a:schemeClr>
              </a:solidFill>
            </a:endParaRPr>
          </a:p>
          <a:p>
            <a:r>
              <a:rPr lang="en-US" sz="1700" i="1" dirty="0" smtClean="0">
                <a:solidFill>
                  <a:schemeClr val="bg1">
                    <a:lumMod val="50000"/>
                  </a:schemeClr>
                </a:solidFill>
              </a:rPr>
              <a:t>s </a:t>
            </a:r>
            <a:r>
              <a:rPr lang="en-US" sz="1700" dirty="0" smtClean="0">
                <a:solidFill>
                  <a:schemeClr val="bg1">
                    <a:lumMod val="50000"/>
                  </a:schemeClr>
                </a:solidFill>
              </a:rPr>
              <a:t>&gt; 0 positive selection</a:t>
            </a:r>
          </a:p>
          <a:p>
            <a:r>
              <a:rPr lang="en-US" sz="1700" i="1" dirty="0" smtClean="0">
                <a:solidFill>
                  <a:schemeClr val="bg1">
                    <a:lumMod val="50000"/>
                  </a:schemeClr>
                </a:solidFill>
              </a:rPr>
              <a:t>s </a:t>
            </a:r>
            <a:r>
              <a:rPr lang="en-US" sz="1700" dirty="0" smtClean="0">
                <a:solidFill>
                  <a:schemeClr val="bg1">
                    <a:lumMod val="50000"/>
                  </a:schemeClr>
                </a:solidFill>
              </a:rPr>
              <a:t>&lt; 0 negative selection</a:t>
            </a:r>
            <a:endParaRPr lang="en-US" sz="1700" dirty="0">
              <a:solidFill>
                <a:schemeClr val="bg1">
                  <a:lumMod val="50000"/>
                </a:schemeClr>
              </a:solidFill>
            </a:endParaRPr>
          </a:p>
        </p:txBody>
      </p:sp>
      <p:grpSp>
        <p:nvGrpSpPr>
          <p:cNvPr id="2" name="Group 1"/>
          <p:cNvGrpSpPr/>
          <p:nvPr/>
        </p:nvGrpSpPr>
        <p:grpSpPr>
          <a:xfrm>
            <a:off x="4870455" y="4668850"/>
            <a:ext cx="3923219" cy="1871494"/>
            <a:chOff x="3887281" y="4860356"/>
            <a:chExt cx="3643819" cy="1741482"/>
          </a:xfrm>
        </p:grpSpPr>
        <p:pic>
          <p:nvPicPr>
            <p:cNvPr id="8" name="Picture 7" descr="07-01.jpg"/>
            <p:cNvPicPr>
              <a:picLocks noChangeAspect="1"/>
            </p:cNvPicPr>
            <p:nvPr/>
          </p:nvPicPr>
          <p:blipFill rotWithShape="1">
            <a:blip r:embed="rId3">
              <a:extLst>
                <a:ext uri="{28A0092B-C50C-407E-A947-70E740481C1C}">
                  <a14:useLocalDpi xmlns:a14="http://schemas.microsoft.com/office/drawing/2010/main" val="0"/>
                </a:ext>
              </a:extLst>
            </a:blip>
            <a:srcRect r="28075"/>
            <a:stretch/>
          </p:blipFill>
          <p:spPr>
            <a:xfrm>
              <a:off x="3887281" y="4860356"/>
              <a:ext cx="3643819" cy="1741482"/>
            </a:xfrm>
            <a:prstGeom prst="rect">
              <a:avLst/>
            </a:prstGeom>
          </p:spPr>
        </p:pic>
        <p:sp>
          <p:nvSpPr>
            <p:cNvPr id="10" name="TextBox 9"/>
            <p:cNvSpPr txBox="1"/>
            <p:nvPr/>
          </p:nvSpPr>
          <p:spPr>
            <a:xfrm rot="18681711">
              <a:off x="3793628" y="5575757"/>
              <a:ext cx="1387964" cy="338554"/>
            </a:xfrm>
            <a:prstGeom prst="rect">
              <a:avLst/>
            </a:prstGeom>
            <a:noFill/>
          </p:spPr>
          <p:txBody>
            <a:bodyPr wrap="square" rtlCol="0">
              <a:spAutoFit/>
            </a:bodyPr>
            <a:lstStyle/>
            <a:p>
              <a:r>
                <a:rPr lang="en-US" sz="1600" b="1" dirty="0" err="1" smtClean="0">
                  <a:solidFill>
                    <a:schemeClr val="bg1"/>
                  </a:solidFill>
                </a:rPr>
                <a:t>Selectionism</a:t>
              </a:r>
              <a:endParaRPr lang="en-US" sz="1600" b="1" dirty="0">
                <a:solidFill>
                  <a:schemeClr val="bg1"/>
                </a:solidFill>
              </a:endParaRPr>
            </a:p>
          </p:txBody>
        </p:sp>
        <p:sp>
          <p:nvSpPr>
            <p:cNvPr id="11" name="TextBox 10"/>
            <p:cNvSpPr txBox="1"/>
            <p:nvPr/>
          </p:nvSpPr>
          <p:spPr>
            <a:xfrm rot="18681711">
              <a:off x="5701311" y="5575624"/>
              <a:ext cx="1387964" cy="338554"/>
            </a:xfrm>
            <a:prstGeom prst="rect">
              <a:avLst/>
            </a:prstGeom>
            <a:noFill/>
          </p:spPr>
          <p:txBody>
            <a:bodyPr wrap="square" rtlCol="0">
              <a:spAutoFit/>
            </a:bodyPr>
            <a:lstStyle/>
            <a:p>
              <a:r>
                <a:rPr lang="en-US" sz="1600" b="1" dirty="0" smtClean="0">
                  <a:solidFill>
                    <a:schemeClr val="bg1"/>
                  </a:solidFill>
                </a:rPr>
                <a:t>Neutralism</a:t>
              </a:r>
              <a:endParaRPr lang="en-US" sz="1600" b="1" dirty="0">
                <a:solidFill>
                  <a:schemeClr val="bg1"/>
                </a:solidFill>
              </a:endParaRPr>
            </a:p>
          </p:txBody>
        </p:sp>
      </p:grpSp>
    </p:spTree>
    <p:extLst>
      <p:ext uri="{BB962C8B-B14F-4D97-AF65-F5344CB8AC3E}">
        <p14:creationId xmlns:p14="http://schemas.microsoft.com/office/powerpoint/2010/main" val="42114379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168399"/>
          </a:xfrm>
          <a:noFill/>
          <a:ln>
            <a:solidFill>
              <a:srgbClr val="FFFFFF"/>
            </a:solidFill>
          </a:ln>
        </p:spPr>
        <p:txBody>
          <a:bodyPr vert="horz" lIns="91440" tIns="45720" rIns="91440" bIns="45720" rtlCol="0" anchor="ctr">
            <a:noAutofit/>
          </a:bodyPr>
          <a:lstStyle/>
          <a:p>
            <a:r>
              <a:rPr lang="en-AU" sz="3600" b="1" dirty="0">
                <a:solidFill>
                  <a:srgbClr val="C40000"/>
                </a:solidFill>
              </a:rPr>
              <a:t>Neutrality and selection tests</a:t>
            </a:r>
          </a:p>
        </p:txBody>
      </p:sp>
      <p:sp>
        <p:nvSpPr>
          <p:cNvPr id="9" name="TextBox 8"/>
          <p:cNvSpPr txBox="1"/>
          <p:nvPr/>
        </p:nvSpPr>
        <p:spPr>
          <a:xfrm>
            <a:off x="3015946" y="1511147"/>
            <a:ext cx="6128054" cy="2800767"/>
          </a:xfrm>
          <a:prstGeom prst="rect">
            <a:avLst/>
          </a:prstGeom>
          <a:noFill/>
        </p:spPr>
        <p:txBody>
          <a:bodyPr wrap="square" rtlCol="0">
            <a:spAutoFit/>
          </a:bodyPr>
          <a:lstStyle/>
          <a:p>
            <a:pPr>
              <a:buFont typeface="Arial"/>
              <a:buChar char="•"/>
            </a:pPr>
            <a:r>
              <a:rPr lang="en-AU" sz="3000" dirty="0" smtClean="0">
                <a:solidFill>
                  <a:schemeClr val="tx1">
                    <a:lumMod val="50000"/>
                    <a:lumOff val="50000"/>
                  </a:schemeClr>
                </a:solidFill>
              </a:rPr>
              <a:t> Mutational frequency spectrum</a:t>
            </a:r>
          </a:p>
          <a:p>
            <a:r>
              <a:rPr lang="en-AU" sz="3000" dirty="0" smtClean="0">
                <a:solidFill>
                  <a:schemeClr val="tx1">
                    <a:lumMod val="50000"/>
                    <a:lumOff val="50000"/>
                  </a:schemeClr>
                </a:solidFill>
              </a:rPr>
              <a:t>  </a:t>
            </a:r>
            <a:r>
              <a:rPr lang="en-AU" sz="2600" dirty="0" smtClean="0">
                <a:solidFill>
                  <a:schemeClr val="tx1">
                    <a:lumMod val="50000"/>
                    <a:lumOff val="50000"/>
                  </a:schemeClr>
                </a:solidFill>
              </a:rPr>
              <a:t> </a:t>
            </a:r>
            <a:r>
              <a:rPr lang="en-AU" sz="2400" dirty="0" smtClean="0">
                <a:solidFill>
                  <a:schemeClr val="tx1">
                    <a:lumMod val="50000"/>
                    <a:lumOff val="50000"/>
                  </a:schemeClr>
                </a:solidFill>
              </a:rPr>
              <a:t>(</a:t>
            </a:r>
            <a:r>
              <a:rPr lang="en-AU" sz="2400" dirty="0" err="1" smtClean="0">
                <a:solidFill>
                  <a:schemeClr val="tx1">
                    <a:lumMod val="50000"/>
                    <a:lumOff val="50000"/>
                  </a:schemeClr>
                </a:solidFill>
              </a:rPr>
              <a:t>eg</a:t>
            </a:r>
            <a:r>
              <a:rPr lang="en-AU" sz="2400" dirty="0" smtClean="0">
                <a:solidFill>
                  <a:schemeClr val="tx1">
                    <a:lumMod val="50000"/>
                    <a:lumOff val="50000"/>
                  </a:schemeClr>
                </a:solidFill>
              </a:rPr>
              <a:t>, Tajima’s D, Tajima 1989)</a:t>
            </a:r>
          </a:p>
          <a:p>
            <a:pPr>
              <a:buFont typeface="Arial"/>
              <a:buChar char="•"/>
            </a:pPr>
            <a:r>
              <a:rPr lang="en-AU" sz="3000" dirty="0" smtClean="0">
                <a:solidFill>
                  <a:schemeClr val="tx1">
                    <a:lumMod val="50000"/>
                    <a:lumOff val="50000"/>
                  </a:schemeClr>
                </a:solidFill>
              </a:rPr>
              <a:t> Population subdivision </a:t>
            </a:r>
          </a:p>
          <a:p>
            <a:pPr>
              <a:buFont typeface="Arial"/>
              <a:buChar char="•"/>
            </a:pPr>
            <a:r>
              <a:rPr lang="en-US" sz="3000" dirty="0" smtClean="0">
                <a:solidFill>
                  <a:schemeClr val="tx1">
                    <a:lumMod val="50000"/>
                    <a:lumOff val="50000"/>
                  </a:schemeClr>
                </a:solidFill>
              </a:rPr>
              <a:t>LD &amp; haplotype structure</a:t>
            </a:r>
          </a:p>
          <a:p>
            <a:pPr>
              <a:buFont typeface="Arial"/>
              <a:buChar char="•"/>
            </a:pPr>
            <a:r>
              <a:rPr lang="en-US" sz="3000" dirty="0" smtClean="0">
                <a:solidFill>
                  <a:srgbClr val="7F7F7F"/>
                </a:solidFill>
              </a:rPr>
              <a:t> Within/between species variability</a:t>
            </a:r>
          </a:p>
          <a:p>
            <a:r>
              <a:rPr lang="en-US" sz="2600" dirty="0" smtClean="0">
                <a:solidFill>
                  <a:srgbClr val="7F7F7F"/>
                </a:solidFill>
              </a:rPr>
              <a:t>   </a:t>
            </a:r>
            <a:r>
              <a:rPr lang="en-US" sz="2400" dirty="0" smtClean="0">
                <a:solidFill>
                  <a:srgbClr val="7F7F7F"/>
                </a:solidFill>
              </a:rPr>
              <a:t>(HKA test, </a:t>
            </a:r>
            <a:r>
              <a:rPr lang="en-US" sz="2400" dirty="0">
                <a:solidFill>
                  <a:srgbClr val="7F7F7F"/>
                </a:solidFill>
              </a:rPr>
              <a:t>Hudson, </a:t>
            </a:r>
            <a:r>
              <a:rPr lang="en-US" sz="2400" dirty="0" err="1">
                <a:solidFill>
                  <a:srgbClr val="7F7F7F"/>
                </a:solidFill>
              </a:rPr>
              <a:t>Kreitman</a:t>
            </a:r>
            <a:r>
              <a:rPr lang="en-US" sz="2400" dirty="0">
                <a:solidFill>
                  <a:srgbClr val="7F7F7F"/>
                </a:solidFill>
              </a:rPr>
              <a:t>, </a:t>
            </a:r>
            <a:r>
              <a:rPr lang="en-US" sz="2400" dirty="0" err="1">
                <a:solidFill>
                  <a:srgbClr val="7F7F7F"/>
                </a:solidFill>
              </a:rPr>
              <a:t>Aguade</a:t>
            </a:r>
            <a:r>
              <a:rPr lang="en-US" sz="2400" dirty="0">
                <a:solidFill>
                  <a:srgbClr val="7F7F7F"/>
                </a:solidFill>
              </a:rPr>
              <a:t> 1987)</a:t>
            </a:r>
            <a:endParaRPr lang="en-AU" sz="2400" dirty="0">
              <a:solidFill>
                <a:srgbClr val="7F7F7F"/>
              </a:solidFill>
            </a:endParaRPr>
          </a:p>
        </p:txBody>
      </p:sp>
      <p:sp>
        <p:nvSpPr>
          <p:cNvPr id="18" name="TextBox 17"/>
          <p:cNvSpPr txBox="1"/>
          <p:nvPr/>
        </p:nvSpPr>
        <p:spPr>
          <a:xfrm>
            <a:off x="548175" y="4671536"/>
            <a:ext cx="6551125" cy="1846659"/>
          </a:xfrm>
          <a:prstGeom prst="rect">
            <a:avLst/>
          </a:prstGeom>
          <a:noFill/>
        </p:spPr>
        <p:txBody>
          <a:bodyPr wrap="square" rtlCol="0">
            <a:spAutoFit/>
          </a:bodyPr>
          <a:lstStyle/>
          <a:p>
            <a:r>
              <a:rPr lang="en-US" sz="3000" dirty="0" smtClean="0">
                <a:solidFill>
                  <a:schemeClr val="accent1">
                    <a:lumMod val="75000"/>
                  </a:schemeClr>
                </a:solidFill>
              </a:rPr>
              <a:t>Account for </a:t>
            </a:r>
            <a:r>
              <a:rPr lang="en-US" sz="3000" dirty="0" err="1" smtClean="0">
                <a:solidFill>
                  <a:schemeClr val="accent1">
                    <a:lumMod val="75000"/>
                  </a:schemeClr>
                </a:solidFill>
              </a:rPr>
              <a:t>codon</a:t>
            </a:r>
            <a:r>
              <a:rPr lang="en-US" sz="3000" dirty="0" smtClean="0">
                <a:solidFill>
                  <a:schemeClr val="accent1">
                    <a:lumMod val="75000"/>
                  </a:schemeClr>
                </a:solidFill>
              </a:rPr>
              <a:t> structure:</a:t>
            </a:r>
          </a:p>
          <a:p>
            <a:pPr>
              <a:buFont typeface="Arial"/>
              <a:buChar char="•"/>
            </a:pPr>
            <a:r>
              <a:rPr lang="en-US" sz="3000" dirty="0" smtClean="0">
                <a:solidFill>
                  <a:schemeClr val="accent1">
                    <a:lumMod val="75000"/>
                  </a:schemeClr>
                </a:solidFill>
              </a:rPr>
              <a:t> Within/between species variability</a:t>
            </a:r>
          </a:p>
          <a:p>
            <a:r>
              <a:rPr lang="en-US" sz="2400" dirty="0" smtClean="0">
                <a:solidFill>
                  <a:schemeClr val="accent1">
                    <a:lumMod val="75000"/>
                  </a:schemeClr>
                </a:solidFill>
              </a:rPr>
              <a:t>   (MK test, McDonald-</a:t>
            </a:r>
            <a:r>
              <a:rPr lang="en-US" sz="2400" dirty="0" err="1" smtClean="0">
                <a:solidFill>
                  <a:schemeClr val="accent1">
                    <a:lumMod val="75000"/>
                  </a:schemeClr>
                </a:solidFill>
              </a:rPr>
              <a:t>Kreitman</a:t>
            </a:r>
            <a:r>
              <a:rPr lang="en-US" sz="2400" dirty="0" smtClean="0">
                <a:solidFill>
                  <a:schemeClr val="accent1">
                    <a:lumMod val="75000"/>
                  </a:schemeClr>
                </a:solidFill>
              </a:rPr>
              <a:t> 1991)</a:t>
            </a:r>
          </a:p>
          <a:p>
            <a:pPr>
              <a:buFont typeface="Arial"/>
              <a:buChar char="•"/>
            </a:pPr>
            <a:r>
              <a:rPr lang="en-US" sz="3000" dirty="0" smtClean="0">
                <a:solidFill>
                  <a:schemeClr val="accent1">
                    <a:lumMod val="75000"/>
                  </a:schemeClr>
                </a:solidFill>
                <a:sym typeface="Wingdings"/>
              </a:rPr>
              <a:t>  </a:t>
            </a:r>
            <a:r>
              <a:rPr lang="en-US" sz="3000" b="1" dirty="0" smtClean="0">
                <a:solidFill>
                  <a:schemeClr val="accent1">
                    <a:lumMod val="75000"/>
                  </a:schemeClr>
                </a:solidFill>
                <a:sym typeface="Wingdings"/>
              </a:rPr>
              <a:t>Based on codon models</a:t>
            </a:r>
          </a:p>
        </p:txBody>
      </p:sp>
      <p:grpSp>
        <p:nvGrpSpPr>
          <p:cNvPr id="15" name="Group 14"/>
          <p:cNvGrpSpPr/>
          <p:nvPr/>
        </p:nvGrpSpPr>
        <p:grpSpPr>
          <a:xfrm>
            <a:off x="6517174" y="4756150"/>
            <a:ext cx="2309326" cy="1489586"/>
            <a:chOff x="6517174" y="4756150"/>
            <a:chExt cx="2309326" cy="1489586"/>
          </a:xfrm>
        </p:grpSpPr>
        <p:pic>
          <p:nvPicPr>
            <p:cNvPr id="54" name="Picture 53"/>
            <p:cNvPicPr>
              <a:picLocks noChangeAspect="1"/>
            </p:cNvPicPr>
            <p:nvPr/>
          </p:nvPicPr>
          <p:blipFill>
            <a:blip r:embed="rId3"/>
            <a:stretch>
              <a:fillRect/>
            </a:stretch>
          </p:blipFill>
          <p:spPr>
            <a:xfrm>
              <a:off x="6517174" y="4756150"/>
              <a:ext cx="2309326" cy="1489586"/>
            </a:xfrm>
            <a:prstGeom prst="rect">
              <a:avLst/>
            </a:prstGeom>
          </p:spPr>
        </p:pic>
        <p:grpSp>
          <p:nvGrpSpPr>
            <p:cNvPr id="62" name="Group 61"/>
            <p:cNvGrpSpPr/>
            <p:nvPr/>
          </p:nvGrpSpPr>
          <p:grpSpPr>
            <a:xfrm>
              <a:off x="6762750" y="4921587"/>
              <a:ext cx="1714500" cy="714038"/>
              <a:chOff x="6762750" y="4921587"/>
              <a:chExt cx="1714500" cy="714038"/>
            </a:xfrm>
          </p:grpSpPr>
          <p:sp>
            <p:nvSpPr>
              <p:cNvPr id="55" name="Oval 54"/>
              <p:cNvSpPr/>
              <p:nvPr/>
            </p:nvSpPr>
            <p:spPr>
              <a:xfrm>
                <a:off x="6762750" y="5111750"/>
                <a:ext cx="88900" cy="69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6" name="Oval 55"/>
              <p:cNvSpPr/>
              <p:nvPr/>
            </p:nvSpPr>
            <p:spPr>
              <a:xfrm>
                <a:off x="6762750" y="5410200"/>
                <a:ext cx="88900" cy="6985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7" name="Oval 56"/>
              <p:cNvSpPr/>
              <p:nvPr/>
            </p:nvSpPr>
            <p:spPr>
              <a:xfrm>
                <a:off x="7308850" y="5565775"/>
                <a:ext cx="88900" cy="69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8" name="Oval 57"/>
              <p:cNvSpPr/>
              <p:nvPr/>
            </p:nvSpPr>
            <p:spPr>
              <a:xfrm>
                <a:off x="7708900" y="4921587"/>
                <a:ext cx="88900" cy="69850"/>
              </a:xfrm>
              <a:prstGeom prst="ellipse">
                <a:avLst/>
              </a:prstGeom>
              <a:solidFill>
                <a:srgbClr val="E46C0A"/>
              </a:solidFill>
              <a:ln>
                <a:solidFill>
                  <a:srgbClr val="E46C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9" name="Oval 58"/>
              <p:cNvSpPr/>
              <p:nvPr/>
            </p:nvSpPr>
            <p:spPr>
              <a:xfrm>
                <a:off x="8388350" y="5530850"/>
                <a:ext cx="88900" cy="69850"/>
              </a:xfrm>
              <a:prstGeom prst="ellipse">
                <a:avLst/>
              </a:prstGeom>
              <a:solidFill>
                <a:schemeClr val="accent3">
                  <a:lumMod val="7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0" name="Oval 59"/>
              <p:cNvSpPr/>
              <p:nvPr/>
            </p:nvSpPr>
            <p:spPr>
              <a:xfrm>
                <a:off x="8115300" y="5181600"/>
                <a:ext cx="88900" cy="698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1" name="Oval 60"/>
              <p:cNvSpPr/>
              <p:nvPr/>
            </p:nvSpPr>
            <p:spPr>
              <a:xfrm>
                <a:off x="7308850" y="5410200"/>
                <a:ext cx="88900" cy="69850"/>
              </a:xfrm>
              <a:prstGeom prst="ellipse">
                <a:avLst/>
              </a:prstGeom>
              <a:solidFill>
                <a:schemeClr val="accent2">
                  <a:lumMod val="75000"/>
                </a:schemeClr>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grpSp>
      <p:grpSp>
        <p:nvGrpSpPr>
          <p:cNvPr id="4" name="Group 3"/>
          <p:cNvGrpSpPr/>
          <p:nvPr/>
        </p:nvGrpSpPr>
        <p:grpSpPr>
          <a:xfrm>
            <a:off x="66246" y="1732096"/>
            <a:ext cx="2694445" cy="2195508"/>
            <a:chOff x="66246" y="1732096"/>
            <a:chExt cx="2694445" cy="2195508"/>
          </a:xfrm>
        </p:grpSpPr>
        <p:pic>
          <p:nvPicPr>
            <p:cNvPr id="12" name="Picture 11"/>
            <p:cNvPicPr>
              <a:picLocks noChangeAspect="1"/>
            </p:cNvPicPr>
            <p:nvPr/>
          </p:nvPicPr>
          <p:blipFill>
            <a:blip r:embed="rId4"/>
            <a:stretch>
              <a:fillRect/>
            </a:stretch>
          </p:blipFill>
          <p:spPr>
            <a:xfrm>
              <a:off x="650010" y="1732096"/>
              <a:ext cx="2110681" cy="2195508"/>
            </a:xfrm>
            <a:prstGeom prst="rect">
              <a:avLst/>
            </a:prstGeom>
            <a:effectLst>
              <a:outerShdw blurRad="228600" dist="38100" dir="4980000">
                <a:srgbClr val="000000">
                  <a:alpha val="43000"/>
                </a:srgbClr>
              </a:outerShdw>
            </a:effectLst>
          </p:spPr>
        </p:pic>
        <p:sp>
          <p:nvSpPr>
            <p:cNvPr id="3" name="TextBox 2"/>
            <p:cNvSpPr txBox="1"/>
            <p:nvPr/>
          </p:nvSpPr>
          <p:spPr>
            <a:xfrm rot="20387225">
              <a:off x="66246" y="3243422"/>
              <a:ext cx="1474742" cy="646331"/>
            </a:xfrm>
            <a:prstGeom prst="rect">
              <a:avLst/>
            </a:prstGeom>
            <a:noFill/>
          </p:spPr>
          <p:txBody>
            <a:bodyPr wrap="square" rtlCol="0">
              <a:spAutoFit/>
            </a:bodyPr>
            <a:lstStyle/>
            <a:p>
              <a:r>
                <a:rPr lang="en-US" b="1" dirty="0" smtClean="0">
                  <a:solidFill>
                    <a:schemeClr val="accent2">
                      <a:lumMod val="75000"/>
                    </a:schemeClr>
                  </a:solidFill>
                </a:rPr>
                <a:t>Sensitive to demography</a:t>
              </a:r>
              <a:endParaRPr lang="en-US" b="1" dirty="0">
                <a:solidFill>
                  <a:schemeClr val="accent2">
                    <a:lumMod val="75000"/>
                  </a:schemeClr>
                </a:solidFill>
              </a:endParaRPr>
            </a:p>
          </p:txBody>
        </p:sp>
      </p:grpSp>
    </p:spTree>
    <p:extLst>
      <p:ext uri="{BB962C8B-B14F-4D97-AF65-F5344CB8AC3E}">
        <p14:creationId xmlns:p14="http://schemas.microsoft.com/office/powerpoint/2010/main" val="14654984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3857380" cy="1168399"/>
          </a:xfrm>
          <a:prstGeom prst="rect">
            <a:avLst/>
          </a:prstGeom>
          <a:noFill/>
          <a:ln>
            <a:solidFill>
              <a:srgbClr val="FFFFFF"/>
            </a:solidFill>
          </a:ln>
        </p:spPr>
        <p:txBody>
          <a:bodyPr vert="horz" lIns="91440" tIns="45720" rIns="91440" bIns="45720" rtlCol="0" anchor="ctr">
            <a:noAutofit/>
          </a:bodyPr>
          <a:lstStyle>
            <a:lvl1pPr algn="ctr">
              <a:spcBef>
                <a:spcPct val="0"/>
              </a:spcBef>
              <a:buNone/>
              <a:defRPr sz="3600" b="1">
                <a:solidFill>
                  <a:srgbClr val="C40000"/>
                </a:solidFill>
                <a:latin typeface="+mj-lt"/>
                <a:ea typeface="+mj-ea"/>
                <a:cs typeface="+mj-cs"/>
              </a:defRPr>
            </a:lvl1pPr>
          </a:lstStyle>
          <a:p>
            <a:pPr algn="l"/>
            <a:r>
              <a:rPr lang="en-AU" dirty="0"/>
              <a:t>  Standard </a:t>
            </a:r>
          </a:p>
          <a:p>
            <a:pPr algn="l"/>
            <a:r>
              <a:rPr lang="en-AU" dirty="0"/>
              <a:t>  genetic code</a:t>
            </a:r>
          </a:p>
        </p:txBody>
      </p:sp>
      <p:pic>
        <p:nvPicPr>
          <p:cNvPr id="4" name="Picture 3"/>
          <p:cNvPicPr>
            <a:picLocks noChangeAspect="1"/>
          </p:cNvPicPr>
          <p:nvPr/>
        </p:nvPicPr>
        <p:blipFill>
          <a:blip r:embed="rId2"/>
          <a:stretch>
            <a:fillRect/>
          </a:stretch>
        </p:blipFill>
        <p:spPr>
          <a:xfrm>
            <a:off x="3857380" y="0"/>
            <a:ext cx="5286620" cy="6858000"/>
          </a:xfrm>
          <a:prstGeom prst="rect">
            <a:avLst/>
          </a:prstGeom>
        </p:spPr>
      </p:pic>
      <p:sp>
        <p:nvSpPr>
          <p:cNvPr id="7" name="TextBox 6"/>
          <p:cNvSpPr txBox="1"/>
          <p:nvPr/>
        </p:nvSpPr>
        <p:spPr>
          <a:xfrm>
            <a:off x="340009" y="1570115"/>
            <a:ext cx="3320091" cy="1938992"/>
          </a:xfrm>
          <a:prstGeom prst="rect">
            <a:avLst/>
          </a:prstGeom>
          <a:noFill/>
        </p:spPr>
        <p:txBody>
          <a:bodyPr wrap="square" rtlCol="0">
            <a:spAutoFit/>
          </a:bodyPr>
          <a:lstStyle/>
          <a:p>
            <a:pPr algn="r"/>
            <a:r>
              <a:rPr lang="en-US" sz="2000" dirty="0">
                <a:solidFill>
                  <a:schemeClr val="bg1">
                    <a:lumMod val="50000"/>
                  </a:schemeClr>
                </a:solidFill>
              </a:rPr>
              <a:t>The genetic code determines how </a:t>
            </a:r>
            <a:r>
              <a:rPr lang="en-US" sz="2000" dirty="0" smtClean="0">
                <a:solidFill>
                  <a:schemeClr val="bg1">
                    <a:lumMod val="50000"/>
                  </a:schemeClr>
                </a:solidFill>
              </a:rPr>
              <a:t>random changes </a:t>
            </a:r>
            <a:r>
              <a:rPr lang="en-US" sz="2000" dirty="0">
                <a:solidFill>
                  <a:schemeClr val="bg1">
                    <a:lumMod val="50000"/>
                  </a:schemeClr>
                </a:solidFill>
              </a:rPr>
              <a:t>to the gene brought about by </a:t>
            </a:r>
            <a:r>
              <a:rPr lang="en-US" sz="2000" dirty="0" smtClean="0">
                <a:solidFill>
                  <a:schemeClr val="bg1">
                    <a:lumMod val="50000"/>
                  </a:schemeClr>
                </a:solidFill>
              </a:rPr>
              <a:t>the process </a:t>
            </a:r>
            <a:r>
              <a:rPr lang="en-US" sz="2000" dirty="0">
                <a:solidFill>
                  <a:schemeClr val="bg1">
                    <a:lumMod val="50000"/>
                  </a:schemeClr>
                </a:solidFill>
              </a:rPr>
              <a:t>of mutation will impact the function </a:t>
            </a:r>
            <a:r>
              <a:rPr lang="en-US" sz="2000" dirty="0" smtClean="0">
                <a:solidFill>
                  <a:schemeClr val="bg1">
                    <a:lumMod val="50000"/>
                  </a:schemeClr>
                </a:solidFill>
              </a:rPr>
              <a:t>of the </a:t>
            </a:r>
            <a:r>
              <a:rPr lang="en-US" sz="2000" dirty="0">
                <a:solidFill>
                  <a:schemeClr val="bg1">
                    <a:lumMod val="50000"/>
                  </a:schemeClr>
                </a:solidFill>
              </a:rPr>
              <a:t>encoded protein</a:t>
            </a:r>
          </a:p>
        </p:txBody>
      </p:sp>
      <p:sp>
        <p:nvSpPr>
          <p:cNvPr id="8" name="TextBox 7"/>
          <p:cNvSpPr txBox="1"/>
          <p:nvPr/>
        </p:nvSpPr>
        <p:spPr>
          <a:xfrm>
            <a:off x="160004" y="4190344"/>
            <a:ext cx="3697376" cy="2616101"/>
          </a:xfrm>
          <a:prstGeom prst="rect">
            <a:avLst/>
          </a:prstGeom>
          <a:noFill/>
        </p:spPr>
        <p:txBody>
          <a:bodyPr wrap="square" rtlCol="0">
            <a:spAutoFit/>
          </a:bodyPr>
          <a:lstStyle/>
          <a:p>
            <a:r>
              <a:rPr lang="en-US" sz="2400" dirty="0" smtClean="0">
                <a:solidFill>
                  <a:schemeClr val="bg1">
                    <a:lumMod val="50000"/>
                  </a:schemeClr>
                </a:solidFill>
              </a:rPr>
              <a:t>Types of codon changes</a:t>
            </a:r>
          </a:p>
          <a:p>
            <a:endParaRPr lang="en-US" sz="1000" dirty="0" smtClean="0">
              <a:solidFill>
                <a:schemeClr val="bg1">
                  <a:lumMod val="50000"/>
                </a:schemeClr>
              </a:solidFill>
            </a:endParaRPr>
          </a:p>
          <a:p>
            <a:r>
              <a:rPr lang="en-US" sz="2400" dirty="0" smtClean="0">
                <a:solidFill>
                  <a:schemeClr val="accent1">
                    <a:lumMod val="75000"/>
                  </a:schemeClr>
                </a:solidFill>
              </a:rPr>
              <a:t>Synonymous (silent): </a:t>
            </a:r>
          </a:p>
          <a:p>
            <a:r>
              <a:rPr lang="en-US" sz="2400" dirty="0">
                <a:solidFill>
                  <a:schemeClr val="accent1">
                    <a:lumMod val="75000"/>
                  </a:schemeClr>
                </a:solidFill>
              </a:rPr>
              <a:t>	</a:t>
            </a:r>
            <a:r>
              <a:rPr lang="en-US" sz="2400" dirty="0" smtClean="0">
                <a:solidFill>
                  <a:schemeClr val="bg1">
                    <a:lumMod val="50000"/>
                  </a:schemeClr>
                </a:solidFill>
              </a:rPr>
              <a:t>TT</a:t>
            </a:r>
            <a:r>
              <a:rPr lang="en-US" sz="2400" b="1" dirty="0" smtClean="0">
                <a:solidFill>
                  <a:schemeClr val="bg1">
                    <a:lumMod val="50000"/>
                  </a:schemeClr>
                </a:solidFill>
              </a:rPr>
              <a:t>C </a:t>
            </a:r>
            <a:r>
              <a:rPr lang="en-US" sz="2400" dirty="0" smtClean="0">
                <a:solidFill>
                  <a:schemeClr val="bg1">
                    <a:lumMod val="50000"/>
                  </a:schemeClr>
                </a:solidFill>
              </a:rPr>
              <a:t>(</a:t>
            </a:r>
            <a:r>
              <a:rPr lang="en-US" sz="2400" dirty="0" err="1" smtClean="0">
                <a:solidFill>
                  <a:schemeClr val="bg1">
                    <a:lumMod val="50000"/>
                  </a:schemeClr>
                </a:solidFill>
              </a:rPr>
              <a:t>Phe</a:t>
            </a:r>
            <a:r>
              <a:rPr lang="en-US" sz="2400" dirty="0" smtClean="0">
                <a:solidFill>
                  <a:schemeClr val="bg1">
                    <a:lumMod val="50000"/>
                  </a:schemeClr>
                </a:solidFill>
              </a:rPr>
              <a:t>) </a:t>
            </a:r>
            <a:r>
              <a:rPr lang="en-US" sz="2400" dirty="0" smtClean="0">
                <a:solidFill>
                  <a:schemeClr val="bg1">
                    <a:lumMod val="50000"/>
                  </a:schemeClr>
                </a:solidFill>
                <a:sym typeface="Wingdings"/>
              </a:rPr>
              <a:t></a:t>
            </a:r>
            <a:r>
              <a:rPr lang="en-US" sz="2400" dirty="0" smtClean="0">
                <a:solidFill>
                  <a:schemeClr val="bg1">
                    <a:lumMod val="50000"/>
                  </a:schemeClr>
                </a:solidFill>
              </a:rPr>
              <a:t> </a:t>
            </a:r>
            <a:r>
              <a:rPr lang="en-US" sz="2400" dirty="0" smtClean="0">
                <a:solidFill>
                  <a:schemeClr val="accent1">
                    <a:lumMod val="75000"/>
                  </a:schemeClr>
                </a:solidFill>
              </a:rPr>
              <a:t>TT</a:t>
            </a:r>
            <a:r>
              <a:rPr lang="en-US" sz="2400" b="1" dirty="0" smtClean="0">
                <a:solidFill>
                  <a:schemeClr val="accent1">
                    <a:lumMod val="75000"/>
                  </a:schemeClr>
                </a:solidFill>
              </a:rPr>
              <a:t>T </a:t>
            </a:r>
            <a:r>
              <a:rPr lang="en-US" sz="2400" dirty="0" smtClean="0">
                <a:solidFill>
                  <a:schemeClr val="accent1">
                    <a:lumMod val="75000"/>
                  </a:schemeClr>
                </a:solidFill>
              </a:rPr>
              <a:t>(</a:t>
            </a:r>
            <a:r>
              <a:rPr lang="en-US" sz="2400" dirty="0" err="1" smtClean="0">
                <a:solidFill>
                  <a:schemeClr val="accent1">
                    <a:lumMod val="75000"/>
                  </a:schemeClr>
                </a:solidFill>
              </a:rPr>
              <a:t>Phe</a:t>
            </a:r>
            <a:r>
              <a:rPr lang="en-US" sz="2400" dirty="0" smtClean="0">
                <a:solidFill>
                  <a:schemeClr val="accent1">
                    <a:lumMod val="75000"/>
                  </a:schemeClr>
                </a:solidFill>
              </a:rPr>
              <a:t>)</a:t>
            </a:r>
          </a:p>
          <a:p>
            <a:endParaRPr lang="en-US" sz="1000" dirty="0" smtClean="0">
              <a:solidFill>
                <a:schemeClr val="bg1">
                  <a:lumMod val="50000"/>
                </a:schemeClr>
              </a:solidFill>
            </a:endParaRPr>
          </a:p>
          <a:p>
            <a:r>
              <a:rPr lang="en-US" sz="2400" dirty="0" err="1" smtClean="0">
                <a:solidFill>
                  <a:schemeClr val="accent2">
                    <a:lumMod val="75000"/>
                  </a:schemeClr>
                </a:solidFill>
              </a:rPr>
              <a:t>Nonsynonymous</a:t>
            </a:r>
            <a:r>
              <a:rPr lang="en-US" sz="2400" dirty="0" smtClean="0">
                <a:solidFill>
                  <a:schemeClr val="accent2">
                    <a:lumMod val="75000"/>
                  </a:schemeClr>
                </a:solidFill>
              </a:rPr>
              <a:t>:</a:t>
            </a:r>
          </a:p>
          <a:p>
            <a:r>
              <a:rPr lang="en-US" sz="2400" dirty="0">
                <a:solidFill>
                  <a:schemeClr val="accent2">
                    <a:lumMod val="75000"/>
                  </a:schemeClr>
                </a:solidFill>
              </a:rPr>
              <a:t>	</a:t>
            </a:r>
            <a:r>
              <a:rPr lang="en-US" sz="2400" dirty="0" smtClean="0">
                <a:solidFill>
                  <a:srgbClr val="7F7F7F"/>
                </a:solidFill>
              </a:rPr>
              <a:t>TT</a:t>
            </a:r>
            <a:r>
              <a:rPr lang="en-US" sz="2400" b="1" dirty="0" smtClean="0">
                <a:solidFill>
                  <a:srgbClr val="7F7F7F"/>
                </a:solidFill>
              </a:rPr>
              <a:t>C </a:t>
            </a:r>
            <a:r>
              <a:rPr lang="en-US" sz="2400" dirty="0" smtClean="0">
                <a:solidFill>
                  <a:srgbClr val="7F7F7F"/>
                </a:solidFill>
              </a:rPr>
              <a:t>(</a:t>
            </a:r>
            <a:r>
              <a:rPr lang="en-US" sz="2400" dirty="0" err="1" smtClean="0">
                <a:solidFill>
                  <a:srgbClr val="7F7F7F"/>
                </a:solidFill>
              </a:rPr>
              <a:t>Phe</a:t>
            </a:r>
            <a:r>
              <a:rPr lang="en-US" sz="2400" dirty="0" smtClean="0">
                <a:solidFill>
                  <a:srgbClr val="7F7F7F"/>
                </a:solidFill>
              </a:rPr>
              <a:t>) </a:t>
            </a:r>
            <a:r>
              <a:rPr lang="en-US" sz="2400" dirty="0" smtClean="0">
                <a:solidFill>
                  <a:srgbClr val="7F7F7F"/>
                </a:solidFill>
                <a:sym typeface="Wingdings"/>
              </a:rPr>
              <a:t></a:t>
            </a:r>
            <a:r>
              <a:rPr lang="en-US" sz="2400" dirty="0" smtClean="0">
                <a:solidFill>
                  <a:srgbClr val="7F7F7F"/>
                </a:solidFill>
              </a:rPr>
              <a:t> </a:t>
            </a:r>
            <a:r>
              <a:rPr lang="en-US" sz="2400" dirty="0" smtClean="0">
                <a:solidFill>
                  <a:schemeClr val="accent2">
                    <a:lumMod val="75000"/>
                  </a:schemeClr>
                </a:solidFill>
              </a:rPr>
              <a:t>TT</a:t>
            </a:r>
            <a:r>
              <a:rPr lang="en-US" sz="2400" b="1" dirty="0" smtClean="0">
                <a:solidFill>
                  <a:schemeClr val="accent2">
                    <a:lumMod val="75000"/>
                  </a:schemeClr>
                </a:solidFill>
              </a:rPr>
              <a:t>A </a:t>
            </a:r>
            <a:r>
              <a:rPr lang="en-US" sz="2400" dirty="0" smtClean="0">
                <a:solidFill>
                  <a:schemeClr val="accent2">
                    <a:lumMod val="75000"/>
                  </a:schemeClr>
                </a:solidFill>
              </a:rPr>
              <a:t>(</a:t>
            </a:r>
            <a:r>
              <a:rPr lang="en-US" sz="2400" dirty="0" err="1" smtClean="0">
                <a:solidFill>
                  <a:schemeClr val="accent2">
                    <a:lumMod val="75000"/>
                  </a:schemeClr>
                </a:solidFill>
              </a:rPr>
              <a:t>Leu</a:t>
            </a:r>
            <a:r>
              <a:rPr lang="en-US" sz="2400" dirty="0" smtClean="0">
                <a:solidFill>
                  <a:schemeClr val="accent2">
                    <a:lumMod val="75000"/>
                  </a:schemeClr>
                </a:solidFill>
              </a:rPr>
              <a:t>)</a:t>
            </a:r>
          </a:p>
          <a:p>
            <a:endParaRPr lang="en-US" sz="2400" dirty="0">
              <a:solidFill>
                <a:schemeClr val="bg1">
                  <a:lumMod val="50000"/>
                </a:schemeClr>
              </a:solidFill>
            </a:endParaRPr>
          </a:p>
        </p:txBody>
      </p:sp>
    </p:spTree>
    <p:extLst>
      <p:ext uri="{BB962C8B-B14F-4D97-AF65-F5344CB8AC3E}">
        <p14:creationId xmlns:p14="http://schemas.microsoft.com/office/powerpoint/2010/main" val="11804377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nvSpPr>
        <p:spPr>
          <a:xfrm>
            <a:off x="0" y="-15240"/>
            <a:ext cx="9144000" cy="1168399"/>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Measuring selection on the protein</a:t>
            </a:r>
          </a:p>
        </p:txBody>
      </p:sp>
      <p:sp>
        <p:nvSpPr>
          <p:cNvPr id="9" name="Subtitle 2"/>
          <p:cNvSpPr>
            <a:spLocks noGrp="1"/>
          </p:cNvSpPr>
          <p:nvPr/>
        </p:nvSpPr>
        <p:spPr>
          <a:xfrm>
            <a:off x="0" y="3366751"/>
            <a:ext cx="9144000" cy="3491249"/>
          </a:xfrm>
          <a:prstGeom prst="rect">
            <a:avLst/>
          </a:prstGeom>
          <a:effectLst/>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smtClean="0">
                <a:sym typeface="Wingdings"/>
              </a:rPr>
              <a:t>Synonymous rate =</a:t>
            </a:r>
            <a:r>
              <a:rPr lang="en-AU" sz="2400" dirty="0" smtClean="0">
                <a:sym typeface="Wingdings"/>
              </a:rPr>
              <a:t> </a:t>
            </a:r>
            <a:r>
              <a:rPr lang="en-US" sz="2400" i="1" dirty="0" err="1" smtClean="0">
                <a:sym typeface="Wingdings"/>
              </a:rPr>
              <a:t>d</a:t>
            </a:r>
            <a:r>
              <a:rPr lang="en-US" sz="2400" baseline="-25000" dirty="0" err="1" smtClean="0">
                <a:sym typeface="Wingdings"/>
              </a:rPr>
              <a:t>S</a:t>
            </a:r>
            <a:r>
              <a:rPr lang="en-US" sz="2400" dirty="0" smtClean="0">
                <a:sym typeface="Wingdings"/>
              </a:rPr>
              <a:t>	(also </a:t>
            </a:r>
            <a:r>
              <a:rPr lang="en-US" sz="2400" i="1" dirty="0" smtClean="0">
                <a:sym typeface="Wingdings"/>
              </a:rPr>
              <a:t>K</a:t>
            </a:r>
            <a:r>
              <a:rPr lang="en-US" sz="2400" i="1" baseline="-25000" dirty="0" smtClean="0">
                <a:sym typeface="Wingdings"/>
              </a:rPr>
              <a:t>S</a:t>
            </a:r>
            <a:r>
              <a:rPr lang="en-US" sz="2400" dirty="0" smtClean="0">
                <a:sym typeface="Wingdings"/>
              </a:rPr>
              <a:t>)</a:t>
            </a:r>
          </a:p>
          <a:p>
            <a:r>
              <a:rPr lang="en-US" sz="2400" dirty="0" err="1" smtClean="0">
                <a:sym typeface="Wingdings"/>
              </a:rPr>
              <a:t>Nonsynonymous</a:t>
            </a:r>
            <a:r>
              <a:rPr lang="en-US" sz="2400" dirty="0" smtClean="0">
                <a:sym typeface="Wingdings"/>
              </a:rPr>
              <a:t> rate = </a:t>
            </a:r>
            <a:r>
              <a:rPr lang="en-US" sz="2400" i="1" dirty="0" err="1" smtClean="0">
                <a:sym typeface="Wingdings"/>
              </a:rPr>
              <a:t>d</a:t>
            </a:r>
            <a:r>
              <a:rPr lang="en-US" sz="2400" baseline="-25000" dirty="0" err="1" smtClean="0">
                <a:sym typeface="Wingdings"/>
              </a:rPr>
              <a:t>N</a:t>
            </a:r>
            <a:r>
              <a:rPr lang="en-US" sz="2400" baseline="-25000" dirty="0" smtClean="0">
                <a:sym typeface="Wingdings"/>
              </a:rPr>
              <a:t> </a:t>
            </a:r>
            <a:r>
              <a:rPr lang="en-US" sz="2400" dirty="0" smtClean="0">
                <a:sym typeface="Wingdings"/>
              </a:rPr>
              <a:t>(</a:t>
            </a:r>
            <a:r>
              <a:rPr lang="en-US" sz="2400" dirty="0">
                <a:sym typeface="Wingdings"/>
              </a:rPr>
              <a:t>also </a:t>
            </a:r>
            <a:r>
              <a:rPr lang="en-US" sz="2400" i="1" dirty="0" smtClean="0">
                <a:sym typeface="Wingdings"/>
              </a:rPr>
              <a:t>K</a:t>
            </a:r>
            <a:r>
              <a:rPr lang="en-US" sz="2400" i="1" baseline="-25000" dirty="0" smtClean="0">
                <a:sym typeface="Wingdings"/>
              </a:rPr>
              <a:t>A</a:t>
            </a:r>
            <a:r>
              <a:rPr lang="en-US" sz="2400" dirty="0" smtClean="0">
                <a:sym typeface="Wingdings"/>
              </a:rPr>
              <a:t>)</a:t>
            </a:r>
          </a:p>
          <a:p>
            <a:r>
              <a:rPr lang="en-US" sz="2400" dirty="0" smtClean="0">
                <a:sym typeface="Wingdings"/>
              </a:rPr>
              <a:t>		 </a:t>
            </a:r>
          </a:p>
          <a:p>
            <a:r>
              <a:rPr lang="en-US" b="1" i="1" dirty="0" err="1" smtClean="0">
                <a:solidFill>
                  <a:schemeClr val="accent2">
                    <a:lumMod val="75000"/>
                  </a:schemeClr>
                </a:solidFill>
                <a:sym typeface="Wingdings"/>
              </a:rPr>
              <a:t>ω</a:t>
            </a:r>
            <a:r>
              <a:rPr lang="en-US" b="1" dirty="0" smtClean="0">
                <a:solidFill>
                  <a:schemeClr val="accent2">
                    <a:lumMod val="75000"/>
                  </a:schemeClr>
                </a:solidFill>
                <a:sym typeface="Wingdings"/>
              </a:rPr>
              <a:t> = </a:t>
            </a:r>
            <a:r>
              <a:rPr lang="en-US" b="1" i="1" dirty="0" err="1" smtClean="0">
                <a:solidFill>
                  <a:schemeClr val="accent2">
                    <a:lumMod val="75000"/>
                  </a:schemeClr>
                </a:solidFill>
                <a:sym typeface="Wingdings"/>
              </a:rPr>
              <a:t>d</a:t>
            </a:r>
            <a:r>
              <a:rPr lang="en-US" b="1" baseline="-25000" dirty="0" err="1" smtClean="0">
                <a:solidFill>
                  <a:schemeClr val="accent2">
                    <a:lumMod val="75000"/>
                  </a:schemeClr>
                </a:solidFill>
                <a:sym typeface="Wingdings"/>
              </a:rPr>
              <a:t>N</a:t>
            </a:r>
            <a:r>
              <a:rPr lang="en-US" b="1" dirty="0" smtClean="0">
                <a:solidFill>
                  <a:schemeClr val="accent2">
                    <a:lumMod val="75000"/>
                  </a:schemeClr>
                </a:solidFill>
                <a:sym typeface="Wingdings"/>
              </a:rPr>
              <a:t>/</a:t>
            </a:r>
            <a:r>
              <a:rPr lang="en-US" b="1" i="1" dirty="0" err="1" smtClean="0">
                <a:solidFill>
                  <a:schemeClr val="accent2">
                    <a:lumMod val="75000"/>
                  </a:schemeClr>
                </a:solidFill>
                <a:sym typeface="Wingdings"/>
              </a:rPr>
              <a:t>d</a:t>
            </a:r>
            <a:r>
              <a:rPr lang="en-US" b="1" baseline="-25000" dirty="0" err="1" smtClean="0">
                <a:solidFill>
                  <a:schemeClr val="accent2">
                    <a:lumMod val="75000"/>
                  </a:schemeClr>
                </a:solidFill>
                <a:sym typeface="Wingdings"/>
              </a:rPr>
              <a:t>S</a:t>
            </a:r>
            <a:endParaRPr lang="en-US" b="1" i="1" dirty="0" smtClean="0">
              <a:solidFill>
                <a:schemeClr val="accent2">
                  <a:lumMod val="75000"/>
                </a:schemeClr>
              </a:solidFill>
              <a:sym typeface="Wingdings"/>
            </a:endParaRPr>
          </a:p>
          <a:p>
            <a:r>
              <a:rPr lang="en-US" sz="2400" i="1" dirty="0" err="1" smtClean="0">
                <a:solidFill>
                  <a:schemeClr val="accent2">
                    <a:lumMod val="75000"/>
                  </a:schemeClr>
                </a:solidFill>
                <a:sym typeface="Wingdings"/>
              </a:rPr>
              <a:t>ω</a:t>
            </a:r>
            <a:r>
              <a:rPr lang="en-US" sz="2400" i="1" dirty="0" smtClean="0">
                <a:solidFill>
                  <a:schemeClr val="accent2">
                    <a:lumMod val="75000"/>
                  </a:schemeClr>
                </a:solidFill>
                <a:sym typeface="Wingdings"/>
              </a:rPr>
              <a:t> </a:t>
            </a:r>
            <a:r>
              <a:rPr lang="en-US" sz="2400" dirty="0" smtClean="0">
                <a:solidFill>
                  <a:schemeClr val="accent2">
                    <a:lumMod val="75000"/>
                  </a:schemeClr>
                </a:solidFill>
                <a:sym typeface="Wingdings"/>
              </a:rPr>
              <a:t>&gt; 1 	Positive selection</a:t>
            </a:r>
          </a:p>
          <a:p>
            <a:r>
              <a:rPr lang="en-US" sz="2400" i="1" dirty="0" err="1">
                <a:solidFill>
                  <a:srgbClr val="376092"/>
                </a:solidFill>
                <a:sym typeface="Wingdings"/>
              </a:rPr>
              <a:t>ω</a:t>
            </a:r>
            <a:r>
              <a:rPr lang="en-US" sz="2400" dirty="0">
                <a:solidFill>
                  <a:srgbClr val="376092"/>
                </a:solidFill>
                <a:sym typeface="Wingdings"/>
              </a:rPr>
              <a:t> </a:t>
            </a:r>
            <a:r>
              <a:rPr lang="en-US" sz="2400" dirty="0" smtClean="0">
                <a:solidFill>
                  <a:srgbClr val="376092"/>
                </a:solidFill>
                <a:sym typeface="Wingdings"/>
              </a:rPr>
              <a:t>= </a:t>
            </a:r>
            <a:r>
              <a:rPr lang="en-US" sz="2400" dirty="0">
                <a:solidFill>
                  <a:srgbClr val="376092"/>
                </a:solidFill>
                <a:sym typeface="Wingdings"/>
              </a:rPr>
              <a:t>1 </a:t>
            </a:r>
            <a:r>
              <a:rPr lang="en-US" sz="2400" dirty="0" smtClean="0">
                <a:solidFill>
                  <a:srgbClr val="376092"/>
                </a:solidFill>
                <a:sym typeface="Wingdings"/>
              </a:rPr>
              <a:t>	Neutral evolution</a:t>
            </a:r>
            <a:endParaRPr lang="en-US" sz="2400" dirty="0">
              <a:solidFill>
                <a:schemeClr val="accent2">
                  <a:lumMod val="75000"/>
                </a:schemeClr>
              </a:solidFill>
              <a:sym typeface="Wingdings"/>
            </a:endParaRPr>
          </a:p>
          <a:p>
            <a:r>
              <a:rPr lang="en-US" sz="2400" i="1" dirty="0" err="1" smtClean="0">
                <a:solidFill>
                  <a:srgbClr val="376092"/>
                </a:solidFill>
                <a:sym typeface="Wingdings"/>
              </a:rPr>
              <a:t>ω</a:t>
            </a:r>
            <a:r>
              <a:rPr lang="en-US" sz="2400" dirty="0" smtClean="0">
                <a:solidFill>
                  <a:srgbClr val="376092"/>
                </a:solidFill>
                <a:sym typeface="Wingdings"/>
              </a:rPr>
              <a:t> &lt; 1 	Negative selection</a:t>
            </a:r>
          </a:p>
          <a:p>
            <a:endParaRPr lang="en-US" sz="2400" baseline="-25000" dirty="0" smtClean="0">
              <a:sym typeface="Wingdings"/>
            </a:endParaRPr>
          </a:p>
          <a:p>
            <a:r>
              <a:rPr lang="en-US" sz="2400" baseline="-25000" dirty="0" smtClean="0">
                <a:sym typeface="Wingdings"/>
              </a:rPr>
              <a:t>	</a:t>
            </a:r>
            <a:endParaRPr lang="en-AU" sz="2400" dirty="0"/>
          </a:p>
        </p:txBody>
      </p:sp>
      <p:grpSp>
        <p:nvGrpSpPr>
          <p:cNvPr id="37" name="Group 36"/>
          <p:cNvGrpSpPr/>
          <p:nvPr/>
        </p:nvGrpSpPr>
        <p:grpSpPr>
          <a:xfrm>
            <a:off x="2956560" y="1446117"/>
            <a:ext cx="5188625" cy="1686258"/>
            <a:chOff x="2174836" y="1446117"/>
            <a:chExt cx="5188625" cy="1686258"/>
          </a:xfrm>
        </p:grpSpPr>
        <p:sp>
          <p:nvSpPr>
            <p:cNvPr id="17" name="TextBox 16"/>
            <p:cNvSpPr txBox="1"/>
            <p:nvPr/>
          </p:nvSpPr>
          <p:spPr>
            <a:xfrm>
              <a:off x="3502597" y="1523925"/>
              <a:ext cx="3860864" cy="1569660"/>
            </a:xfrm>
            <a:prstGeom prst="rect">
              <a:avLst/>
            </a:prstGeom>
            <a:noFill/>
          </p:spPr>
          <p:txBody>
            <a:bodyPr wrap="square" rtlCol="0">
              <a:spAutoFit/>
            </a:bodyPr>
            <a:lstStyle>
              <a:defPPr>
                <a:defRPr lang="en-A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dirty="0">
                  <a:solidFill>
                    <a:schemeClr val="accent3">
                      <a:lumMod val="75000"/>
                    </a:schemeClr>
                  </a:solidFill>
                  <a:latin typeface="Courier New"/>
                </a:rPr>
                <a:t>C</a:t>
              </a:r>
              <a:r>
                <a:rPr lang="en-US" sz="2400" b="1" dirty="0" smtClean="0">
                  <a:solidFill>
                    <a:srgbClr val="3366FF"/>
                  </a:solidFill>
                  <a:latin typeface="Courier New"/>
                </a:rPr>
                <a:t>T</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chemeClr val="accent3">
                      <a:lumMod val="75000"/>
                    </a:schemeClr>
                  </a:solidFill>
                  <a:latin typeface="Courier New"/>
                </a:rPr>
                <a:t>CCC </a:t>
              </a:r>
              <a:r>
                <a:rPr lang="en-US" sz="2400" b="1" dirty="0" smtClean="0">
                  <a:solidFill>
                    <a:srgbClr val="3366FF"/>
                  </a:solidFill>
                  <a:latin typeface="Courier New"/>
                </a:rPr>
                <a:t>CT</a:t>
              </a:r>
              <a:r>
                <a:rPr lang="en-US" sz="2400" b="1" dirty="0" smtClean="0">
                  <a:solidFill>
                    <a:schemeClr val="accent3">
                      <a:lumMod val="75000"/>
                    </a:schemeClr>
                  </a:solidFill>
                  <a:latin typeface="Courier New"/>
                </a:rPr>
                <a:t>C </a:t>
              </a:r>
              <a:r>
                <a:rPr lang="en-US" sz="2400" b="1" dirty="0" smtClean="0">
                  <a:solidFill>
                    <a:srgbClr val="FF0000"/>
                  </a:solidFill>
                  <a:latin typeface="Courier New"/>
                </a:rPr>
                <a:t>A</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C  </a:t>
              </a:r>
              <a:endParaRPr lang="en-US" sz="2400" b="1" dirty="0" smtClean="0">
                <a:solidFill>
                  <a:srgbClr val="BEAFA1"/>
                </a:solidFill>
                <a:latin typeface="Courier New"/>
              </a:endParaRPr>
            </a:p>
            <a:p>
              <a:r>
                <a:rPr lang="en-US" sz="2400" b="1" dirty="0" smtClean="0">
                  <a:solidFill>
                    <a:srgbClr val="BEAFA1"/>
                  </a:solidFill>
                  <a:latin typeface="Courier New"/>
                </a:rPr>
                <a:t> L   I   P   L   S </a:t>
              </a:r>
              <a:endParaRPr lang="en-AU" sz="2400" b="1" dirty="0" smtClean="0">
                <a:latin typeface="Courier New"/>
              </a:endParaRPr>
            </a:p>
            <a:p>
              <a:r>
                <a:rPr lang="en-US" sz="2400" b="1" dirty="0" smtClean="0">
                  <a:solidFill>
                    <a:srgbClr val="3366FF"/>
                  </a:solidFill>
                  <a:latin typeface="Courier New"/>
                </a:rPr>
                <a:t>TT</a:t>
              </a:r>
              <a:r>
                <a:rPr lang="en-US" sz="2400" b="1" dirty="0" smtClean="0">
                  <a:solidFill>
                    <a:srgbClr val="EDBF3D"/>
                  </a:solidFill>
                  <a:latin typeface="Courier New"/>
                </a:rPr>
                <a:t>G</a:t>
              </a:r>
              <a:r>
                <a:rPr lang="en-US" sz="2400" b="1" dirty="0" smtClean="0">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chemeClr val="accent3">
                      <a:lumMod val="75000"/>
                    </a:schemeClr>
                  </a:solidFill>
                  <a:latin typeface="Courier New"/>
                </a:rPr>
                <a:t>C</a:t>
              </a:r>
              <a:r>
                <a:rPr lang="en-US" sz="2400" b="1" dirty="0" smtClean="0">
                  <a:solidFill>
                    <a:srgbClr val="EDBF3D"/>
                  </a:solidFill>
                  <a:latin typeface="Courier New"/>
                </a:rPr>
                <a:t>GG</a:t>
              </a:r>
              <a:r>
                <a:rPr lang="en-US" sz="2400" b="1" dirty="0" smtClean="0">
                  <a:latin typeface="Courier New"/>
                </a:rPr>
                <a:t> </a:t>
              </a:r>
              <a:r>
                <a:rPr lang="en-US" sz="2400" b="1" dirty="0" smtClean="0">
                  <a:solidFill>
                    <a:srgbClr val="3366FF"/>
                  </a:solidFill>
                  <a:latin typeface="Courier New"/>
                </a:rPr>
                <a:t>CT</a:t>
              </a:r>
              <a:r>
                <a:rPr lang="en-US" sz="2400" b="1" dirty="0" smtClean="0">
                  <a:solidFill>
                    <a:schemeClr val="accent3">
                      <a:lumMod val="75000"/>
                    </a:schemeClr>
                  </a:solidFill>
                  <a:latin typeface="Courier New"/>
                </a:rPr>
                <a:t>C </a:t>
              </a:r>
              <a:r>
                <a:rPr lang="en-US" sz="2400" b="1" dirty="0" smtClean="0">
                  <a:solidFill>
                    <a:srgbClr val="FF0000"/>
                  </a:solidFill>
                  <a:latin typeface="Courier New"/>
                </a:rPr>
                <a:t>A</a:t>
              </a:r>
              <a:r>
                <a:rPr lang="en-US" sz="2400" b="1" dirty="0" smtClean="0">
                  <a:solidFill>
                    <a:srgbClr val="EDBF3D"/>
                  </a:solidFill>
                  <a:latin typeface="Courier New"/>
                </a:rPr>
                <a:t>G</a:t>
              </a:r>
              <a:r>
                <a:rPr lang="en-US" sz="2400" b="1" dirty="0" smtClean="0">
                  <a:solidFill>
                    <a:srgbClr val="3366FF"/>
                  </a:solidFill>
                  <a:latin typeface="Courier New"/>
                </a:rPr>
                <a:t>T</a:t>
              </a:r>
              <a:endParaRPr lang="en-AU" sz="2400" b="1" dirty="0" smtClean="0">
                <a:latin typeface="Courier New"/>
              </a:endParaRPr>
            </a:p>
            <a:p>
              <a:r>
                <a:rPr lang="en-US" sz="2400" b="1" dirty="0" smtClean="0">
                  <a:solidFill>
                    <a:srgbClr val="BFBFBF"/>
                  </a:solidFill>
                  <a:latin typeface="Courier New"/>
                </a:rPr>
                <a:t> L   </a:t>
              </a:r>
              <a:r>
                <a:rPr lang="en-US" sz="2400" b="1" dirty="0" smtClean="0">
                  <a:solidFill>
                    <a:srgbClr val="BEAFA1"/>
                  </a:solidFill>
                  <a:latin typeface="Courier New"/>
                </a:rPr>
                <a:t>I   R   L   S</a:t>
              </a:r>
              <a:endParaRPr lang="en-US" sz="2400" b="1" dirty="0" smtClean="0">
                <a:solidFill>
                  <a:srgbClr val="BFBFBF"/>
                </a:solidFill>
                <a:latin typeface="Courier New"/>
              </a:endParaRPr>
            </a:p>
          </p:txBody>
        </p:sp>
        <p:grpSp>
          <p:nvGrpSpPr>
            <p:cNvPr id="19" name="Group 18"/>
            <p:cNvGrpSpPr/>
            <p:nvPr/>
          </p:nvGrpSpPr>
          <p:grpSpPr>
            <a:xfrm>
              <a:off x="2174836" y="1917220"/>
              <a:ext cx="654659" cy="690039"/>
              <a:chOff x="1676397" y="2060889"/>
              <a:chExt cx="872065" cy="690039"/>
            </a:xfrm>
          </p:grpSpPr>
          <p:cxnSp>
            <p:nvCxnSpPr>
              <p:cNvPr id="25" name="Straight Connector 24"/>
              <p:cNvCxnSpPr/>
              <p:nvPr/>
            </p:nvCxnSpPr>
            <p:spPr>
              <a:xfrm flipV="1">
                <a:off x="1676397" y="2060889"/>
                <a:ext cx="872065" cy="312944"/>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76397" y="2373833"/>
                <a:ext cx="872065" cy="377095"/>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p:nvPicPr>
          <p:blipFill>
            <a:blip r:embed="rId3"/>
            <a:stretch>
              <a:fillRect/>
            </a:stretch>
          </p:blipFill>
          <p:spPr>
            <a:xfrm>
              <a:off x="2956560" y="1446117"/>
              <a:ext cx="546100" cy="831152"/>
            </a:xfrm>
            <a:prstGeom prst="rect">
              <a:avLst/>
            </a:prstGeom>
          </p:spPr>
        </p:pic>
        <p:pic>
          <p:nvPicPr>
            <p:cNvPr id="22" name="Picture 21"/>
            <p:cNvPicPr>
              <a:picLocks noChangeAspect="1"/>
            </p:cNvPicPr>
            <p:nvPr/>
          </p:nvPicPr>
          <p:blipFill>
            <a:blip r:embed="rId4"/>
            <a:stretch>
              <a:fillRect/>
            </a:stretch>
          </p:blipFill>
          <p:spPr>
            <a:xfrm>
              <a:off x="2936592" y="2383554"/>
              <a:ext cx="558736" cy="748821"/>
            </a:xfrm>
            <a:prstGeom prst="rect">
              <a:avLst/>
            </a:prstGeom>
          </p:spPr>
        </p:pic>
        <p:sp>
          <p:nvSpPr>
            <p:cNvPr id="11" name="Rectangle 10"/>
            <p:cNvSpPr/>
            <p:nvPr/>
          </p:nvSpPr>
          <p:spPr>
            <a:xfrm>
              <a:off x="4238561" y="1536625"/>
              <a:ext cx="762063" cy="1556960"/>
            </a:xfrm>
            <a:prstGeom prst="rect">
              <a:avLst/>
            </a:prstGeom>
            <a:solidFill>
              <a:srgbClr val="3366FF">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dirty="0">
                <a:ln>
                  <a:solidFill>
                    <a:schemeClr val="accent2">
                      <a:lumMod val="20000"/>
                      <a:lumOff val="80000"/>
                    </a:schemeClr>
                  </a:solidFill>
                </a:ln>
                <a:solidFill>
                  <a:schemeClr val="accent2">
                    <a:lumMod val="20000"/>
                    <a:lumOff val="80000"/>
                  </a:schemeClr>
                </a:solidFill>
              </a:endParaRPr>
            </a:p>
          </p:txBody>
        </p:sp>
        <p:sp>
          <p:nvSpPr>
            <p:cNvPr id="13" name="Rectangle 12"/>
            <p:cNvSpPr/>
            <p:nvPr/>
          </p:nvSpPr>
          <p:spPr>
            <a:xfrm>
              <a:off x="4985836" y="1536625"/>
              <a:ext cx="762063" cy="1556960"/>
            </a:xfrm>
            <a:prstGeom prst="rect">
              <a:avLst/>
            </a:prstGeom>
            <a:solidFill>
              <a:srgbClr val="FF0000">
                <a:alpha val="10000"/>
              </a:srgb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dirty="0">
                <a:ln>
                  <a:solidFill>
                    <a:schemeClr val="accent2">
                      <a:lumMod val="20000"/>
                      <a:lumOff val="80000"/>
                    </a:schemeClr>
                  </a:solidFill>
                </a:ln>
                <a:solidFill>
                  <a:schemeClr val="accent2">
                    <a:lumMod val="20000"/>
                    <a:lumOff val="80000"/>
                  </a:schemeClr>
                </a:solidFill>
              </a:endParaRPr>
            </a:p>
          </p:txBody>
        </p:sp>
      </p:grpSp>
      <p:sp>
        <p:nvSpPr>
          <p:cNvPr id="8" name="Rectangle 7"/>
          <p:cNvSpPr/>
          <p:nvPr/>
        </p:nvSpPr>
        <p:spPr>
          <a:xfrm>
            <a:off x="219978" y="2277269"/>
            <a:ext cx="2816584" cy="646331"/>
          </a:xfrm>
          <a:prstGeom prst="rect">
            <a:avLst/>
          </a:prstGeom>
        </p:spPr>
        <p:txBody>
          <a:bodyPr wrap="none">
            <a:spAutoFit/>
          </a:bodyPr>
          <a:lstStyle/>
          <a:p>
            <a:r>
              <a:rPr lang="en-US" b="1" dirty="0" smtClean="0">
                <a:solidFill>
                  <a:srgbClr val="3366FF"/>
                </a:solidFill>
                <a:latin typeface="Courier New"/>
              </a:rPr>
              <a:t>TT</a:t>
            </a:r>
            <a:r>
              <a:rPr lang="en-US" b="1" dirty="0" smtClean="0">
                <a:solidFill>
                  <a:srgbClr val="EDBF3D"/>
                </a:solidFill>
                <a:latin typeface="Courier New"/>
              </a:rPr>
              <a:t>G</a:t>
            </a:r>
            <a:r>
              <a:rPr lang="en-US" b="1" dirty="0" smtClean="0">
                <a:solidFill>
                  <a:schemeClr val="accent3">
                    <a:lumMod val="75000"/>
                  </a:schemeClr>
                </a:solidFill>
                <a:latin typeface="Courier New"/>
              </a:rPr>
              <a:t> </a:t>
            </a:r>
            <a:r>
              <a:rPr lang="en-US" b="1" dirty="0" smtClean="0">
                <a:solidFill>
                  <a:srgbClr val="FF0000"/>
                </a:solidFill>
                <a:latin typeface="Courier New"/>
              </a:rPr>
              <a:t>A</a:t>
            </a:r>
            <a:r>
              <a:rPr lang="en-US" b="1" dirty="0" smtClean="0">
                <a:solidFill>
                  <a:srgbClr val="3366FF"/>
                </a:solidFill>
                <a:latin typeface="Courier New"/>
              </a:rPr>
              <a:t>T</a:t>
            </a:r>
            <a:r>
              <a:rPr lang="en-US" b="1" dirty="0" smtClean="0">
                <a:solidFill>
                  <a:srgbClr val="FF0000"/>
                </a:solidFill>
                <a:latin typeface="Courier New"/>
              </a:rPr>
              <a:t>A </a:t>
            </a:r>
            <a:r>
              <a:rPr lang="en-US" b="1" dirty="0" smtClean="0">
                <a:solidFill>
                  <a:schemeClr val="accent3">
                    <a:lumMod val="75000"/>
                  </a:schemeClr>
                </a:solidFill>
                <a:latin typeface="Courier New"/>
              </a:rPr>
              <a:t>C</a:t>
            </a:r>
            <a:r>
              <a:rPr lang="en-US" b="1" dirty="0" smtClean="0">
                <a:solidFill>
                  <a:srgbClr val="EDBF3D"/>
                </a:solidFill>
                <a:latin typeface="Courier New"/>
              </a:rPr>
              <a:t>G</a:t>
            </a:r>
            <a:r>
              <a:rPr lang="en-US" b="1" dirty="0" smtClean="0">
                <a:solidFill>
                  <a:schemeClr val="accent3">
                    <a:lumMod val="75000"/>
                  </a:schemeClr>
                </a:solidFill>
                <a:latin typeface="Courier New"/>
              </a:rPr>
              <a:t>C </a:t>
            </a:r>
            <a:r>
              <a:rPr lang="en-US" b="1" dirty="0" smtClean="0">
                <a:solidFill>
                  <a:srgbClr val="3366FF"/>
                </a:solidFill>
                <a:latin typeface="Courier New"/>
              </a:rPr>
              <a:t>CT</a:t>
            </a:r>
            <a:r>
              <a:rPr lang="en-US" b="1" dirty="0" smtClean="0">
                <a:solidFill>
                  <a:schemeClr val="accent3">
                    <a:lumMod val="75000"/>
                  </a:schemeClr>
                </a:solidFill>
                <a:latin typeface="Courier New"/>
              </a:rPr>
              <a:t>C </a:t>
            </a:r>
            <a:r>
              <a:rPr lang="en-US" b="1" dirty="0" smtClean="0">
                <a:solidFill>
                  <a:srgbClr val="FF0000"/>
                </a:solidFill>
                <a:latin typeface="Courier New"/>
              </a:rPr>
              <a:t>A</a:t>
            </a:r>
            <a:r>
              <a:rPr lang="en-US" b="1" dirty="0" smtClean="0">
                <a:solidFill>
                  <a:srgbClr val="EDBF3D"/>
                </a:solidFill>
                <a:latin typeface="Courier New"/>
              </a:rPr>
              <a:t>G</a:t>
            </a:r>
            <a:r>
              <a:rPr lang="en-US" b="1" dirty="0" smtClean="0">
                <a:solidFill>
                  <a:schemeClr val="accent3">
                    <a:lumMod val="75000"/>
                  </a:schemeClr>
                </a:solidFill>
                <a:latin typeface="Courier New"/>
              </a:rPr>
              <a:t>C</a:t>
            </a:r>
          </a:p>
          <a:p>
            <a:r>
              <a:rPr lang="en-US" b="1" dirty="0" smtClean="0">
                <a:solidFill>
                  <a:srgbClr val="BEAFA1"/>
                </a:solidFill>
                <a:latin typeface="Courier New"/>
              </a:rPr>
              <a:t> L   I   R   L   S </a:t>
            </a:r>
            <a:r>
              <a:rPr lang="en-US" b="1" dirty="0" smtClean="0">
                <a:solidFill>
                  <a:schemeClr val="accent3">
                    <a:lumMod val="75000"/>
                  </a:schemeClr>
                </a:solidFill>
                <a:latin typeface="Courier New"/>
              </a:rPr>
              <a:t>  </a:t>
            </a:r>
            <a:endParaRPr lang="en-US" b="1" dirty="0" smtClean="0">
              <a:solidFill>
                <a:srgbClr val="BEAFA1"/>
              </a:solidFill>
              <a:latin typeface="Courier New"/>
            </a:endParaRPr>
          </a:p>
        </p:txBody>
      </p:sp>
      <p:sp>
        <p:nvSpPr>
          <p:cNvPr id="10" name="TextBox 9"/>
          <p:cNvSpPr txBox="1"/>
          <p:nvPr/>
        </p:nvSpPr>
        <p:spPr>
          <a:xfrm>
            <a:off x="570016" y="1926525"/>
            <a:ext cx="2066491" cy="369332"/>
          </a:xfrm>
          <a:prstGeom prst="rect">
            <a:avLst/>
          </a:prstGeom>
          <a:noFill/>
        </p:spPr>
        <p:txBody>
          <a:bodyPr wrap="none" rtlCol="0">
            <a:spAutoFit/>
          </a:bodyPr>
          <a:lstStyle/>
          <a:p>
            <a:r>
              <a:rPr lang="en-US" dirty="0" smtClean="0">
                <a:solidFill>
                  <a:schemeClr val="bg1">
                    <a:lumMod val="50000"/>
                  </a:schemeClr>
                </a:solidFill>
              </a:rPr>
              <a:t>Ancestral sequence:</a:t>
            </a:r>
            <a:endParaRPr lang="en-US" dirty="0">
              <a:solidFill>
                <a:schemeClr val="bg1">
                  <a:lumMod val="50000"/>
                </a:schemeClr>
              </a:solidFill>
            </a:endParaRPr>
          </a:p>
        </p:txBody>
      </p:sp>
    </p:spTree>
    <p:extLst>
      <p:ext uri="{BB962C8B-B14F-4D97-AF65-F5344CB8AC3E}">
        <p14:creationId xmlns:p14="http://schemas.microsoft.com/office/powerpoint/2010/main" val="17149408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  Why not counts but rates?</a:t>
            </a:r>
          </a:p>
        </p:txBody>
      </p:sp>
      <p:sp>
        <p:nvSpPr>
          <p:cNvPr id="2" name="TextBox 1"/>
          <p:cNvSpPr txBox="1"/>
          <p:nvPr/>
        </p:nvSpPr>
        <p:spPr>
          <a:xfrm>
            <a:off x="2003863" y="1912394"/>
            <a:ext cx="5782352" cy="4031873"/>
          </a:xfrm>
          <a:prstGeom prst="rect">
            <a:avLst/>
          </a:prstGeom>
          <a:noFill/>
        </p:spPr>
        <p:txBody>
          <a:bodyPr wrap="none" rtlCol="0">
            <a:spAutoFit/>
          </a:bodyPr>
          <a:lstStyle/>
          <a:p>
            <a:r>
              <a:rPr lang="en-US" sz="3200" dirty="0">
                <a:solidFill>
                  <a:schemeClr val="tx1">
                    <a:tint val="75000"/>
                  </a:schemeClr>
                </a:solidFill>
              </a:rPr>
              <a:t>Example:</a:t>
            </a:r>
          </a:p>
          <a:p>
            <a:r>
              <a:rPr lang="en-US" sz="3200" dirty="0" smtClean="0">
                <a:solidFill>
                  <a:schemeClr val="tx1">
                    <a:tint val="75000"/>
                  </a:schemeClr>
                </a:solidFill>
              </a:rPr>
              <a:t>Pairwise alignment of 500 </a:t>
            </a:r>
            <a:r>
              <a:rPr lang="en-US" sz="3200" dirty="0">
                <a:solidFill>
                  <a:schemeClr val="tx1">
                    <a:tint val="75000"/>
                  </a:schemeClr>
                </a:solidFill>
              </a:rPr>
              <a:t>codons </a:t>
            </a:r>
            <a:endParaRPr lang="en-US" sz="3200" dirty="0" smtClean="0">
              <a:solidFill>
                <a:schemeClr val="tx1">
                  <a:tint val="75000"/>
                </a:schemeClr>
              </a:solidFill>
            </a:endParaRPr>
          </a:p>
          <a:p>
            <a:r>
              <a:rPr lang="en-US" sz="3200" dirty="0" smtClean="0">
                <a:solidFill>
                  <a:schemeClr val="tx1">
                    <a:tint val="75000"/>
                  </a:schemeClr>
                </a:solidFill>
              </a:rPr>
              <a:t>Observed differences:</a:t>
            </a:r>
          </a:p>
          <a:p>
            <a:r>
              <a:rPr lang="en-US" sz="3200" dirty="0" smtClean="0">
                <a:solidFill>
                  <a:schemeClr val="accent1">
                    <a:lumMod val="75000"/>
                  </a:schemeClr>
                </a:solidFill>
              </a:rPr>
              <a:t>5 </a:t>
            </a:r>
            <a:r>
              <a:rPr lang="en-US" sz="3200" dirty="0">
                <a:solidFill>
                  <a:schemeClr val="accent1">
                    <a:lumMod val="75000"/>
                  </a:schemeClr>
                </a:solidFill>
              </a:rPr>
              <a:t>synonymous </a:t>
            </a:r>
            <a:r>
              <a:rPr lang="en-US" sz="3200" dirty="0" smtClean="0">
                <a:solidFill>
                  <a:schemeClr val="accent1">
                    <a:lumMod val="75000"/>
                  </a:schemeClr>
                </a:solidFill>
              </a:rPr>
              <a:t>differences</a:t>
            </a:r>
          </a:p>
          <a:p>
            <a:r>
              <a:rPr lang="en-US" sz="3200" dirty="0" smtClean="0">
                <a:solidFill>
                  <a:srgbClr val="953735"/>
                </a:solidFill>
              </a:rPr>
              <a:t>5 </a:t>
            </a:r>
            <a:r>
              <a:rPr lang="en-US" sz="3200" dirty="0" err="1" smtClean="0">
                <a:solidFill>
                  <a:srgbClr val="953735"/>
                </a:solidFill>
              </a:rPr>
              <a:t>nonsynonymous</a:t>
            </a:r>
            <a:r>
              <a:rPr lang="en-US" sz="3200" dirty="0" smtClean="0">
                <a:solidFill>
                  <a:srgbClr val="953735"/>
                </a:solidFill>
              </a:rPr>
              <a:t> differences</a:t>
            </a:r>
          </a:p>
          <a:p>
            <a:endParaRPr lang="en-US" sz="3200" dirty="0" smtClean="0">
              <a:solidFill>
                <a:schemeClr val="tx1">
                  <a:tint val="75000"/>
                </a:schemeClr>
              </a:solidFill>
            </a:endParaRPr>
          </a:p>
          <a:p>
            <a:r>
              <a:rPr lang="en-US" sz="3200" dirty="0" smtClean="0">
                <a:solidFill>
                  <a:schemeClr val="tx1">
                    <a:tint val="75000"/>
                  </a:schemeClr>
                </a:solidFill>
              </a:rPr>
              <a:t>Conclusion</a:t>
            </a:r>
            <a:r>
              <a:rPr lang="en-US" sz="3200" dirty="0">
                <a:solidFill>
                  <a:schemeClr val="tx1">
                    <a:tint val="75000"/>
                  </a:schemeClr>
                </a:solidFill>
              </a:rPr>
              <a:t>: Neutral evolution</a:t>
            </a:r>
            <a:r>
              <a:rPr lang="en-US" sz="3200" dirty="0" smtClean="0">
                <a:solidFill>
                  <a:schemeClr val="tx1">
                    <a:tint val="75000"/>
                  </a:schemeClr>
                </a:solidFill>
              </a:rPr>
              <a:t>?</a:t>
            </a:r>
          </a:p>
          <a:p>
            <a:endParaRPr lang="en-US" sz="3200" dirty="0">
              <a:solidFill>
                <a:schemeClr val="tx1">
                  <a:tint val="75000"/>
                </a:schemeClr>
              </a:solidFill>
            </a:endParaRPr>
          </a:p>
        </p:txBody>
      </p:sp>
      <p:sp>
        <p:nvSpPr>
          <p:cNvPr id="3" name="TextBox 2"/>
          <p:cNvSpPr txBox="1"/>
          <p:nvPr/>
        </p:nvSpPr>
        <p:spPr>
          <a:xfrm>
            <a:off x="508001" y="6313599"/>
            <a:ext cx="8417689" cy="369332"/>
          </a:xfrm>
          <a:prstGeom prst="rect">
            <a:avLst/>
          </a:prstGeom>
          <a:noFill/>
        </p:spPr>
        <p:txBody>
          <a:bodyPr wrap="none" rtlCol="0">
            <a:spAutoFit/>
          </a:bodyPr>
          <a:lstStyle/>
          <a:p>
            <a:r>
              <a:rPr lang="en-US" dirty="0" smtClean="0">
                <a:solidFill>
                  <a:schemeClr val="bg1">
                    <a:lumMod val="50000"/>
                  </a:schemeClr>
                </a:solidFill>
              </a:rPr>
              <a:t>Hint: Need to know how many sites are synonymous and how many are </a:t>
            </a:r>
            <a:r>
              <a:rPr lang="en-US" dirty="0" err="1" smtClean="0">
                <a:solidFill>
                  <a:schemeClr val="bg1">
                    <a:lumMod val="50000"/>
                  </a:schemeClr>
                </a:solidFill>
              </a:rPr>
              <a:t>nonsynonymous</a:t>
            </a:r>
            <a:endParaRPr lang="en-US" dirty="0">
              <a:solidFill>
                <a:schemeClr val="bg1">
                  <a:lumMod val="50000"/>
                </a:schemeClr>
              </a:solidFill>
            </a:endParaRPr>
          </a:p>
        </p:txBody>
      </p:sp>
    </p:spTree>
    <p:extLst>
      <p:ext uri="{BB962C8B-B14F-4D97-AF65-F5344CB8AC3E}">
        <p14:creationId xmlns:p14="http://schemas.microsoft.com/office/powerpoint/2010/main" val="16391547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  Evolution at the three codon positions</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05" y="1778538"/>
            <a:ext cx="7607300"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83576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  Why not counts but rates?</a:t>
            </a:r>
          </a:p>
        </p:txBody>
      </p:sp>
      <p:sp>
        <p:nvSpPr>
          <p:cNvPr id="2" name="TextBox 1"/>
          <p:cNvSpPr txBox="1"/>
          <p:nvPr/>
        </p:nvSpPr>
        <p:spPr>
          <a:xfrm>
            <a:off x="733862" y="1307634"/>
            <a:ext cx="8102448" cy="6247865"/>
          </a:xfrm>
          <a:prstGeom prst="rect">
            <a:avLst/>
          </a:prstGeom>
          <a:noFill/>
        </p:spPr>
        <p:txBody>
          <a:bodyPr wrap="none" rtlCol="0">
            <a:spAutoFit/>
          </a:bodyPr>
          <a:lstStyle/>
          <a:p>
            <a:r>
              <a:rPr lang="en-US" sz="2800" dirty="0">
                <a:solidFill>
                  <a:schemeClr val="tx1">
                    <a:tint val="75000"/>
                  </a:schemeClr>
                </a:solidFill>
              </a:rPr>
              <a:t>Example:</a:t>
            </a:r>
          </a:p>
          <a:p>
            <a:r>
              <a:rPr lang="en-US" sz="2800" dirty="0" smtClean="0">
                <a:solidFill>
                  <a:schemeClr val="tx1">
                    <a:tint val="75000"/>
                  </a:schemeClr>
                </a:solidFill>
              </a:rPr>
              <a:t>Pairwise alignment of 500 </a:t>
            </a:r>
            <a:r>
              <a:rPr lang="en-US" sz="2800" dirty="0">
                <a:solidFill>
                  <a:schemeClr val="tx1">
                    <a:tint val="75000"/>
                  </a:schemeClr>
                </a:solidFill>
              </a:rPr>
              <a:t>codons </a:t>
            </a:r>
            <a:r>
              <a:rPr lang="en-US" sz="2800" dirty="0" smtClean="0">
                <a:solidFill>
                  <a:schemeClr val="tx1">
                    <a:tint val="75000"/>
                  </a:schemeClr>
                </a:solidFill>
              </a:rPr>
              <a:t>(or 3x500 </a:t>
            </a:r>
            <a:r>
              <a:rPr lang="en-US" sz="2800" dirty="0" err="1" smtClean="0">
                <a:solidFill>
                  <a:schemeClr val="tx1">
                    <a:tint val="75000"/>
                  </a:schemeClr>
                </a:solidFill>
              </a:rPr>
              <a:t>nt</a:t>
            </a:r>
            <a:r>
              <a:rPr lang="en-US" sz="2800" dirty="0" smtClean="0">
                <a:solidFill>
                  <a:schemeClr val="tx1">
                    <a:tint val="75000"/>
                  </a:schemeClr>
                </a:solidFill>
              </a:rPr>
              <a:t>)</a:t>
            </a:r>
          </a:p>
          <a:p>
            <a:endParaRPr lang="en-US" sz="2800" dirty="0" smtClean="0">
              <a:solidFill>
                <a:schemeClr val="accent1">
                  <a:lumMod val="75000"/>
                </a:schemeClr>
              </a:solidFill>
            </a:endParaRPr>
          </a:p>
          <a:p>
            <a:r>
              <a:rPr lang="en-US" sz="2800" dirty="0" smtClean="0">
                <a:solidFill>
                  <a:schemeClr val="accent1">
                    <a:lumMod val="75000"/>
                  </a:schemeClr>
                </a:solidFill>
              </a:rPr>
              <a:t>5 syn. differences, 25.5% syn. sites:</a:t>
            </a:r>
          </a:p>
          <a:p>
            <a:r>
              <a:rPr lang="en-US" sz="2800" i="1" dirty="0" smtClean="0">
                <a:solidFill>
                  <a:schemeClr val="accent1">
                    <a:lumMod val="75000"/>
                  </a:schemeClr>
                </a:solidFill>
              </a:rPr>
              <a:t>S</a:t>
            </a:r>
            <a:r>
              <a:rPr lang="en-US" sz="2800" dirty="0" smtClean="0">
                <a:solidFill>
                  <a:schemeClr val="accent1">
                    <a:lumMod val="75000"/>
                  </a:schemeClr>
                </a:solidFill>
              </a:rPr>
              <a:t> = 500×3×25.5% = 382.5, so </a:t>
            </a:r>
            <a:r>
              <a:rPr lang="en-US" sz="2800" i="1" dirty="0" err="1" smtClean="0">
                <a:solidFill>
                  <a:schemeClr val="accent1">
                    <a:lumMod val="75000"/>
                  </a:schemeClr>
                </a:solidFill>
              </a:rPr>
              <a:t>d</a:t>
            </a:r>
            <a:r>
              <a:rPr lang="en-US" sz="2800" i="1" baseline="-25000" dirty="0" err="1" smtClean="0">
                <a:solidFill>
                  <a:schemeClr val="accent1">
                    <a:lumMod val="75000"/>
                  </a:schemeClr>
                </a:solidFill>
              </a:rPr>
              <a:t>S</a:t>
            </a:r>
            <a:r>
              <a:rPr lang="en-US" sz="2800" dirty="0" smtClean="0">
                <a:solidFill>
                  <a:schemeClr val="accent1">
                    <a:lumMod val="75000"/>
                  </a:schemeClr>
                </a:solidFill>
              </a:rPr>
              <a:t>=5/382.5 </a:t>
            </a:r>
            <a:r>
              <a:rPr lang="en-US" sz="2800" dirty="0">
                <a:solidFill>
                  <a:schemeClr val="accent1">
                    <a:lumMod val="75000"/>
                  </a:schemeClr>
                </a:solidFill>
              </a:rPr>
              <a:t>= 0.013</a:t>
            </a:r>
          </a:p>
          <a:p>
            <a:endParaRPr lang="en-US" sz="2800" dirty="0" smtClean="0">
              <a:solidFill>
                <a:srgbClr val="953735"/>
              </a:solidFill>
            </a:endParaRPr>
          </a:p>
          <a:p>
            <a:r>
              <a:rPr lang="en-US" sz="2800" dirty="0" smtClean="0">
                <a:solidFill>
                  <a:srgbClr val="953735"/>
                </a:solidFill>
              </a:rPr>
              <a:t>5 </a:t>
            </a:r>
            <a:r>
              <a:rPr lang="en-US" sz="2800" dirty="0" err="1" smtClean="0">
                <a:solidFill>
                  <a:srgbClr val="953735"/>
                </a:solidFill>
              </a:rPr>
              <a:t>nonsyn</a:t>
            </a:r>
            <a:r>
              <a:rPr lang="en-US" sz="2800" dirty="0" smtClean="0">
                <a:solidFill>
                  <a:srgbClr val="953735"/>
                </a:solidFill>
              </a:rPr>
              <a:t>. differences, 74.5% </a:t>
            </a:r>
            <a:r>
              <a:rPr lang="en-US" sz="2800" dirty="0" err="1" smtClean="0">
                <a:solidFill>
                  <a:srgbClr val="953735"/>
                </a:solidFill>
              </a:rPr>
              <a:t>nonsyn</a:t>
            </a:r>
            <a:r>
              <a:rPr lang="en-US" sz="2800" dirty="0" smtClean="0">
                <a:solidFill>
                  <a:srgbClr val="953735"/>
                </a:solidFill>
              </a:rPr>
              <a:t>. sites:</a:t>
            </a:r>
          </a:p>
          <a:p>
            <a:r>
              <a:rPr lang="en-US" sz="2800" i="1" dirty="0" smtClean="0">
                <a:solidFill>
                  <a:srgbClr val="953735"/>
                </a:solidFill>
              </a:rPr>
              <a:t>N</a:t>
            </a:r>
            <a:r>
              <a:rPr lang="en-US" sz="2800" dirty="0" smtClean="0">
                <a:solidFill>
                  <a:srgbClr val="953735"/>
                </a:solidFill>
              </a:rPr>
              <a:t> = 500×3×74.5% = 1117.5, so </a:t>
            </a:r>
            <a:r>
              <a:rPr lang="en-US" sz="2800" i="1" dirty="0" err="1" smtClean="0">
                <a:solidFill>
                  <a:srgbClr val="953735"/>
                </a:solidFill>
              </a:rPr>
              <a:t>d</a:t>
            </a:r>
            <a:r>
              <a:rPr lang="en-US" sz="2800" i="1" baseline="-25000" dirty="0" err="1" smtClean="0">
                <a:solidFill>
                  <a:srgbClr val="953735"/>
                </a:solidFill>
              </a:rPr>
              <a:t>N</a:t>
            </a:r>
            <a:r>
              <a:rPr lang="en-US" sz="2800" dirty="0" smtClean="0">
                <a:solidFill>
                  <a:srgbClr val="953735"/>
                </a:solidFill>
              </a:rPr>
              <a:t> = 5/1117.5 = 0.0045</a:t>
            </a:r>
            <a:endParaRPr lang="en-US" sz="2800" dirty="0">
              <a:solidFill>
                <a:srgbClr val="953735"/>
              </a:solidFill>
            </a:endParaRPr>
          </a:p>
          <a:p>
            <a:endParaRPr lang="en-US" sz="2800" i="1" dirty="0" smtClean="0">
              <a:solidFill>
                <a:srgbClr val="953735"/>
              </a:solidFill>
            </a:endParaRPr>
          </a:p>
          <a:p>
            <a:r>
              <a:rPr lang="en-US" sz="2800" b="1" i="1" dirty="0" err="1" smtClean="0">
                <a:solidFill>
                  <a:srgbClr val="7F7F7F"/>
                </a:solidFill>
              </a:rPr>
              <a:t>d</a:t>
            </a:r>
            <a:r>
              <a:rPr lang="en-US" sz="2800" b="1" i="1" baseline="-25000" dirty="0" err="1" smtClean="0">
                <a:solidFill>
                  <a:srgbClr val="7F7F7F"/>
                </a:solidFill>
              </a:rPr>
              <a:t>N</a:t>
            </a:r>
            <a:r>
              <a:rPr lang="en-US" sz="2800" b="1" dirty="0" smtClean="0">
                <a:solidFill>
                  <a:srgbClr val="7F7F7F"/>
                </a:solidFill>
              </a:rPr>
              <a:t>/</a:t>
            </a:r>
            <a:r>
              <a:rPr lang="en-US" sz="2800" b="1" i="1" dirty="0" err="1" smtClean="0">
                <a:solidFill>
                  <a:srgbClr val="7F7F7F"/>
                </a:solidFill>
              </a:rPr>
              <a:t>d</a:t>
            </a:r>
            <a:r>
              <a:rPr lang="en-US" sz="2800" b="1" i="1" baseline="-25000" dirty="0" err="1" smtClean="0">
                <a:solidFill>
                  <a:srgbClr val="7F7F7F"/>
                </a:solidFill>
              </a:rPr>
              <a:t>S</a:t>
            </a:r>
            <a:r>
              <a:rPr lang="en-US" sz="2800" b="1" i="1" dirty="0" smtClean="0">
                <a:solidFill>
                  <a:srgbClr val="7F7F7F"/>
                </a:solidFill>
              </a:rPr>
              <a:t> </a:t>
            </a:r>
            <a:r>
              <a:rPr lang="en-US" sz="2800" b="1" dirty="0" smtClean="0">
                <a:solidFill>
                  <a:srgbClr val="7F7F7F"/>
                </a:solidFill>
              </a:rPr>
              <a:t>= 0.0045/0.013 = 0.35 &lt; 1</a:t>
            </a:r>
          </a:p>
          <a:p>
            <a:endParaRPr lang="en-US" sz="2800" dirty="0" smtClean="0">
              <a:solidFill>
                <a:schemeClr val="tx1">
                  <a:tint val="75000"/>
                </a:schemeClr>
              </a:solidFill>
            </a:endParaRPr>
          </a:p>
          <a:p>
            <a:r>
              <a:rPr lang="en-US" sz="2800" dirty="0" smtClean="0">
                <a:solidFill>
                  <a:schemeClr val="tx1">
                    <a:tint val="75000"/>
                  </a:schemeClr>
                </a:solidFill>
              </a:rPr>
              <a:t>Conclusion</a:t>
            </a:r>
            <a:r>
              <a:rPr lang="en-US" sz="2800" dirty="0">
                <a:solidFill>
                  <a:srgbClr val="7F7F7F"/>
                </a:solidFill>
              </a:rPr>
              <a:t>: </a:t>
            </a:r>
            <a:r>
              <a:rPr lang="en-US" sz="2800" dirty="0" smtClean="0">
                <a:solidFill>
                  <a:srgbClr val="7F7F7F"/>
                </a:solidFill>
              </a:rPr>
              <a:t>Purifying selection</a:t>
            </a:r>
          </a:p>
          <a:p>
            <a:endParaRPr lang="en-US" sz="3200" dirty="0" smtClean="0">
              <a:solidFill>
                <a:srgbClr val="7F7F7F"/>
              </a:solidFill>
            </a:endParaRPr>
          </a:p>
          <a:p>
            <a:endParaRPr lang="en-US" sz="3200" dirty="0">
              <a:solidFill>
                <a:schemeClr val="tx1">
                  <a:tint val="75000"/>
                </a:schemeClr>
              </a:solidFill>
            </a:endParaRPr>
          </a:p>
        </p:txBody>
      </p:sp>
    </p:spTree>
    <p:extLst>
      <p:ext uri="{BB962C8B-B14F-4D97-AF65-F5344CB8AC3E}">
        <p14:creationId xmlns:p14="http://schemas.microsoft.com/office/powerpoint/2010/main" val="25339868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5823128" y="6065610"/>
            <a:ext cx="369631" cy="562570"/>
          </a:xfrm>
          <a:prstGeom prst="rect">
            <a:avLst/>
          </a:prstGeom>
        </p:spPr>
      </p:pic>
      <p:pic>
        <p:nvPicPr>
          <p:cNvPr id="43" name="Picture 42"/>
          <p:cNvPicPr>
            <a:picLocks noChangeAspect="1"/>
          </p:cNvPicPr>
          <p:nvPr/>
        </p:nvPicPr>
        <p:blipFill>
          <a:blip r:embed="rId3"/>
          <a:stretch>
            <a:fillRect/>
          </a:stretch>
        </p:blipFill>
        <p:spPr>
          <a:xfrm>
            <a:off x="1443260" y="6099630"/>
            <a:ext cx="369631" cy="562570"/>
          </a:xfrm>
          <a:prstGeom prst="rect">
            <a:avLst/>
          </a:prstGeom>
        </p:spPr>
      </p:pic>
      <p:sp>
        <p:nvSpPr>
          <p:cNvPr id="52228" name="Rectangle 10"/>
          <p:cNvSpPr>
            <a:spLocks noChangeArrowheads="1"/>
          </p:cNvSpPr>
          <p:nvPr/>
        </p:nvSpPr>
        <p:spPr bwMode="auto">
          <a:xfrm>
            <a:off x="685800" y="1461105"/>
            <a:ext cx="8105775" cy="1569660"/>
          </a:xfrm>
          <a:prstGeom prst="rect">
            <a:avLst/>
          </a:prstGeom>
          <a:solidFill>
            <a:schemeClr val="accent1">
              <a:lumMod val="40000"/>
              <a:lumOff val="60000"/>
              <a:alpha val="30980"/>
            </a:schemeClr>
          </a:solidFill>
          <a:ln>
            <a:noFill/>
          </a:ln>
        </p:spPr>
        <p:txBody>
          <a:bodyPr>
            <a:spAutoFit/>
          </a:bodyPr>
          <a:lstStyle/>
          <a:p>
            <a:pPr marL="457200" indent="-457200">
              <a:buFont typeface="Times" charset="0"/>
              <a:buAutoNum type="arabicPeriod"/>
            </a:pPr>
            <a:r>
              <a:rPr lang="en-US" sz="2400" dirty="0">
                <a:solidFill>
                  <a:srgbClr val="7F7F7F"/>
                </a:solidFill>
              </a:rPr>
              <a:t>Count synonymous and </a:t>
            </a:r>
            <a:r>
              <a:rPr lang="en-US" sz="2400" dirty="0" err="1">
                <a:solidFill>
                  <a:srgbClr val="7F7F7F"/>
                </a:solidFill>
              </a:rPr>
              <a:t>nonsynonymous</a:t>
            </a:r>
            <a:r>
              <a:rPr lang="en-US" sz="2400" dirty="0">
                <a:solidFill>
                  <a:srgbClr val="7F7F7F"/>
                </a:solidFill>
              </a:rPr>
              <a:t> </a:t>
            </a:r>
            <a:r>
              <a:rPr lang="en-US" sz="2400" i="1" dirty="0" smtClean="0">
                <a:solidFill>
                  <a:srgbClr val="7F7F7F"/>
                </a:solidFill>
              </a:rPr>
              <a:t>sites </a:t>
            </a:r>
            <a:r>
              <a:rPr lang="en-US" sz="2400" dirty="0" smtClean="0">
                <a:solidFill>
                  <a:srgbClr val="7F7F7F"/>
                </a:solidFill>
              </a:rPr>
              <a:t>(</a:t>
            </a:r>
            <a:r>
              <a:rPr lang="en-US" sz="2400" i="1" dirty="0" smtClean="0">
                <a:solidFill>
                  <a:srgbClr val="7F7F7F"/>
                </a:solidFill>
              </a:rPr>
              <a:t>S </a:t>
            </a:r>
            <a:r>
              <a:rPr lang="en-US" sz="2400" dirty="0" smtClean="0">
                <a:solidFill>
                  <a:srgbClr val="7F7F7F"/>
                </a:solidFill>
              </a:rPr>
              <a:t>and</a:t>
            </a:r>
            <a:r>
              <a:rPr lang="en-US" sz="2400" i="1" dirty="0" smtClean="0">
                <a:solidFill>
                  <a:srgbClr val="7F7F7F"/>
                </a:solidFill>
              </a:rPr>
              <a:t> N</a:t>
            </a:r>
            <a:r>
              <a:rPr lang="en-US" sz="2400" dirty="0" smtClean="0">
                <a:solidFill>
                  <a:srgbClr val="7F7F7F"/>
                </a:solidFill>
              </a:rPr>
              <a:t>)</a:t>
            </a:r>
            <a:endParaRPr lang="en-US" sz="2400" dirty="0">
              <a:solidFill>
                <a:srgbClr val="7F7F7F"/>
              </a:solidFill>
            </a:endParaRPr>
          </a:p>
          <a:p>
            <a:pPr marL="457200" indent="-457200">
              <a:buFont typeface="Times" charset="0"/>
              <a:buAutoNum type="arabicPeriod"/>
            </a:pPr>
            <a:r>
              <a:rPr lang="en-US" sz="2400" dirty="0">
                <a:solidFill>
                  <a:srgbClr val="7F7F7F"/>
                </a:solidFill>
              </a:rPr>
              <a:t>Count synonymous and </a:t>
            </a:r>
            <a:r>
              <a:rPr lang="en-US" sz="2400" dirty="0" err="1">
                <a:solidFill>
                  <a:srgbClr val="7F7F7F"/>
                </a:solidFill>
              </a:rPr>
              <a:t>nonsynonymous</a:t>
            </a:r>
            <a:r>
              <a:rPr lang="en-US" sz="2400" dirty="0">
                <a:solidFill>
                  <a:srgbClr val="7F7F7F"/>
                </a:solidFill>
              </a:rPr>
              <a:t> </a:t>
            </a:r>
            <a:r>
              <a:rPr lang="en-US" sz="2400" i="1" dirty="0">
                <a:solidFill>
                  <a:srgbClr val="7F7F7F"/>
                </a:solidFill>
              </a:rPr>
              <a:t>differences</a:t>
            </a:r>
          </a:p>
          <a:p>
            <a:pPr marL="457200" indent="-457200">
              <a:buFont typeface="Times" charset="0"/>
              <a:buAutoNum type="arabicPeriod"/>
            </a:pPr>
            <a:r>
              <a:rPr lang="en-US" sz="2400" dirty="0">
                <a:solidFill>
                  <a:srgbClr val="7F7F7F"/>
                </a:solidFill>
              </a:rPr>
              <a:t>Calculate the proportion of </a:t>
            </a:r>
            <a:r>
              <a:rPr lang="en-US" sz="2400" dirty="0" smtClean="0">
                <a:solidFill>
                  <a:srgbClr val="7F7F7F"/>
                </a:solidFill>
              </a:rPr>
              <a:t>differences, then </a:t>
            </a:r>
            <a:r>
              <a:rPr lang="en-US" sz="2400" i="1" dirty="0" err="1" smtClean="0">
                <a:solidFill>
                  <a:srgbClr val="7F7F7F"/>
                </a:solidFill>
              </a:rPr>
              <a:t>d</a:t>
            </a:r>
            <a:r>
              <a:rPr lang="en-US" sz="2400" i="1" baseline="-25000" dirty="0" err="1" smtClean="0">
                <a:solidFill>
                  <a:srgbClr val="7F7F7F"/>
                </a:solidFill>
              </a:rPr>
              <a:t>N</a:t>
            </a:r>
            <a:r>
              <a:rPr lang="en-US" sz="2400" dirty="0" smtClean="0">
                <a:solidFill>
                  <a:srgbClr val="7F7F7F"/>
                </a:solidFill>
              </a:rPr>
              <a:t> and </a:t>
            </a:r>
            <a:r>
              <a:rPr lang="en-US" sz="2400" i="1" dirty="0" err="1" smtClean="0">
                <a:solidFill>
                  <a:srgbClr val="7F7F7F"/>
                </a:solidFill>
              </a:rPr>
              <a:t>d</a:t>
            </a:r>
            <a:r>
              <a:rPr lang="en-US" sz="2400" i="1" baseline="-25000" dirty="0" err="1" smtClean="0">
                <a:solidFill>
                  <a:srgbClr val="7F7F7F"/>
                </a:solidFill>
              </a:rPr>
              <a:t>S</a:t>
            </a:r>
            <a:endParaRPr lang="en-US" sz="2400" i="1" baseline="-25000" dirty="0" smtClean="0">
              <a:solidFill>
                <a:srgbClr val="7F7F7F"/>
              </a:solidFill>
            </a:endParaRPr>
          </a:p>
          <a:p>
            <a:pPr marL="457200" indent="-457200">
              <a:buFont typeface="Times" charset="0"/>
              <a:buAutoNum type="arabicPeriod"/>
            </a:pPr>
            <a:r>
              <a:rPr lang="en-US" sz="2400" dirty="0" smtClean="0">
                <a:solidFill>
                  <a:srgbClr val="7F7F7F"/>
                </a:solidFill>
              </a:rPr>
              <a:t>Correct </a:t>
            </a:r>
            <a:r>
              <a:rPr lang="en-US" sz="2400" dirty="0">
                <a:solidFill>
                  <a:srgbClr val="7F7F7F"/>
                </a:solidFill>
              </a:rPr>
              <a:t>for </a:t>
            </a:r>
            <a:r>
              <a:rPr lang="en-US" sz="2400" i="1" dirty="0">
                <a:solidFill>
                  <a:srgbClr val="7F7F7F"/>
                </a:solidFill>
              </a:rPr>
              <a:t>multiple hits</a:t>
            </a:r>
            <a:endParaRPr lang="en-US" sz="2400" dirty="0">
              <a:solidFill>
                <a:srgbClr val="7F7F7F"/>
              </a:solidFill>
            </a:endParaRPr>
          </a:p>
        </p:txBody>
      </p:sp>
      <p:sp>
        <p:nvSpPr>
          <p:cNvPr id="6"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  Pairwise estimation of </a:t>
            </a:r>
            <a:r>
              <a:rPr lang="en-AU" dirty="0" err="1"/>
              <a:t>dN</a:t>
            </a:r>
            <a:r>
              <a:rPr lang="en-AU" dirty="0"/>
              <a:t> and </a:t>
            </a:r>
            <a:r>
              <a:rPr lang="en-AU" dirty="0" err="1"/>
              <a:t>dS</a:t>
            </a:r>
            <a:endParaRPr lang="en-AU" dirty="0"/>
          </a:p>
        </p:txBody>
      </p:sp>
      <p:grpSp>
        <p:nvGrpSpPr>
          <p:cNvPr id="7" name="Group 6"/>
          <p:cNvGrpSpPr/>
          <p:nvPr/>
        </p:nvGrpSpPr>
        <p:grpSpPr>
          <a:xfrm>
            <a:off x="2854775" y="3132593"/>
            <a:ext cx="4230495" cy="1938992"/>
            <a:chOff x="3132966" y="1523925"/>
            <a:chExt cx="4230495" cy="1938992"/>
          </a:xfrm>
        </p:grpSpPr>
        <p:sp>
          <p:nvSpPr>
            <p:cNvPr id="8" name="TextBox 7"/>
            <p:cNvSpPr txBox="1"/>
            <p:nvPr/>
          </p:nvSpPr>
          <p:spPr>
            <a:xfrm>
              <a:off x="3502597" y="1523925"/>
              <a:ext cx="3860864" cy="1938992"/>
            </a:xfrm>
            <a:prstGeom prst="rect">
              <a:avLst/>
            </a:prstGeom>
            <a:noFill/>
          </p:spPr>
          <p:txBody>
            <a:bodyPr wrap="square" rtlCol="0">
              <a:spAutoFit/>
            </a:bodyPr>
            <a:lstStyle>
              <a:defPPr>
                <a:defRPr lang="en-A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2400" b="1" dirty="0" smtClean="0">
                <a:solidFill>
                  <a:srgbClr val="3366FF"/>
                </a:solidFill>
                <a:latin typeface="Courier New"/>
              </a:endParaRPr>
            </a:p>
            <a:p>
              <a:r>
                <a:rPr lang="en-US" sz="2400" b="1" dirty="0">
                  <a:solidFill>
                    <a:schemeClr val="accent3">
                      <a:lumMod val="75000"/>
                    </a:schemeClr>
                  </a:solidFill>
                  <a:latin typeface="Courier New"/>
                </a:rPr>
                <a:t>C</a:t>
              </a:r>
              <a:r>
                <a:rPr lang="en-US" sz="2400" b="1" dirty="0" smtClean="0">
                  <a:solidFill>
                    <a:srgbClr val="3366FF"/>
                  </a:solidFill>
                  <a:latin typeface="Courier New"/>
                </a:rPr>
                <a:t>T</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chemeClr val="accent3">
                      <a:lumMod val="75000"/>
                    </a:schemeClr>
                  </a:solidFill>
                  <a:latin typeface="Courier New"/>
                </a:rPr>
                <a:t>CCC </a:t>
              </a:r>
              <a:r>
                <a:rPr lang="en-US" sz="2400" b="1" dirty="0" smtClean="0">
                  <a:solidFill>
                    <a:srgbClr val="3366FF"/>
                  </a:solidFill>
                  <a:latin typeface="Courier New"/>
                </a:rPr>
                <a:t>CT</a:t>
              </a:r>
              <a:r>
                <a:rPr lang="en-US" sz="2400" b="1" dirty="0" smtClean="0">
                  <a:solidFill>
                    <a:schemeClr val="accent3">
                      <a:lumMod val="75000"/>
                    </a:schemeClr>
                  </a:solidFill>
                  <a:latin typeface="Courier New"/>
                </a:rPr>
                <a:t>C </a:t>
              </a:r>
              <a:r>
                <a:rPr lang="en-US" sz="2400" b="1" dirty="0" smtClean="0">
                  <a:solidFill>
                    <a:srgbClr val="FF0000"/>
                  </a:solidFill>
                  <a:latin typeface="Courier New"/>
                </a:rPr>
                <a:t>A</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C  </a:t>
              </a:r>
              <a:endParaRPr lang="en-US" sz="2400" b="1" dirty="0" smtClean="0">
                <a:solidFill>
                  <a:srgbClr val="BEAFA1"/>
                </a:solidFill>
                <a:latin typeface="Courier New"/>
              </a:endParaRPr>
            </a:p>
            <a:p>
              <a:r>
                <a:rPr lang="en-US" sz="2400" b="1" dirty="0" smtClean="0">
                  <a:solidFill>
                    <a:srgbClr val="3366FF"/>
                  </a:solidFill>
                  <a:latin typeface="Courier New"/>
                </a:rPr>
                <a:t>TT</a:t>
              </a:r>
              <a:r>
                <a:rPr lang="en-US" sz="2400" b="1" dirty="0" smtClean="0">
                  <a:solidFill>
                    <a:srgbClr val="FF0000"/>
                  </a:solidFill>
                  <a:latin typeface="Courier New"/>
                </a:rPr>
                <a:t>A</a:t>
              </a:r>
              <a:r>
                <a:rPr lang="en-US" sz="2400" b="1" dirty="0" smtClean="0">
                  <a:solidFill>
                    <a:schemeClr val="accent3">
                      <a:lumMod val="75000"/>
                    </a:schemeClr>
                  </a:solidFill>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chemeClr val="accent3">
                      <a:lumMod val="75000"/>
                    </a:schemeClr>
                  </a:solidFill>
                  <a:latin typeface="Courier New"/>
                </a:rPr>
                <a:t>CCC</a:t>
              </a:r>
              <a:r>
                <a:rPr lang="en-US" sz="2400" b="1" dirty="0" smtClean="0">
                  <a:latin typeface="Courier New"/>
                </a:rPr>
                <a:t> </a:t>
              </a:r>
              <a:r>
                <a:rPr lang="en-US" sz="2400" b="1" dirty="0" smtClean="0">
                  <a:solidFill>
                    <a:srgbClr val="3366FF"/>
                  </a:solidFill>
                  <a:latin typeface="Courier New"/>
                </a:rPr>
                <a:t>CT</a:t>
              </a:r>
              <a:r>
                <a:rPr lang="en-US" sz="2400" b="1" dirty="0" smtClean="0">
                  <a:solidFill>
                    <a:schemeClr val="accent3">
                      <a:lumMod val="75000"/>
                    </a:schemeClr>
                  </a:solidFill>
                  <a:latin typeface="Courier New"/>
                </a:rPr>
                <a:t>C </a:t>
              </a:r>
              <a:r>
                <a:rPr lang="en-US" sz="2400" b="1" dirty="0" smtClean="0">
                  <a:solidFill>
                    <a:srgbClr val="FF0000"/>
                  </a:solidFill>
                  <a:latin typeface="Courier New"/>
                </a:rPr>
                <a:t>A</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C</a:t>
              </a:r>
              <a:endParaRPr lang="en-US" sz="2400" b="1" dirty="0" smtClean="0">
                <a:solidFill>
                  <a:srgbClr val="BEAFA1"/>
                </a:solidFill>
                <a:latin typeface="Courier New"/>
              </a:endParaRPr>
            </a:p>
            <a:p>
              <a:r>
                <a:rPr lang="en-US" sz="2400" b="1" dirty="0" smtClean="0">
                  <a:solidFill>
                    <a:schemeClr val="accent3">
                      <a:lumMod val="75000"/>
                    </a:schemeClr>
                  </a:solidFill>
                  <a:latin typeface="Courier New"/>
                </a:rPr>
                <a:t>C</a:t>
              </a:r>
              <a:r>
                <a:rPr lang="en-US" sz="2400" b="1" dirty="0" smtClean="0">
                  <a:solidFill>
                    <a:srgbClr val="3366FF"/>
                  </a:solidFill>
                  <a:latin typeface="Courier New"/>
                </a:rPr>
                <a:t>T</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rgbClr val="3366FF"/>
                  </a:solidFill>
                  <a:latin typeface="Courier New"/>
                </a:rPr>
                <a:t>T</a:t>
              </a:r>
              <a:r>
                <a:rPr lang="en-US" sz="2400" b="1" dirty="0" smtClean="0">
                  <a:solidFill>
                    <a:srgbClr val="EDBF3D"/>
                  </a:solidFill>
                  <a:latin typeface="Courier New"/>
                </a:rPr>
                <a:t>G</a:t>
              </a:r>
              <a:r>
                <a:rPr lang="en-US" sz="2400" b="1" dirty="0" smtClean="0">
                  <a:solidFill>
                    <a:srgbClr val="3366FF"/>
                  </a:solidFill>
                  <a:latin typeface="Courier New"/>
                </a:rPr>
                <a:t>T CT</a:t>
              </a:r>
              <a:r>
                <a:rPr lang="en-US" sz="2400" b="1" dirty="0" smtClean="0">
                  <a:solidFill>
                    <a:srgbClr val="FF0000"/>
                  </a:solidFill>
                  <a:latin typeface="Courier New"/>
                </a:rPr>
                <a:t>A </a:t>
              </a:r>
              <a:r>
                <a:rPr lang="en-US" sz="2400" b="1" dirty="0" smtClean="0">
                  <a:solidFill>
                    <a:srgbClr val="EDBF3D"/>
                  </a:solidFill>
                  <a:latin typeface="Courier New"/>
                </a:rPr>
                <a:t>GG</a:t>
              </a:r>
              <a:r>
                <a:rPr lang="en-US" sz="2400" b="1" dirty="0" smtClean="0">
                  <a:solidFill>
                    <a:srgbClr val="FF0000"/>
                  </a:solidFill>
                  <a:latin typeface="Courier New"/>
                </a:rPr>
                <a:t>A</a:t>
              </a:r>
              <a:endParaRPr lang="en-US" sz="2400" b="1" dirty="0" smtClean="0">
                <a:solidFill>
                  <a:srgbClr val="BEAFA1"/>
                </a:solidFill>
                <a:latin typeface="Courier New"/>
              </a:endParaRPr>
            </a:p>
            <a:p>
              <a:r>
                <a:rPr lang="en-US" sz="2400" b="1" dirty="0" smtClean="0">
                  <a:solidFill>
                    <a:srgbClr val="BEAFA1"/>
                  </a:solidFill>
                  <a:latin typeface="Courier New"/>
                </a:rPr>
                <a:t> </a:t>
              </a:r>
              <a:endParaRPr lang="en-AU" sz="2400" b="1" dirty="0">
                <a:latin typeface="Courier New"/>
              </a:endParaRPr>
            </a:p>
          </p:txBody>
        </p:sp>
        <p:pic>
          <p:nvPicPr>
            <p:cNvPr id="10" name="Picture 9"/>
            <p:cNvPicPr>
              <a:picLocks noChangeAspect="1"/>
            </p:cNvPicPr>
            <p:nvPr/>
          </p:nvPicPr>
          <p:blipFill>
            <a:blip r:embed="rId3"/>
            <a:stretch>
              <a:fillRect/>
            </a:stretch>
          </p:blipFill>
          <p:spPr>
            <a:xfrm>
              <a:off x="3132966" y="1738889"/>
              <a:ext cx="369631" cy="562570"/>
            </a:xfrm>
            <a:prstGeom prst="rect">
              <a:avLst/>
            </a:prstGeom>
          </p:spPr>
        </p:pic>
        <p:pic>
          <p:nvPicPr>
            <p:cNvPr id="11" name="Picture 10"/>
            <p:cNvPicPr>
              <a:picLocks noChangeAspect="1"/>
            </p:cNvPicPr>
            <p:nvPr/>
          </p:nvPicPr>
          <p:blipFill>
            <a:blip r:embed="rId4"/>
            <a:stretch>
              <a:fillRect/>
            </a:stretch>
          </p:blipFill>
          <p:spPr>
            <a:xfrm>
              <a:off x="3145684" y="2293301"/>
              <a:ext cx="378184" cy="485146"/>
            </a:xfrm>
            <a:prstGeom prst="rect">
              <a:avLst/>
            </a:prstGeom>
          </p:spPr>
        </p:pic>
        <p:pic>
          <p:nvPicPr>
            <p:cNvPr id="14" name="Picture 13"/>
            <p:cNvPicPr>
              <a:picLocks noChangeAspect="1"/>
            </p:cNvPicPr>
            <p:nvPr/>
          </p:nvPicPr>
          <p:blipFill>
            <a:blip r:embed="rId5"/>
            <a:stretch>
              <a:fillRect/>
            </a:stretch>
          </p:blipFill>
          <p:spPr>
            <a:xfrm>
              <a:off x="3146606" y="2778447"/>
              <a:ext cx="383639" cy="383639"/>
            </a:xfrm>
            <a:prstGeom prst="rect">
              <a:avLst/>
            </a:prstGeom>
          </p:spPr>
        </p:pic>
      </p:grpSp>
      <p:grpSp>
        <p:nvGrpSpPr>
          <p:cNvPr id="52224" name="Group 52223"/>
          <p:cNvGrpSpPr/>
          <p:nvPr/>
        </p:nvGrpSpPr>
        <p:grpSpPr>
          <a:xfrm rot="10800000">
            <a:off x="1812891" y="5133836"/>
            <a:ext cx="926382" cy="931590"/>
            <a:chOff x="1048657" y="5623676"/>
            <a:chExt cx="926382" cy="678200"/>
          </a:xfrm>
        </p:grpSpPr>
        <p:cxnSp>
          <p:nvCxnSpPr>
            <p:cNvPr id="29" name="Straight Connector 28"/>
            <p:cNvCxnSpPr/>
            <p:nvPr/>
          </p:nvCxnSpPr>
          <p:spPr>
            <a:xfrm flipH="1" flipV="1">
              <a:off x="1048657" y="5623676"/>
              <a:ext cx="485132" cy="678199"/>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1533789" y="5623676"/>
              <a:ext cx="441250" cy="678200"/>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rot="10800000">
            <a:off x="3936830" y="4926445"/>
            <a:ext cx="926382" cy="1310120"/>
            <a:chOff x="1048657" y="5623676"/>
            <a:chExt cx="926382" cy="678200"/>
          </a:xfrm>
        </p:grpSpPr>
        <p:cxnSp>
          <p:nvCxnSpPr>
            <p:cNvPr id="38" name="Straight Connector 37"/>
            <p:cNvCxnSpPr/>
            <p:nvPr/>
          </p:nvCxnSpPr>
          <p:spPr>
            <a:xfrm flipH="1" flipV="1">
              <a:off x="1048657" y="5623676"/>
              <a:ext cx="485132" cy="678199"/>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533789" y="5623676"/>
              <a:ext cx="441250" cy="678200"/>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rot="10800000">
            <a:off x="6180665" y="5769416"/>
            <a:ext cx="562315" cy="296193"/>
            <a:chOff x="1048657" y="5623676"/>
            <a:chExt cx="888174" cy="707073"/>
          </a:xfrm>
        </p:grpSpPr>
        <p:cxnSp>
          <p:nvCxnSpPr>
            <p:cNvPr id="41" name="Straight Connector 40"/>
            <p:cNvCxnSpPr/>
            <p:nvPr/>
          </p:nvCxnSpPr>
          <p:spPr>
            <a:xfrm flipH="1" flipV="1">
              <a:off x="1048657" y="5623676"/>
              <a:ext cx="485132" cy="678199"/>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495582" y="5652549"/>
              <a:ext cx="441249" cy="678200"/>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45" name="Picture 44"/>
          <p:cNvPicPr>
            <a:picLocks noChangeAspect="1"/>
          </p:cNvPicPr>
          <p:nvPr/>
        </p:nvPicPr>
        <p:blipFill>
          <a:blip r:embed="rId4"/>
          <a:stretch>
            <a:fillRect/>
          </a:stretch>
        </p:blipFill>
        <p:spPr>
          <a:xfrm>
            <a:off x="6742981" y="6130939"/>
            <a:ext cx="378184" cy="485146"/>
          </a:xfrm>
          <a:prstGeom prst="rect">
            <a:avLst/>
          </a:prstGeom>
        </p:spPr>
      </p:pic>
      <p:pic>
        <p:nvPicPr>
          <p:cNvPr id="46" name="Picture 45"/>
          <p:cNvPicPr>
            <a:picLocks noChangeAspect="1"/>
          </p:cNvPicPr>
          <p:nvPr/>
        </p:nvPicPr>
        <p:blipFill>
          <a:blip r:embed="rId4"/>
          <a:stretch>
            <a:fillRect/>
          </a:stretch>
        </p:blipFill>
        <p:spPr>
          <a:xfrm>
            <a:off x="4811901" y="6312379"/>
            <a:ext cx="378184" cy="485146"/>
          </a:xfrm>
          <a:prstGeom prst="rect">
            <a:avLst/>
          </a:prstGeom>
        </p:spPr>
      </p:pic>
      <p:pic>
        <p:nvPicPr>
          <p:cNvPr id="47" name="Picture 46"/>
          <p:cNvPicPr>
            <a:picLocks noChangeAspect="1"/>
          </p:cNvPicPr>
          <p:nvPr/>
        </p:nvPicPr>
        <p:blipFill>
          <a:blip r:embed="rId5"/>
          <a:stretch>
            <a:fillRect/>
          </a:stretch>
        </p:blipFill>
        <p:spPr>
          <a:xfrm>
            <a:off x="2547454" y="6164959"/>
            <a:ext cx="383639" cy="383639"/>
          </a:xfrm>
          <a:prstGeom prst="rect">
            <a:avLst/>
          </a:prstGeom>
        </p:spPr>
      </p:pic>
      <p:pic>
        <p:nvPicPr>
          <p:cNvPr id="48" name="Picture 47"/>
          <p:cNvPicPr>
            <a:picLocks noChangeAspect="1"/>
          </p:cNvPicPr>
          <p:nvPr/>
        </p:nvPicPr>
        <p:blipFill>
          <a:blip r:embed="rId5"/>
          <a:stretch>
            <a:fillRect/>
          </a:stretch>
        </p:blipFill>
        <p:spPr>
          <a:xfrm>
            <a:off x="3655378" y="6312379"/>
            <a:ext cx="383639" cy="383639"/>
          </a:xfrm>
          <a:prstGeom prst="rect">
            <a:avLst/>
          </a:prstGeom>
        </p:spPr>
      </p:pic>
    </p:spTree>
    <p:extLst>
      <p:ext uri="{BB962C8B-B14F-4D97-AF65-F5344CB8AC3E}">
        <p14:creationId xmlns:p14="http://schemas.microsoft.com/office/powerpoint/2010/main" val="16965792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p:cNvSpPr>
            <a:spLocks noGrp="1" noChangeArrowheads="1"/>
          </p:cNvSpPr>
          <p:nvPr>
            <p:ph type="title" idx="4294967295"/>
          </p:nvPr>
        </p:nvSpPr>
        <p:spPr>
          <a:xfrm>
            <a:off x="0" y="0"/>
            <a:ext cx="9026817" cy="903288"/>
          </a:xfrm>
          <a:noFill/>
          <a:ln>
            <a:solidFill>
              <a:srgbClr val="FFFFFF"/>
            </a:solidFill>
          </a:ln>
        </p:spPr>
        <p:txBody>
          <a:bodyPr vert="horz" lIns="91440" tIns="45720" rIns="91440" bIns="45720" rtlCol="0" anchor="ctr">
            <a:noAutofit/>
          </a:bodyPr>
          <a:lstStyle/>
          <a:p>
            <a:r>
              <a:rPr lang="en-US" sz="3600" b="1" dirty="0">
                <a:solidFill>
                  <a:srgbClr val="C40000"/>
                </a:solidFill>
              </a:rPr>
              <a:t>Counting sites (S and N)</a:t>
            </a:r>
            <a:endParaRPr lang="en-GB" sz="3600" b="1" dirty="0">
              <a:solidFill>
                <a:srgbClr val="C40000"/>
              </a:solidFill>
            </a:endParaRPr>
          </a:p>
        </p:txBody>
      </p:sp>
      <p:grpSp>
        <p:nvGrpSpPr>
          <p:cNvPr id="26626" name="Group 6"/>
          <p:cNvGrpSpPr>
            <a:grpSpLocks/>
          </p:cNvGrpSpPr>
          <p:nvPr/>
        </p:nvGrpSpPr>
        <p:grpSpPr bwMode="auto">
          <a:xfrm>
            <a:off x="457200" y="1423989"/>
            <a:ext cx="3928697" cy="3902074"/>
            <a:chOff x="585" y="1247"/>
            <a:chExt cx="2681" cy="2458"/>
          </a:xfrm>
        </p:grpSpPr>
        <p:grpSp>
          <p:nvGrpSpPr>
            <p:cNvPr id="26629" name="Group 7"/>
            <p:cNvGrpSpPr>
              <a:grpSpLocks/>
            </p:cNvGrpSpPr>
            <p:nvPr/>
          </p:nvGrpSpPr>
          <p:grpSpPr bwMode="auto">
            <a:xfrm>
              <a:off x="1518" y="2083"/>
              <a:ext cx="834" cy="834"/>
              <a:chOff x="1728" y="2283"/>
              <a:chExt cx="834" cy="834"/>
            </a:xfrm>
          </p:grpSpPr>
          <p:sp>
            <p:nvSpPr>
              <p:cNvPr id="26648" name="Oval 8"/>
              <p:cNvSpPr>
                <a:spLocks noChangeArrowheads="1"/>
              </p:cNvSpPr>
              <p:nvPr/>
            </p:nvSpPr>
            <p:spPr bwMode="auto">
              <a:xfrm>
                <a:off x="1728" y="2283"/>
                <a:ext cx="834" cy="83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49" name="Text Box 9"/>
              <p:cNvSpPr txBox="1">
                <a:spLocks noChangeArrowheads="1"/>
              </p:cNvSpPr>
              <p:nvPr/>
            </p:nvSpPr>
            <p:spPr bwMode="auto">
              <a:xfrm>
                <a:off x="1788" y="2392"/>
                <a:ext cx="75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3200" b="1">
                    <a:solidFill>
                      <a:srgbClr val="0000FF"/>
                    </a:solidFill>
                    <a:latin typeface="+mn-lt"/>
                  </a:rPr>
                  <a:t>TTT</a:t>
                </a:r>
                <a:br>
                  <a:rPr lang="en-GB" sz="3200" b="1">
                    <a:solidFill>
                      <a:srgbClr val="0000FF"/>
                    </a:solidFill>
                    <a:latin typeface="+mn-lt"/>
                  </a:rPr>
                </a:br>
                <a:r>
                  <a:rPr lang="en-GB" sz="2400" b="1">
                    <a:solidFill>
                      <a:srgbClr val="0000FF"/>
                    </a:solidFill>
                    <a:latin typeface="+mn-lt"/>
                  </a:rPr>
                  <a:t>(Phe)</a:t>
                </a:r>
              </a:p>
            </p:txBody>
          </p:sp>
        </p:grpSp>
        <p:sp>
          <p:nvSpPr>
            <p:cNvPr id="26630" name="Text Box 10"/>
            <p:cNvSpPr txBox="1">
              <a:spLocks noChangeArrowheads="1"/>
            </p:cNvSpPr>
            <p:nvPr/>
          </p:nvSpPr>
          <p:spPr bwMode="auto">
            <a:xfrm>
              <a:off x="2444" y="1667"/>
              <a:ext cx="61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2400" b="1" dirty="0">
                  <a:solidFill>
                    <a:srgbClr val="0000FF"/>
                  </a:solidFill>
                  <a:latin typeface="+mn-lt"/>
                </a:rPr>
                <a:t>TTC</a:t>
              </a:r>
              <a:br>
                <a:rPr lang="en-GB" sz="2400" b="1" dirty="0">
                  <a:solidFill>
                    <a:srgbClr val="0000FF"/>
                  </a:solidFill>
                  <a:latin typeface="+mn-lt"/>
                </a:rPr>
              </a:br>
              <a:r>
                <a:rPr lang="en-GB" sz="2400" b="1" dirty="0">
                  <a:solidFill>
                    <a:srgbClr val="0000FF"/>
                  </a:solidFill>
                  <a:latin typeface="+mn-lt"/>
                </a:rPr>
                <a:t>(</a:t>
              </a:r>
              <a:r>
                <a:rPr lang="en-GB" sz="2400" b="1" dirty="0" err="1">
                  <a:solidFill>
                    <a:srgbClr val="0000FF"/>
                  </a:solidFill>
                  <a:latin typeface="+mn-lt"/>
                </a:rPr>
                <a:t>Phe</a:t>
              </a:r>
              <a:r>
                <a:rPr lang="en-GB" sz="2400" b="1" dirty="0">
                  <a:solidFill>
                    <a:srgbClr val="0000FF"/>
                  </a:solidFill>
                  <a:latin typeface="+mn-lt"/>
                </a:rPr>
                <a:t>)</a:t>
              </a:r>
            </a:p>
          </p:txBody>
        </p:sp>
        <p:sp>
          <p:nvSpPr>
            <p:cNvPr id="26631" name="Text Box 11"/>
            <p:cNvSpPr txBox="1">
              <a:spLocks noChangeArrowheads="1"/>
            </p:cNvSpPr>
            <p:nvPr/>
          </p:nvSpPr>
          <p:spPr bwMode="auto">
            <a:xfrm>
              <a:off x="1806" y="3182"/>
              <a:ext cx="61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2400" b="1">
                  <a:solidFill>
                    <a:schemeClr val="accent2">
                      <a:lumMod val="75000"/>
                    </a:schemeClr>
                  </a:solidFill>
                  <a:latin typeface="+mn-lt"/>
                </a:rPr>
                <a:t>CTT</a:t>
              </a:r>
              <a:br>
                <a:rPr lang="en-GB" sz="2400" b="1">
                  <a:solidFill>
                    <a:schemeClr val="accent2">
                      <a:lumMod val="75000"/>
                    </a:schemeClr>
                  </a:solidFill>
                  <a:latin typeface="+mn-lt"/>
                </a:rPr>
              </a:br>
              <a:r>
                <a:rPr lang="en-GB" sz="2400" b="1">
                  <a:solidFill>
                    <a:schemeClr val="accent2">
                      <a:lumMod val="75000"/>
                    </a:schemeClr>
                  </a:solidFill>
                  <a:latin typeface="+mn-lt"/>
                </a:rPr>
                <a:t>(Leu)</a:t>
              </a:r>
            </a:p>
          </p:txBody>
        </p:sp>
        <p:sp>
          <p:nvSpPr>
            <p:cNvPr id="26632" name="Text Box 12"/>
            <p:cNvSpPr txBox="1">
              <a:spLocks noChangeArrowheads="1"/>
            </p:cNvSpPr>
            <p:nvPr/>
          </p:nvSpPr>
          <p:spPr bwMode="auto">
            <a:xfrm>
              <a:off x="860" y="2877"/>
              <a:ext cx="61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2400" b="1">
                  <a:solidFill>
                    <a:schemeClr val="accent2">
                      <a:lumMod val="75000"/>
                    </a:schemeClr>
                  </a:solidFill>
                  <a:latin typeface="+mn-lt"/>
                </a:rPr>
                <a:t>TGT</a:t>
              </a:r>
              <a:br>
                <a:rPr lang="en-GB" sz="2400" b="1">
                  <a:solidFill>
                    <a:schemeClr val="accent2">
                      <a:lumMod val="75000"/>
                    </a:schemeClr>
                  </a:solidFill>
                  <a:latin typeface="+mn-lt"/>
                </a:rPr>
              </a:br>
              <a:r>
                <a:rPr lang="en-GB" sz="2400" b="1">
                  <a:solidFill>
                    <a:schemeClr val="accent2">
                      <a:lumMod val="75000"/>
                    </a:schemeClr>
                  </a:solidFill>
                  <a:latin typeface="+mn-lt"/>
                </a:rPr>
                <a:t>(Cys)</a:t>
              </a:r>
            </a:p>
          </p:txBody>
        </p:sp>
        <p:sp>
          <p:nvSpPr>
            <p:cNvPr id="26633" name="Text Box 13"/>
            <p:cNvSpPr txBox="1">
              <a:spLocks noChangeArrowheads="1"/>
            </p:cNvSpPr>
            <p:nvPr/>
          </p:nvSpPr>
          <p:spPr bwMode="auto">
            <a:xfrm>
              <a:off x="585" y="2368"/>
              <a:ext cx="61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2400" b="1">
                  <a:solidFill>
                    <a:schemeClr val="accent2">
                      <a:lumMod val="75000"/>
                    </a:schemeClr>
                  </a:solidFill>
                  <a:latin typeface="+mn-lt"/>
                </a:rPr>
                <a:t>TAT</a:t>
              </a:r>
              <a:br>
                <a:rPr lang="en-GB" sz="2400" b="1">
                  <a:solidFill>
                    <a:schemeClr val="accent2">
                      <a:lumMod val="75000"/>
                    </a:schemeClr>
                  </a:solidFill>
                  <a:latin typeface="+mn-lt"/>
                </a:rPr>
              </a:br>
              <a:r>
                <a:rPr lang="en-GB" sz="2400" b="1">
                  <a:solidFill>
                    <a:schemeClr val="accent2">
                      <a:lumMod val="75000"/>
                    </a:schemeClr>
                  </a:solidFill>
                  <a:latin typeface="+mn-lt"/>
                </a:rPr>
                <a:t>(Tyr)</a:t>
              </a:r>
            </a:p>
          </p:txBody>
        </p:sp>
        <p:sp>
          <p:nvSpPr>
            <p:cNvPr id="26634" name="Text Box 14"/>
            <p:cNvSpPr txBox="1">
              <a:spLocks noChangeArrowheads="1"/>
            </p:cNvSpPr>
            <p:nvPr/>
          </p:nvSpPr>
          <p:spPr bwMode="auto">
            <a:xfrm>
              <a:off x="715" y="1850"/>
              <a:ext cx="61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2400" b="1">
                  <a:solidFill>
                    <a:schemeClr val="accent2">
                      <a:lumMod val="75000"/>
                    </a:schemeClr>
                  </a:solidFill>
                  <a:latin typeface="+mn-lt"/>
                </a:rPr>
                <a:t>TCT</a:t>
              </a:r>
              <a:br>
                <a:rPr lang="en-GB" sz="2400" b="1">
                  <a:solidFill>
                    <a:schemeClr val="accent2">
                      <a:lumMod val="75000"/>
                    </a:schemeClr>
                  </a:solidFill>
                  <a:latin typeface="+mn-lt"/>
                </a:rPr>
              </a:br>
              <a:r>
                <a:rPr lang="en-GB" sz="2400" b="1">
                  <a:solidFill>
                    <a:schemeClr val="accent2">
                      <a:lumMod val="75000"/>
                    </a:schemeClr>
                  </a:solidFill>
                  <a:latin typeface="+mn-lt"/>
                </a:rPr>
                <a:t>(Ser)</a:t>
              </a:r>
            </a:p>
          </p:txBody>
        </p:sp>
        <p:sp>
          <p:nvSpPr>
            <p:cNvPr id="26635" name="Text Box 15"/>
            <p:cNvSpPr txBox="1">
              <a:spLocks noChangeArrowheads="1"/>
            </p:cNvSpPr>
            <p:nvPr/>
          </p:nvSpPr>
          <p:spPr bwMode="auto">
            <a:xfrm>
              <a:off x="1462" y="1247"/>
              <a:ext cx="61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2400" b="1" dirty="0">
                  <a:solidFill>
                    <a:schemeClr val="accent2">
                      <a:lumMod val="75000"/>
                    </a:schemeClr>
                  </a:solidFill>
                  <a:latin typeface="+mn-lt"/>
                </a:rPr>
                <a:t>TTG</a:t>
              </a:r>
              <a:br>
                <a:rPr lang="en-GB" sz="2400" b="1" dirty="0">
                  <a:solidFill>
                    <a:schemeClr val="accent2">
                      <a:lumMod val="75000"/>
                    </a:schemeClr>
                  </a:solidFill>
                  <a:latin typeface="+mn-lt"/>
                </a:rPr>
              </a:br>
              <a:r>
                <a:rPr lang="en-GB" sz="2400" b="1" dirty="0">
                  <a:solidFill>
                    <a:schemeClr val="accent2">
                      <a:lumMod val="75000"/>
                    </a:schemeClr>
                  </a:solidFill>
                  <a:latin typeface="+mn-lt"/>
                </a:rPr>
                <a:t>(</a:t>
              </a:r>
              <a:r>
                <a:rPr lang="en-GB" sz="2400" b="1" dirty="0" err="1">
                  <a:solidFill>
                    <a:schemeClr val="accent2">
                      <a:lumMod val="75000"/>
                    </a:schemeClr>
                  </a:solidFill>
                  <a:latin typeface="+mn-lt"/>
                </a:rPr>
                <a:t>Leu</a:t>
              </a:r>
              <a:r>
                <a:rPr lang="en-GB" sz="2400" b="1" dirty="0">
                  <a:solidFill>
                    <a:schemeClr val="accent2">
                      <a:lumMod val="75000"/>
                    </a:schemeClr>
                  </a:solidFill>
                  <a:latin typeface="+mn-lt"/>
                </a:rPr>
                <a:t>)</a:t>
              </a:r>
            </a:p>
          </p:txBody>
        </p:sp>
        <p:sp>
          <p:nvSpPr>
            <p:cNvPr id="26636" name="Text Box 16"/>
            <p:cNvSpPr txBox="1">
              <a:spLocks noChangeArrowheads="1"/>
            </p:cNvSpPr>
            <p:nvPr/>
          </p:nvSpPr>
          <p:spPr bwMode="auto">
            <a:xfrm>
              <a:off x="2650" y="2481"/>
              <a:ext cx="61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2400" b="1">
                  <a:solidFill>
                    <a:schemeClr val="accent2">
                      <a:lumMod val="75000"/>
                    </a:schemeClr>
                  </a:solidFill>
                  <a:latin typeface="+mn-lt"/>
                </a:rPr>
                <a:t>GTT</a:t>
              </a:r>
              <a:br>
                <a:rPr lang="en-GB" sz="2400" b="1">
                  <a:solidFill>
                    <a:schemeClr val="accent2">
                      <a:lumMod val="75000"/>
                    </a:schemeClr>
                  </a:solidFill>
                  <a:latin typeface="+mn-lt"/>
                </a:rPr>
              </a:br>
              <a:r>
                <a:rPr lang="en-GB" sz="2400" b="1">
                  <a:solidFill>
                    <a:schemeClr val="accent2">
                      <a:lumMod val="75000"/>
                    </a:schemeClr>
                  </a:solidFill>
                  <a:latin typeface="+mn-lt"/>
                </a:rPr>
                <a:t>(Val)</a:t>
              </a:r>
            </a:p>
          </p:txBody>
        </p:sp>
        <p:sp>
          <p:nvSpPr>
            <p:cNvPr id="26637" name="Text Box 17"/>
            <p:cNvSpPr txBox="1">
              <a:spLocks noChangeArrowheads="1"/>
            </p:cNvSpPr>
            <p:nvPr/>
          </p:nvSpPr>
          <p:spPr bwMode="auto">
            <a:xfrm>
              <a:off x="2331" y="3018"/>
              <a:ext cx="61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2400" b="1">
                  <a:solidFill>
                    <a:schemeClr val="accent2">
                      <a:lumMod val="75000"/>
                    </a:schemeClr>
                  </a:solidFill>
                  <a:latin typeface="+mn-lt"/>
                </a:rPr>
                <a:t>ATT</a:t>
              </a:r>
              <a:br>
                <a:rPr lang="en-GB" sz="2400" b="1">
                  <a:solidFill>
                    <a:schemeClr val="accent2">
                      <a:lumMod val="75000"/>
                    </a:schemeClr>
                  </a:solidFill>
                  <a:latin typeface="+mn-lt"/>
                </a:rPr>
              </a:br>
              <a:r>
                <a:rPr lang="en-GB" sz="2400" b="1">
                  <a:solidFill>
                    <a:schemeClr val="accent2">
                      <a:lumMod val="75000"/>
                    </a:schemeClr>
                  </a:solidFill>
                  <a:latin typeface="+mn-lt"/>
                </a:rPr>
                <a:t>(Ile)</a:t>
              </a:r>
            </a:p>
          </p:txBody>
        </p:sp>
        <p:sp>
          <p:nvSpPr>
            <p:cNvPr id="26638" name="Text Box 18"/>
            <p:cNvSpPr txBox="1">
              <a:spLocks noChangeArrowheads="1"/>
            </p:cNvSpPr>
            <p:nvPr/>
          </p:nvSpPr>
          <p:spPr bwMode="auto">
            <a:xfrm>
              <a:off x="2041" y="1267"/>
              <a:ext cx="61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ctr" eaLnBrk="0" hangingPunct="0">
                <a:spcBef>
                  <a:spcPct val="50000"/>
                </a:spcBef>
              </a:pPr>
              <a:r>
                <a:rPr lang="en-GB" sz="2400" b="1" dirty="0">
                  <a:solidFill>
                    <a:schemeClr val="accent2">
                      <a:lumMod val="75000"/>
                    </a:schemeClr>
                  </a:solidFill>
                  <a:latin typeface="+mn-lt"/>
                </a:rPr>
                <a:t>TTA</a:t>
              </a:r>
              <a:br>
                <a:rPr lang="en-GB" sz="2400" b="1" dirty="0">
                  <a:solidFill>
                    <a:schemeClr val="accent2">
                      <a:lumMod val="75000"/>
                    </a:schemeClr>
                  </a:solidFill>
                  <a:latin typeface="+mn-lt"/>
                </a:rPr>
              </a:br>
              <a:r>
                <a:rPr lang="en-GB" sz="2400" b="1" dirty="0">
                  <a:solidFill>
                    <a:schemeClr val="accent2">
                      <a:lumMod val="75000"/>
                    </a:schemeClr>
                  </a:solidFill>
                  <a:latin typeface="+mn-lt"/>
                </a:rPr>
                <a:t>(</a:t>
              </a:r>
              <a:r>
                <a:rPr lang="en-GB" sz="2400" b="1" dirty="0" err="1">
                  <a:solidFill>
                    <a:schemeClr val="accent2">
                      <a:lumMod val="75000"/>
                    </a:schemeClr>
                  </a:solidFill>
                  <a:latin typeface="+mn-lt"/>
                </a:rPr>
                <a:t>Leu</a:t>
              </a:r>
              <a:r>
                <a:rPr lang="en-GB" sz="2400" b="1" dirty="0">
                  <a:solidFill>
                    <a:schemeClr val="accent2">
                      <a:lumMod val="75000"/>
                    </a:schemeClr>
                  </a:solidFill>
                  <a:latin typeface="+mn-lt"/>
                </a:rPr>
                <a:t>)</a:t>
              </a:r>
            </a:p>
          </p:txBody>
        </p:sp>
        <p:sp>
          <p:nvSpPr>
            <p:cNvPr id="26639" name="Line 19"/>
            <p:cNvSpPr>
              <a:spLocks noChangeShapeType="1"/>
            </p:cNvSpPr>
            <p:nvPr/>
          </p:nvSpPr>
          <p:spPr bwMode="auto">
            <a:xfrm flipV="1">
              <a:off x="2080" y="1794"/>
              <a:ext cx="135" cy="297"/>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6640" name="Line 20"/>
            <p:cNvSpPr>
              <a:spLocks noChangeShapeType="1"/>
            </p:cNvSpPr>
            <p:nvPr/>
          </p:nvSpPr>
          <p:spPr bwMode="auto">
            <a:xfrm flipH="1" flipV="1">
              <a:off x="1783" y="1770"/>
              <a:ext cx="41" cy="329"/>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6641" name="Line 21"/>
            <p:cNvSpPr>
              <a:spLocks noChangeShapeType="1"/>
            </p:cNvSpPr>
            <p:nvPr/>
          </p:nvSpPr>
          <p:spPr bwMode="auto">
            <a:xfrm flipV="1">
              <a:off x="2280" y="2094"/>
              <a:ext cx="201" cy="157"/>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6642" name="Line 22"/>
            <p:cNvSpPr>
              <a:spLocks noChangeShapeType="1"/>
            </p:cNvSpPr>
            <p:nvPr/>
          </p:nvSpPr>
          <p:spPr bwMode="auto">
            <a:xfrm>
              <a:off x="2224" y="2811"/>
              <a:ext cx="231" cy="263"/>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6643" name="Line 23"/>
            <p:cNvSpPr>
              <a:spLocks noChangeShapeType="1"/>
            </p:cNvSpPr>
            <p:nvPr/>
          </p:nvSpPr>
          <p:spPr bwMode="auto">
            <a:xfrm>
              <a:off x="2359" y="2562"/>
              <a:ext cx="394" cy="97"/>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6644" name="Line 24"/>
            <p:cNvSpPr>
              <a:spLocks noChangeShapeType="1"/>
            </p:cNvSpPr>
            <p:nvPr/>
          </p:nvSpPr>
          <p:spPr bwMode="auto">
            <a:xfrm flipH="1">
              <a:off x="1996" y="2907"/>
              <a:ext cx="4" cy="252"/>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6645" name="Line 25"/>
            <p:cNvSpPr>
              <a:spLocks noChangeShapeType="1"/>
            </p:cNvSpPr>
            <p:nvPr/>
          </p:nvSpPr>
          <p:spPr bwMode="auto">
            <a:xfrm flipH="1">
              <a:off x="1303" y="2747"/>
              <a:ext cx="281" cy="183"/>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6646" name="Line 26"/>
            <p:cNvSpPr>
              <a:spLocks noChangeShapeType="1"/>
            </p:cNvSpPr>
            <p:nvPr/>
          </p:nvSpPr>
          <p:spPr bwMode="auto">
            <a:xfrm flipH="1">
              <a:off x="1134" y="2539"/>
              <a:ext cx="377" cy="23"/>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6647" name="Line 27"/>
            <p:cNvSpPr>
              <a:spLocks noChangeShapeType="1"/>
            </p:cNvSpPr>
            <p:nvPr/>
          </p:nvSpPr>
          <p:spPr bwMode="auto">
            <a:xfrm flipH="1" flipV="1">
              <a:off x="1173" y="2099"/>
              <a:ext cx="361" cy="232"/>
            </a:xfrm>
            <a:prstGeom prst="line">
              <a:avLst/>
            </a:prstGeom>
            <a:noFill/>
            <a:ln w="571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26627" name="Text Box 28"/>
          <p:cNvSpPr txBox="1">
            <a:spLocks noChangeArrowheads="1"/>
          </p:cNvSpPr>
          <p:nvPr/>
        </p:nvSpPr>
        <p:spPr bwMode="auto">
          <a:xfrm>
            <a:off x="5059974" y="1693863"/>
            <a:ext cx="375578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50000"/>
              </a:spcBef>
            </a:pPr>
            <a:r>
              <a:rPr lang="en-GB" sz="2800" dirty="0" smtClean="0">
                <a:solidFill>
                  <a:srgbClr val="0000FF"/>
                </a:solidFill>
                <a:latin typeface="+mn-lt"/>
              </a:rPr>
              <a:t>1</a:t>
            </a:r>
            <a:r>
              <a:rPr lang="en-GB" sz="2800" dirty="0">
                <a:solidFill>
                  <a:srgbClr val="0000FF"/>
                </a:solidFill>
                <a:latin typeface="+mn-lt"/>
              </a:rPr>
              <a:t>/3 synonymous sites</a:t>
            </a:r>
          </a:p>
          <a:p>
            <a:pPr eaLnBrk="0" hangingPunct="0">
              <a:spcBef>
                <a:spcPct val="50000"/>
              </a:spcBef>
            </a:pPr>
            <a:r>
              <a:rPr lang="en-GB" sz="2800" dirty="0">
                <a:solidFill>
                  <a:srgbClr val="953735"/>
                </a:solidFill>
                <a:latin typeface="+mn-lt"/>
              </a:rPr>
              <a:t>8/3 </a:t>
            </a:r>
            <a:r>
              <a:rPr lang="en-GB" sz="2800" dirty="0" err="1">
                <a:solidFill>
                  <a:srgbClr val="953735"/>
                </a:solidFill>
                <a:latin typeface="+mn-lt"/>
              </a:rPr>
              <a:t>nonsynonymous</a:t>
            </a:r>
            <a:r>
              <a:rPr lang="en-GB" sz="2800" dirty="0">
                <a:solidFill>
                  <a:srgbClr val="953735"/>
                </a:solidFill>
                <a:latin typeface="+mn-lt"/>
              </a:rPr>
              <a:t> sites</a:t>
            </a:r>
          </a:p>
        </p:txBody>
      </p:sp>
      <p:sp>
        <p:nvSpPr>
          <p:cNvPr id="26628" name="Rectangle 25"/>
          <p:cNvSpPr>
            <a:spLocks noChangeArrowheads="1"/>
          </p:cNvSpPr>
          <p:nvPr/>
        </p:nvSpPr>
        <p:spPr bwMode="auto">
          <a:xfrm>
            <a:off x="0" y="5832475"/>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200" dirty="0">
                <a:solidFill>
                  <a:schemeClr val="tx1">
                    <a:lumMod val="50000"/>
                    <a:lumOff val="50000"/>
                  </a:schemeClr>
                </a:solidFill>
              </a:rPr>
              <a:t>Sites are defined as mutational opportunities</a:t>
            </a:r>
            <a:endParaRPr lang="en-GB" sz="3200" dirty="0">
              <a:solidFill>
                <a:schemeClr val="tx1">
                  <a:lumMod val="50000"/>
                  <a:lumOff val="50000"/>
                </a:schemeClr>
              </a:solidFill>
            </a:endParaRPr>
          </a:p>
        </p:txBody>
      </p:sp>
    </p:spTree>
    <p:extLst>
      <p:ext uri="{BB962C8B-B14F-4D97-AF65-F5344CB8AC3E}">
        <p14:creationId xmlns:p14="http://schemas.microsoft.com/office/powerpoint/2010/main" val="8890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p:cNvSpPr>
            <a:spLocks noGrp="1" noChangeArrowheads="1"/>
          </p:cNvSpPr>
          <p:nvPr>
            <p:ph type="title" idx="4294967295"/>
          </p:nvPr>
        </p:nvSpPr>
        <p:spPr>
          <a:xfrm>
            <a:off x="830874" y="411164"/>
            <a:ext cx="7414846" cy="903287"/>
          </a:xfrm>
          <a:noFill/>
          <a:ln>
            <a:solidFill>
              <a:srgbClr val="FFFFFF"/>
            </a:solidFill>
          </a:ln>
        </p:spPr>
        <p:txBody>
          <a:bodyPr vert="horz" lIns="91440" tIns="45720" rIns="91440" bIns="45720" rtlCol="0" anchor="ctr">
            <a:noAutofit/>
          </a:bodyPr>
          <a:lstStyle/>
          <a:p>
            <a:r>
              <a:rPr lang="en-US" sz="3600" b="1" dirty="0">
                <a:solidFill>
                  <a:srgbClr val="C40000"/>
                </a:solidFill>
              </a:rPr>
              <a:t>Counting differences</a:t>
            </a:r>
            <a:endParaRPr lang="en-GB" sz="3600" b="1" dirty="0">
              <a:solidFill>
                <a:srgbClr val="C40000"/>
              </a:solidFill>
            </a:endParaRPr>
          </a:p>
        </p:txBody>
      </p:sp>
      <p:sp>
        <p:nvSpPr>
          <p:cNvPr id="33794" name="Rectangle 4"/>
          <p:cNvSpPr>
            <a:spLocks noChangeArrowheads="1"/>
          </p:cNvSpPr>
          <p:nvPr/>
        </p:nvSpPr>
        <p:spPr bwMode="auto">
          <a:xfrm>
            <a:off x="305470" y="1797051"/>
            <a:ext cx="8623119" cy="353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defTabSz="762000">
              <a:tabLst>
                <a:tab pos="6642100" algn="l"/>
              </a:tabLst>
            </a:pPr>
            <a:r>
              <a:rPr lang="en-GB" sz="2800" dirty="0" smtClean="0">
                <a:cs typeface="Times New Roman" charset="0"/>
              </a:rPr>
              <a:t>How many differences </a:t>
            </a:r>
            <a:r>
              <a:rPr lang="en-GB" sz="2800" dirty="0">
                <a:cs typeface="Times New Roman" charset="0"/>
              </a:rPr>
              <a:t>between CCT and </a:t>
            </a:r>
            <a:r>
              <a:rPr lang="en-GB" sz="2800" dirty="0" smtClean="0">
                <a:cs typeface="Times New Roman" charset="0"/>
              </a:rPr>
              <a:t>CAG?</a:t>
            </a:r>
            <a:endParaRPr lang="en-GB" sz="2800" dirty="0">
              <a:cs typeface="Times New Roman" charset="0"/>
            </a:endParaRPr>
          </a:p>
          <a:p>
            <a:pPr defTabSz="762000">
              <a:tabLst>
                <a:tab pos="6642100" algn="l"/>
              </a:tabLst>
            </a:pPr>
            <a:endParaRPr lang="en-US" sz="2800" dirty="0">
              <a:cs typeface="Times New Roman" charset="0"/>
            </a:endParaRPr>
          </a:p>
          <a:p>
            <a:pPr defTabSz="762000" eaLnBrk="0" hangingPunct="0">
              <a:tabLst>
                <a:tab pos="6642100" algn="l"/>
              </a:tabLst>
            </a:pPr>
            <a:r>
              <a:rPr lang="en-GB" sz="2800" dirty="0">
                <a:cs typeface="Times New Roman" charset="0"/>
              </a:rPr>
              <a:t>Pathways between CCT and CAG</a:t>
            </a:r>
            <a:r>
              <a:rPr lang="en-GB" sz="2800" dirty="0" smtClean="0">
                <a:cs typeface="Times New Roman" charset="0"/>
              </a:rPr>
              <a:t>	</a:t>
            </a:r>
            <a:r>
              <a:rPr lang="en-GB" sz="2800" dirty="0" err="1" smtClean="0">
                <a:cs typeface="Times New Roman" charset="0"/>
              </a:rPr>
              <a:t>Syn</a:t>
            </a:r>
            <a:r>
              <a:rPr lang="en-GB" sz="2800" dirty="0" smtClean="0">
                <a:cs typeface="Times New Roman" charset="0"/>
              </a:rPr>
              <a:t>  </a:t>
            </a:r>
            <a:r>
              <a:rPr lang="en-GB" sz="2800" dirty="0" err="1" smtClean="0">
                <a:solidFill>
                  <a:srgbClr val="953735"/>
                </a:solidFill>
                <a:cs typeface="Times New Roman" charset="0"/>
              </a:rPr>
              <a:t>Nonsyn</a:t>
            </a:r>
            <a:endParaRPr lang="en-US" sz="2800" dirty="0">
              <a:solidFill>
                <a:srgbClr val="953735"/>
              </a:solidFill>
              <a:cs typeface="Times New Roman" charset="0"/>
            </a:endParaRPr>
          </a:p>
          <a:p>
            <a:pPr defTabSz="762000" eaLnBrk="0" hangingPunct="0">
              <a:tabLst>
                <a:tab pos="6642100" algn="l"/>
              </a:tabLst>
            </a:pPr>
            <a:endParaRPr lang="en-US" sz="2800" dirty="0">
              <a:cs typeface="Times New Roman" charset="0"/>
              <a:sym typeface="Symbol" charset="0"/>
            </a:endParaRPr>
          </a:p>
          <a:p>
            <a:pPr defTabSz="762000" eaLnBrk="0" hangingPunct="0">
              <a:tabLst>
                <a:tab pos="6642100" algn="l"/>
              </a:tabLst>
            </a:pPr>
            <a:r>
              <a:rPr lang="en-GB" sz="2800" dirty="0">
                <a:cs typeface="Times New Roman" charset="0"/>
              </a:rPr>
              <a:t>CCT (Pro) </a:t>
            </a:r>
            <a:r>
              <a:rPr lang="en-GB" sz="2800" dirty="0">
                <a:solidFill>
                  <a:srgbClr val="FB4431"/>
                </a:solidFill>
                <a:cs typeface="Times New Roman" charset="0"/>
                <a:sym typeface="Symbol" charset="0"/>
              </a:rPr>
              <a:t></a:t>
            </a:r>
            <a:r>
              <a:rPr lang="en-GB" sz="2800" dirty="0">
                <a:cs typeface="Times New Roman" charset="0"/>
                <a:sym typeface="Symbol" charset="0"/>
              </a:rPr>
              <a:t> </a:t>
            </a:r>
            <a:r>
              <a:rPr lang="en-GB" sz="2800" dirty="0">
                <a:cs typeface="Times New Roman" charset="0"/>
              </a:rPr>
              <a:t>CAT (His) </a:t>
            </a:r>
            <a:r>
              <a:rPr lang="en-GB" sz="2800" dirty="0">
                <a:solidFill>
                  <a:srgbClr val="FB4431"/>
                </a:solidFill>
                <a:cs typeface="Times New Roman" charset="0"/>
                <a:sym typeface="Symbol" charset="0"/>
              </a:rPr>
              <a:t></a:t>
            </a:r>
            <a:r>
              <a:rPr lang="en-GB" sz="2800" dirty="0">
                <a:cs typeface="Times New Roman" charset="0"/>
              </a:rPr>
              <a:t> CAG (</a:t>
            </a:r>
            <a:r>
              <a:rPr lang="en-GB" sz="2800" dirty="0" err="1">
                <a:cs typeface="Times New Roman" charset="0"/>
              </a:rPr>
              <a:t>Gln</a:t>
            </a:r>
            <a:r>
              <a:rPr lang="en-GB" sz="2800" dirty="0">
                <a:cs typeface="Times New Roman" charset="0"/>
              </a:rPr>
              <a:t>)</a:t>
            </a:r>
            <a:r>
              <a:rPr lang="en-GB" sz="2800" dirty="0">
                <a:cs typeface="Times New Roman" charset="0"/>
                <a:sym typeface="Symbol" charset="0"/>
              </a:rPr>
              <a:t> 	</a:t>
            </a:r>
            <a:r>
              <a:rPr lang="en-GB" sz="2800" dirty="0">
                <a:solidFill>
                  <a:srgbClr val="0000FF"/>
                </a:solidFill>
                <a:cs typeface="Times New Roman" charset="0"/>
                <a:sym typeface="Symbol" charset="0"/>
              </a:rPr>
              <a:t> 0</a:t>
            </a:r>
            <a:r>
              <a:rPr lang="en-GB" sz="2800" dirty="0">
                <a:cs typeface="Times New Roman" charset="0"/>
                <a:sym typeface="Symbol" charset="0"/>
              </a:rPr>
              <a:t>	    </a:t>
            </a:r>
            <a:r>
              <a:rPr lang="en-GB" sz="2800" b="1" dirty="0" smtClean="0">
                <a:solidFill>
                  <a:schemeClr val="accent2">
                    <a:lumMod val="75000"/>
                  </a:schemeClr>
                </a:solidFill>
                <a:cs typeface="Times New Roman" charset="0"/>
                <a:sym typeface="Symbol" charset="0"/>
              </a:rPr>
              <a:t>2</a:t>
            </a:r>
            <a:endParaRPr lang="en-US" sz="2800" b="1" dirty="0">
              <a:solidFill>
                <a:schemeClr val="accent2">
                  <a:lumMod val="75000"/>
                </a:schemeClr>
              </a:solidFill>
              <a:cs typeface="Times New Roman" charset="0"/>
              <a:sym typeface="Symbol" charset="0"/>
            </a:endParaRPr>
          </a:p>
          <a:p>
            <a:pPr defTabSz="762000" eaLnBrk="0" hangingPunct="0">
              <a:tabLst>
                <a:tab pos="6642100" algn="l"/>
              </a:tabLst>
            </a:pPr>
            <a:r>
              <a:rPr lang="en-GB" sz="2800" dirty="0">
                <a:cs typeface="Times New Roman" charset="0"/>
                <a:sym typeface="Symbol" charset="0"/>
              </a:rPr>
              <a:t>CCT (Pro) </a:t>
            </a:r>
            <a:r>
              <a:rPr lang="en-GB" sz="2800" dirty="0">
                <a:solidFill>
                  <a:srgbClr val="6B32FA"/>
                </a:solidFill>
                <a:cs typeface="Times New Roman" charset="0"/>
                <a:sym typeface="Symbol" charset="0"/>
              </a:rPr>
              <a:t></a:t>
            </a:r>
            <a:r>
              <a:rPr lang="en-GB" sz="2800" dirty="0">
                <a:cs typeface="Times New Roman" charset="0"/>
              </a:rPr>
              <a:t> CCG (Pro) </a:t>
            </a:r>
            <a:r>
              <a:rPr lang="en-GB" sz="2800" dirty="0">
                <a:solidFill>
                  <a:srgbClr val="FB4431"/>
                </a:solidFill>
                <a:cs typeface="Times New Roman" charset="0"/>
                <a:sym typeface="Symbol" charset="0"/>
              </a:rPr>
              <a:t></a:t>
            </a:r>
            <a:r>
              <a:rPr lang="en-GB" sz="2800" dirty="0">
                <a:cs typeface="Times New Roman" charset="0"/>
              </a:rPr>
              <a:t> CAG (</a:t>
            </a:r>
            <a:r>
              <a:rPr lang="en-GB" sz="2800" dirty="0" err="1">
                <a:cs typeface="Times New Roman" charset="0"/>
              </a:rPr>
              <a:t>Gln</a:t>
            </a:r>
            <a:r>
              <a:rPr lang="en-GB" sz="2800" dirty="0">
                <a:cs typeface="Times New Roman" charset="0"/>
              </a:rPr>
              <a:t>)</a:t>
            </a:r>
            <a:r>
              <a:rPr lang="en-GB" sz="2800" dirty="0">
                <a:cs typeface="Times New Roman" charset="0"/>
                <a:sym typeface="Symbol" charset="0"/>
              </a:rPr>
              <a:t>	</a:t>
            </a:r>
            <a:r>
              <a:rPr lang="en-GB" sz="2800" dirty="0">
                <a:solidFill>
                  <a:schemeClr val="accent2"/>
                </a:solidFill>
                <a:cs typeface="Times New Roman" charset="0"/>
                <a:sym typeface="Symbol" charset="0"/>
              </a:rPr>
              <a:t> </a:t>
            </a:r>
            <a:r>
              <a:rPr lang="en-GB" sz="2800" dirty="0">
                <a:solidFill>
                  <a:srgbClr val="0000FF"/>
                </a:solidFill>
                <a:cs typeface="Times New Roman" charset="0"/>
                <a:sym typeface="Symbol" charset="0"/>
              </a:rPr>
              <a:t>1</a:t>
            </a:r>
            <a:r>
              <a:rPr lang="en-GB" sz="2800" dirty="0">
                <a:cs typeface="Times New Roman" charset="0"/>
                <a:sym typeface="Symbol" charset="0"/>
              </a:rPr>
              <a:t>	   </a:t>
            </a:r>
            <a:r>
              <a:rPr lang="en-GB" sz="2800" b="1" dirty="0">
                <a:cs typeface="Times New Roman" charset="0"/>
                <a:sym typeface="Symbol" charset="0"/>
              </a:rPr>
              <a:t> </a:t>
            </a:r>
            <a:r>
              <a:rPr lang="en-GB" sz="2800" b="1" dirty="0">
                <a:solidFill>
                  <a:srgbClr val="953735"/>
                </a:solidFill>
                <a:cs typeface="Times New Roman" charset="0"/>
                <a:sym typeface="Symbol" charset="0"/>
              </a:rPr>
              <a:t>1</a:t>
            </a:r>
            <a:r>
              <a:rPr lang="en-GB" sz="2800" dirty="0">
                <a:solidFill>
                  <a:srgbClr val="953735"/>
                </a:solidFill>
                <a:cs typeface="Times New Roman" charset="0"/>
                <a:sym typeface="Symbol" charset="0"/>
              </a:rPr>
              <a:t/>
            </a:r>
            <a:br>
              <a:rPr lang="en-GB" sz="2800" dirty="0">
                <a:solidFill>
                  <a:srgbClr val="953735"/>
                </a:solidFill>
                <a:cs typeface="Times New Roman" charset="0"/>
                <a:sym typeface="Symbol" charset="0"/>
              </a:rPr>
            </a:br>
            <a:endParaRPr lang="en-US" sz="2800" dirty="0">
              <a:solidFill>
                <a:srgbClr val="953735"/>
              </a:solidFill>
              <a:cs typeface="Times New Roman" charset="0"/>
              <a:sym typeface="Symbol" charset="0"/>
            </a:endParaRPr>
          </a:p>
          <a:p>
            <a:pPr defTabSz="762000" eaLnBrk="0" hangingPunct="0">
              <a:tabLst>
                <a:tab pos="6642100" algn="l"/>
              </a:tabLst>
            </a:pPr>
            <a:r>
              <a:rPr lang="en-GB" sz="2800" dirty="0" smtClean="0">
                <a:cs typeface="Times New Roman" charset="0"/>
                <a:sym typeface="Symbol" charset="0"/>
              </a:rPr>
              <a:t>Average</a:t>
            </a:r>
            <a:r>
              <a:rPr lang="en-GB" sz="2800" dirty="0">
                <a:cs typeface="Times New Roman" charset="0"/>
                <a:sym typeface="Symbol" charset="0"/>
              </a:rPr>
              <a:t>	</a:t>
            </a:r>
            <a:r>
              <a:rPr lang="en-GB" sz="2800" dirty="0">
                <a:solidFill>
                  <a:srgbClr val="0000FF"/>
                </a:solidFill>
                <a:cs typeface="Times New Roman" charset="0"/>
                <a:sym typeface="Symbol" charset="0"/>
              </a:rPr>
              <a:t>0.5</a:t>
            </a:r>
            <a:r>
              <a:rPr lang="en-GB" sz="2800" dirty="0">
                <a:cs typeface="Times New Roman" charset="0"/>
                <a:sym typeface="Symbol" charset="0"/>
              </a:rPr>
              <a:t>	   </a:t>
            </a:r>
            <a:r>
              <a:rPr lang="en-GB" sz="2800" b="1" dirty="0">
                <a:solidFill>
                  <a:srgbClr val="953735"/>
                </a:solidFill>
                <a:cs typeface="Times New Roman" charset="0"/>
                <a:sym typeface="Symbol" charset="0"/>
              </a:rPr>
              <a:t> 1.5</a:t>
            </a:r>
            <a:endParaRPr lang="en-US" sz="2800" b="1" dirty="0">
              <a:solidFill>
                <a:srgbClr val="953735"/>
              </a:solidFill>
              <a:cs typeface="Times New Roman" charset="0"/>
              <a:sym typeface="Symbol" charset="0"/>
            </a:endParaRPr>
          </a:p>
        </p:txBody>
      </p:sp>
    </p:spTree>
    <p:extLst>
      <p:ext uri="{BB962C8B-B14F-4D97-AF65-F5344CB8AC3E}">
        <p14:creationId xmlns:p14="http://schemas.microsoft.com/office/powerpoint/2010/main" val="2542836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700" y="1164958"/>
            <a:ext cx="9169401" cy="5696481"/>
            <a:chOff x="0" y="1168399"/>
            <a:chExt cx="9169401" cy="5696481"/>
          </a:xfrm>
        </p:grpSpPr>
        <p:pic>
          <p:nvPicPr>
            <p:cNvPr id="7" name="Picture 6" descr="199812-054-Soil-Bacteria.jpg"/>
            <p:cNvPicPr>
              <a:picLocks noChangeAspect="1"/>
            </p:cNvPicPr>
            <p:nvPr/>
          </p:nvPicPr>
          <p:blipFill>
            <a:blip r:embed="rId3"/>
            <a:stretch>
              <a:fillRect/>
            </a:stretch>
          </p:blipFill>
          <p:spPr>
            <a:xfrm>
              <a:off x="6961186" y="1168399"/>
              <a:ext cx="2182814" cy="1637111"/>
            </a:xfrm>
            <a:prstGeom prst="rect">
              <a:avLst/>
            </a:prstGeom>
          </p:spPr>
        </p:pic>
        <p:pic>
          <p:nvPicPr>
            <p:cNvPr id="8" name="Picture 7"/>
            <p:cNvPicPr>
              <a:picLocks noChangeAspect="1" noChangeArrowheads="1"/>
            </p:cNvPicPr>
            <p:nvPr/>
          </p:nvPicPr>
          <p:blipFill>
            <a:blip r:embed="rId4"/>
            <a:srcRect l="31812" t="16571"/>
            <a:stretch>
              <a:fillRect/>
            </a:stretch>
          </p:blipFill>
          <p:spPr bwMode="auto">
            <a:xfrm>
              <a:off x="2411413" y="4030663"/>
              <a:ext cx="4625975" cy="2825750"/>
            </a:xfrm>
            <a:prstGeom prst="rect">
              <a:avLst/>
            </a:prstGeom>
            <a:noFill/>
            <a:ln w="9525">
              <a:noFill/>
              <a:miter lim="800000"/>
              <a:headEnd/>
              <a:tailEnd/>
            </a:ln>
            <a:effectLst/>
          </p:spPr>
        </p:pic>
        <p:pic>
          <p:nvPicPr>
            <p:cNvPr id="9" name="Picture 8"/>
            <p:cNvPicPr>
              <a:picLocks noChangeAspect="1" noChangeArrowheads="1"/>
            </p:cNvPicPr>
            <p:nvPr/>
          </p:nvPicPr>
          <p:blipFill>
            <a:blip r:embed="rId5"/>
            <a:srcRect/>
            <a:stretch>
              <a:fillRect/>
            </a:stretch>
          </p:blipFill>
          <p:spPr bwMode="auto">
            <a:xfrm>
              <a:off x="8462" y="1168400"/>
              <a:ext cx="1772856" cy="1671638"/>
            </a:xfrm>
            <a:prstGeom prst="rect">
              <a:avLst/>
            </a:prstGeom>
            <a:solidFill>
              <a:srgbClr val="800000"/>
            </a:solidFill>
            <a:ln w="9525">
              <a:noFill/>
              <a:miter lim="800000"/>
              <a:headEnd/>
              <a:tailEnd/>
            </a:ln>
            <a:effectLst/>
          </p:spPr>
        </p:pic>
        <p:pic>
          <p:nvPicPr>
            <p:cNvPr id="10" name="Picture 9"/>
            <p:cNvPicPr>
              <a:picLocks noChangeAspect="1" noChangeArrowheads="1"/>
            </p:cNvPicPr>
            <p:nvPr/>
          </p:nvPicPr>
          <p:blipFill>
            <a:blip r:embed="rId6"/>
            <a:srcRect/>
            <a:stretch>
              <a:fillRect/>
            </a:stretch>
          </p:blipFill>
          <p:spPr bwMode="auto">
            <a:xfrm>
              <a:off x="1716612" y="1178611"/>
              <a:ext cx="2288121" cy="1716946"/>
            </a:xfrm>
            <a:prstGeom prst="rect">
              <a:avLst/>
            </a:prstGeom>
            <a:noFill/>
            <a:ln w="9525">
              <a:noFill/>
              <a:miter lim="800000"/>
              <a:headEnd/>
              <a:tailEnd/>
            </a:ln>
            <a:effectLst/>
          </p:spPr>
        </p:pic>
        <p:pic>
          <p:nvPicPr>
            <p:cNvPr id="11" name="Picture 10"/>
            <p:cNvPicPr>
              <a:picLocks noChangeAspect="1" noChangeArrowheads="1"/>
            </p:cNvPicPr>
            <p:nvPr/>
          </p:nvPicPr>
          <p:blipFill>
            <a:blip r:embed="rId4"/>
            <a:srcRect r="68188"/>
            <a:stretch>
              <a:fillRect/>
            </a:stretch>
          </p:blipFill>
          <p:spPr bwMode="auto">
            <a:xfrm>
              <a:off x="6961186" y="3399072"/>
              <a:ext cx="2208215" cy="3465808"/>
            </a:xfrm>
            <a:prstGeom prst="rect">
              <a:avLst/>
            </a:prstGeom>
            <a:noFill/>
            <a:ln w="9525">
              <a:noFill/>
              <a:miter lim="800000"/>
              <a:headEnd/>
              <a:tailEnd/>
            </a:ln>
            <a:effectLst/>
          </p:spPr>
        </p:pic>
        <p:pic>
          <p:nvPicPr>
            <p:cNvPr id="12" name="Picture 11" descr="hiv-virus.jpg"/>
            <p:cNvPicPr>
              <a:picLocks noChangeAspect="1"/>
            </p:cNvPicPr>
            <p:nvPr/>
          </p:nvPicPr>
          <p:blipFill>
            <a:blip r:embed="rId7"/>
            <a:stretch>
              <a:fillRect/>
            </a:stretch>
          </p:blipFill>
          <p:spPr>
            <a:xfrm>
              <a:off x="6961186" y="2769955"/>
              <a:ext cx="2182814" cy="1637111"/>
            </a:xfrm>
            <a:prstGeom prst="rect">
              <a:avLst/>
            </a:prstGeom>
          </p:spPr>
        </p:pic>
        <p:pic>
          <p:nvPicPr>
            <p:cNvPr id="13" name="Picture 12"/>
            <p:cNvPicPr>
              <a:picLocks noChangeAspect="1" noChangeArrowheads="1"/>
            </p:cNvPicPr>
            <p:nvPr/>
          </p:nvPicPr>
          <p:blipFill>
            <a:blip r:embed="rId8"/>
            <a:srcRect/>
            <a:stretch>
              <a:fillRect/>
            </a:stretch>
          </p:blipFill>
          <p:spPr bwMode="auto">
            <a:xfrm>
              <a:off x="0" y="2851150"/>
              <a:ext cx="2408238" cy="4005263"/>
            </a:xfrm>
            <a:prstGeom prst="rect">
              <a:avLst/>
            </a:prstGeom>
            <a:noFill/>
            <a:ln w="9525">
              <a:noFill/>
              <a:miter lim="800000"/>
              <a:headEnd/>
              <a:tailEnd/>
            </a:ln>
            <a:effectLst/>
          </p:spPr>
        </p:pic>
        <p:pic>
          <p:nvPicPr>
            <p:cNvPr id="14" name="Picture 13"/>
            <p:cNvPicPr>
              <a:picLocks noChangeAspect="1" noChangeArrowheads="1"/>
            </p:cNvPicPr>
            <p:nvPr/>
          </p:nvPicPr>
          <p:blipFill>
            <a:blip r:embed="rId9"/>
            <a:srcRect/>
            <a:stretch>
              <a:fillRect/>
            </a:stretch>
          </p:blipFill>
          <p:spPr bwMode="auto">
            <a:xfrm>
              <a:off x="2408237" y="2851150"/>
              <a:ext cx="1596495" cy="1196896"/>
            </a:xfrm>
            <a:prstGeom prst="rect">
              <a:avLst/>
            </a:prstGeom>
            <a:noFill/>
            <a:ln w="9525">
              <a:noFill/>
              <a:miter lim="800000"/>
              <a:headEnd/>
              <a:tailEnd/>
            </a:ln>
            <a:effectLst/>
          </p:spPr>
        </p:pic>
        <p:pic>
          <p:nvPicPr>
            <p:cNvPr id="15" name="Picture 14" descr="cymbidium-orchids.jpg"/>
            <p:cNvPicPr>
              <a:picLocks noChangeAspect="1"/>
            </p:cNvPicPr>
            <p:nvPr/>
          </p:nvPicPr>
          <p:blipFill>
            <a:blip r:embed="rId10"/>
            <a:stretch>
              <a:fillRect/>
            </a:stretch>
          </p:blipFill>
          <p:spPr>
            <a:xfrm>
              <a:off x="4010610" y="1178610"/>
              <a:ext cx="2950576" cy="2869435"/>
            </a:xfrm>
            <a:prstGeom prst="rect">
              <a:avLst/>
            </a:prstGeom>
          </p:spPr>
        </p:pic>
      </p:grpSp>
      <p:sp>
        <p:nvSpPr>
          <p:cNvPr id="5" name="Title 1"/>
          <p:cNvSpPr>
            <a:spLocks noGrp="1"/>
          </p:cNvSpPr>
          <p:nvPr/>
        </p:nvSpPr>
        <p:spPr>
          <a:xfrm>
            <a:off x="-12700" y="-3439"/>
            <a:ext cx="9144000" cy="1168398"/>
          </a:xfrm>
          <a:prstGeom prst="rect">
            <a:avLst/>
          </a:prstGeom>
          <a:solidFill>
            <a:schemeClr val="accent2">
              <a:lumMod val="20000"/>
              <a:lumOff val="80000"/>
            </a:schemeClr>
          </a:solidFill>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AU" sz="3600" b="1" dirty="0">
                <a:solidFill>
                  <a:srgbClr val="C40000"/>
                </a:solidFill>
              </a:rPr>
              <a:t>Why</a:t>
            </a:r>
            <a:r>
              <a:rPr lang="en-AU" sz="3600" b="1" dirty="0" smtClean="0">
                <a:solidFill>
                  <a:schemeClr val="accent2">
                    <a:lumMod val="75000"/>
                  </a:schemeClr>
                </a:solidFill>
              </a:rPr>
              <a:t> </a:t>
            </a:r>
            <a:r>
              <a:rPr lang="en-AU" sz="3600" b="1" dirty="0">
                <a:solidFill>
                  <a:srgbClr val="C40000"/>
                </a:solidFill>
              </a:rPr>
              <a:t>study natural selection</a:t>
            </a:r>
          </a:p>
        </p:txBody>
      </p:sp>
      <p:sp>
        <p:nvSpPr>
          <p:cNvPr id="6" name="Oval 5"/>
          <p:cNvSpPr/>
          <p:nvPr/>
        </p:nvSpPr>
        <p:spPr>
          <a:xfrm>
            <a:off x="1748330" y="2384689"/>
            <a:ext cx="5833566" cy="3302000"/>
          </a:xfrm>
          <a:prstGeom prst="ellipse">
            <a:avLst/>
          </a:prstGeom>
          <a:solidFill>
            <a:schemeClr val="accent2">
              <a:lumMod val="20000"/>
              <a:lumOff val="80000"/>
            </a:schemeClr>
          </a:solidFill>
          <a:ln>
            <a:solidFill>
              <a:schemeClr val="accent2">
                <a:lumMod val="60000"/>
                <a:lumOff val="40000"/>
              </a:schemeClr>
            </a:solidFill>
          </a:ln>
          <a:effectLst>
            <a:outerShdw blurRad="1270000" dist="73787" dir="3120000" rotWithShape="0">
              <a:srgbClr val="7F7F7F">
                <a:alpha val="62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dirty="0" smtClean="0">
                <a:solidFill>
                  <a:schemeClr val="tx1">
                    <a:lumMod val="50000"/>
                    <a:lumOff val="50000"/>
                  </a:schemeClr>
                </a:solidFill>
              </a:rPr>
              <a:t>… from so simple a beginning endless forms most beautiful and most wonderful have been, and are being evolved.</a:t>
            </a:r>
          </a:p>
          <a:p>
            <a:pPr algn="ctr"/>
            <a:r>
              <a:rPr lang="en-AU" i="1" dirty="0" smtClean="0">
                <a:solidFill>
                  <a:schemeClr val="tx1">
                    <a:lumMod val="50000"/>
                    <a:lumOff val="50000"/>
                  </a:schemeClr>
                </a:solidFill>
              </a:rPr>
              <a:t>Charles Darwin, 1859</a:t>
            </a:r>
          </a:p>
          <a:p>
            <a:pPr algn="ctr"/>
            <a:r>
              <a:rPr lang="en-AU" i="1" dirty="0" smtClean="0">
                <a:solidFill>
                  <a:schemeClr val="tx1">
                    <a:lumMod val="50000"/>
                    <a:lumOff val="50000"/>
                  </a:schemeClr>
                </a:solidFill>
              </a:rPr>
              <a:t>On the Origin of Species by Means of Natural Selection</a:t>
            </a:r>
            <a:endParaRPr lang="en-AU" i="1" dirty="0">
              <a:solidFill>
                <a:schemeClr val="tx1">
                  <a:lumMod val="50000"/>
                  <a:lumOff val="50000"/>
                </a:schemeClr>
              </a:solidFill>
            </a:endParaRPr>
          </a:p>
        </p:txBody>
      </p:sp>
    </p:spTree>
    <p:extLst>
      <p:ext uri="{BB962C8B-B14F-4D97-AF65-F5344CB8AC3E}">
        <p14:creationId xmlns:p14="http://schemas.microsoft.com/office/powerpoint/2010/main" val="200855418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p:cNvSpPr>
            <a:spLocks noGrp="1" noChangeArrowheads="1"/>
          </p:cNvSpPr>
          <p:nvPr>
            <p:ph type="title" idx="4294967295"/>
          </p:nvPr>
        </p:nvSpPr>
        <p:spPr>
          <a:xfrm>
            <a:off x="0" y="411164"/>
            <a:ext cx="9144000" cy="903287"/>
          </a:xfrm>
          <a:noFill/>
          <a:ln>
            <a:solidFill>
              <a:srgbClr val="FFFFFF"/>
            </a:solidFill>
          </a:ln>
        </p:spPr>
        <p:txBody>
          <a:bodyPr vert="horz" lIns="91440" tIns="45720" rIns="91440" bIns="45720" rtlCol="0" anchor="ctr">
            <a:noAutofit/>
          </a:bodyPr>
          <a:lstStyle/>
          <a:p>
            <a:r>
              <a:rPr lang="en-US" sz="3600" b="1" dirty="0">
                <a:solidFill>
                  <a:srgbClr val="C40000"/>
                </a:solidFill>
              </a:rPr>
              <a:t>The impact </a:t>
            </a:r>
            <a:r>
              <a:rPr lang="en-US" sz="3600" b="1" dirty="0" smtClean="0">
                <a:solidFill>
                  <a:srgbClr val="C40000"/>
                </a:solidFill>
              </a:rPr>
              <a:t>of </a:t>
            </a:r>
            <a:r>
              <a:rPr lang="en-US" sz="3600" b="1" i="1" dirty="0" err="1" smtClean="0">
                <a:solidFill>
                  <a:srgbClr val="C40000"/>
                </a:solidFill>
              </a:rPr>
              <a:t>κ</a:t>
            </a:r>
            <a:endParaRPr lang="en-GB" sz="3600" b="1" i="1" dirty="0">
              <a:solidFill>
                <a:srgbClr val="C40000"/>
              </a:solidFill>
            </a:endParaRPr>
          </a:p>
        </p:txBody>
      </p:sp>
      <p:sp>
        <p:nvSpPr>
          <p:cNvPr id="1028" name="Rectangle 26"/>
          <p:cNvSpPr>
            <a:spLocks noChangeArrowheads="1"/>
          </p:cNvSpPr>
          <p:nvPr/>
        </p:nvSpPr>
        <p:spPr bwMode="auto">
          <a:xfrm>
            <a:off x="5424854" y="1171575"/>
            <a:ext cx="3538904"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p>
            <a:pPr eaLnBrk="0" hangingPunct="0"/>
            <a:r>
              <a:rPr lang="en-GB" sz="3200" dirty="0">
                <a:solidFill>
                  <a:schemeClr val="tx1">
                    <a:lumMod val="50000"/>
                    <a:lumOff val="50000"/>
                  </a:schemeClr>
                </a:solidFill>
              </a:rPr>
              <a:t>At </a:t>
            </a:r>
            <a:r>
              <a:rPr lang="en-GB" sz="3200" dirty="0" smtClean="0">
                <a:solidFill>
                  <a:schemeClr val="tx1">
                    <a:lumMod val="50000"/>
                    <a:lumOff val="50000"/>
                  </a:schemeClr>
                </a:solidFill>
              </a:rPr>
              <a:t>3d positions, </a:t>
            </a:r>
            <a:r>
              <a:rPr lang="en-GB" sz="3200" dirty="0">
                <a:solidFill>
                  <a:schemeClr val="tx1">
                    <a:lumMod val="50000"/>
                    <a:lumOff val="50000"/>
                  </a:schemeClr>
                </a:solidFill>
              </a:rPr>
              <a:t>transitions are </a:t>
            </a:r>
            <a:endParaRPr lang="en-GB" sz="3200" dirty="0" smtClean="0">
              <a:solidFill>
                <a:schemeClr val="tx1">
                  <a:lumMod val="50000"/>
                  <a:lumOff val="50000"/>
                </a:schemeClr>
              </a:solidFill>
            </a:endParaRPr>
          </a:p>
          <a:p>
            <a:pPr eaLnBrk="0" hangingPunct="0"/>
            <a:r>
              <a:rPr lang="en-GB" sz="3200" dirty="0" smtClean="0">
                <a:solidFill>
                  <a:schemeClr val="tx1">
                    <a:lumMod val="50000"/>
                    <a:lumOff val="50000"/>
                  </a:schemeClr>
                </a:solidFill>
              </a:rPr>
              <a:t>more </a:t>
            </a:r>
            <a:r>
              <a:rPr lang="en-GB" sz="3200" dirty="0">
                <a:solidFill>
                  <a:schemeClr val="tx1">
                    <a:lumMod val="50000"/>
                    <a:lumOff val="50000"/>
                  </a:schemeClr>
                </a:solidFill>
              </a:rPr>
              <a:t>likely to be synonymous than </a:t>
            </a:r>
            <a:r>
              <a:rPr lang="en-GB" sz="3200" dirty="0" err="1" smtClean="0">
                <a:solidFill>
                  <a:schemeClr val="tx1">
                    <a:lumMod val="50000"/>
                    <a:lumOff val="50000"/>
                  </a:schemeClr>
                </a:solidFill>
              </a:rPr>
              <a:t>transversions</a:t>
            </a:r>
            <a:endParaRPr lang="en-GB" sz="3200" dirty="0">
              <a:solidFill>
                <a:schemeClr val="tx1">
                  <a:lumMod val="50000"/>
                  <a:lumOff val="50000"/>
                </a:schemeClr>
              </a:solidFill>
            </a:endParaRPr>
          </a:p>
        </p:txBody>
      </p:sp>
      <p:grpSp>
        <p:nvGrpSpPr>
          <p:cNvPr id="1110" name="Group 86"/>
          <p:cNvGrpSpPr>
            <a:grpSpLocks/>
          </p:cNvGrpSpPr>
          <p:nvPr/>
        </p:nvGrpSpPr>
        <p:grpSpPr bwMode="auto">
          <a:xfrm>
            <a:off x="616928" y="1563689"/>
            <a:ext cx="4872403" cy="4878387"/>
            <a:chOff x="421" y="985"/>
            <a:chExt cx="3325" cy="3073"/>
          </a:xfrm>
        </p:grpSpPr>
        <p:sp>
          <p:nvSpPr>
            <p:cNvPr id="1032" name="Rectangle 8"/>
            <p:cNvSpPr>
              <a:spLocks noChangeArrowheads="1"/>
            </p:cNvSpPr>
            <p:nvPr/>
          </p:nvSpPr>
          <p:spPr bwMode="auto">
            <a:xfrm>
              <a:off x="421" y="985"/>
              <a:ext cx="3325" cy="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 name="Freeform 10"/>
            <p:cNvSpPr>
              <a:spLocks/>
            </p:cNvSpPr>
            <p:nvPr/>
          </p:nvSpPr>
          <p:spPr bwMode="auto">
            <a:xfrm>
              <a:off x="953" y="3534"/>
              <a:ext cx="2481" cy="0"/>
            </a:xfrm>
            <a:custGeom>
              <a:avLst/>
              <a:gdLst>
                <a:gd name="T0" fmla="*/ 0 w 5033"/>
                <a:gd name="T1" fmla="*/ 5032 w 5033"/>
                <a:gd name="T2" fmla="*/ 5033 w 5033"/>
              </a:gdLst>
              <a:ahLst/>
              <a:cxnLst>
                <a:cxn ang="0">
                  <a:pos x="T0" y="0"/>
                </a:cxn>
                <a:cxn ang="0">
                  <a:pos x="T1" y="0"/>
                </a:cxn>
                <a:cxn ang="0">
                  <a:pos x="T2" y="0"/>
                </a:cxn>
              </a:cxnLst>
              <a:rect l="0" t="0" r="r" b="b"/>
              <a:pathLst>
                <a:path w="5033">
                  <a:moveTo>
                    <a:pt x="0" y="0"/>
                  </a:moveTo>
                  <a:lnTo>
                    <a:pt x="5032" y="0"/>
                  </a:lnTo>
                  <a:lnTo>
                    <a:pt x="5033"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5" name="Freeform 11"/>
            <p:cNvSpPr>
              <a:spLocks/>
            </p:cNvSpPr>
            <p:nvPr/>
          </p:nvSpPr>
          <p:spPr bwMode="auto">
            <a:xfrm>
              <a:off x="953" y="1064"/>
              <a:ext cx="2481" cy="0"/>
            </a:xfrm>
            <a:custGeom>
              <a:avLst/>
              <a:gdLst>
                <a:gd name="T0" fmla="*/ 0 w 5033"/>
                <a:gd name="T1" fmla="*/ 5032 w 5033"/>
                <a:gd name="T2" fmla="*/ 5033 w 5033"/>
              </a:gdLst>
              <a:ahLst/>
              <a:cxnLst>
                <a:cxn ang="0">
                  <a:pos x="T0" y="0"/>
                </a:cxn>
                <a:cxn ang="0">
                  <a:pos x="T1" y="0"/>
                </a:cxn>
                <a:cxn ang="0">
                  <a:pos x="T2" y="0"/>
                </a:cxn>
              </a:cxnLst>
              <a:rect l="0" t="0" r="r" b="b"/>
              <a:pathLst>
                <a:path w="5033">
                  <a:moveTo>
                    <a:pt x="0" y="0"/>
                  </a:moveTo>
                  <a:lnTo>
                    <a:pt x="5032" y="0"/>
                  </a:lnTo>
                  <a:lnTo>
                    <a:pt x="5033"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6" name="Freeform 12"/>
            <p:cNvSpPr>
              <a:spLocks/>
            </p:cNvSpPr>
            <p:nvPr/>
          </p:nvSpPr>
          <p:spPr bwMode="auto">
            <a:xfrm>
              <a:off x="953" y="1063"/>
              <a:ext cx="0" cy="2471"/>
            </a:xfrm>
            <a:custGeom>
              <a:avLst/>
              <a:gdLst>
                <a:gd name="T0" fmla="*/ 5033 h 5033"/>
                <a:gd name="T1" fmla="*/ 1 h 5033"/>
                <a:gd name="T2" fmla="*/ 0 h 5033"/>
              </a:gdLst>
              <a:ahLst/>
              <a:cxnLst>
                <a:cxn ang="0">
                  <a:pos x="0" y="T0"/>
                </a:cxn>
                <a:cxn ang="0">
                  <a:pos x="0" y="T1"/>
                </a:cxn>
                <a:cxn ang="0">
                  <a:pos x="0" y="T2"/>
                </a:cxn>
              </a:cxnLst>
              <a:rect l="0" t="0" r="r" b="b"/>
              <a:pathLst>
                <a:path h="5033">
                  <a:moveTo>
                    <a:pt x="0" y="5033"/>
                  </a:moveTo>
                  <a:lnTo>
                    <a:pt x="0" y="1"/>
                  </a:lnTo>
                  <a:lnTo>
                    <a:pt x="0"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7" name="Freeform 13"/>
            <p:cNvSpPr>
              <a:spLocks/>
            </p:cNvSpPr>
            <p:nvPr/>
          </p:nvSpPr>
          <p:spPr bwMode="auto">
            <a:xfrm>
              <a:off x="3433" y="1063"/>
              <a:ext cx="0" cy="2471"/>
            </a:xfrm>
            <a:custGeom>
              <a:avLst/>
              <a:gdLst>
                <a:gd name="T0" fmla="*/ 5033 h 5033"/>
                <a:gd name="T1" fmla="*/ 1 h 5033"/>
                <a:gd name="T2" fmla="*/ 0 h 5033"/>
              </a:gdLst>
              <a:ahLst/>
              <a:cxnLst>
                <a:cxn ang="0">
                  <a:pos x="0" y="T0"/>
                </a:cxn>
                <a:cxn ang="0">
                  <a:pos x="0" y="T1"/>
                </a:cxn>
                <a:cxn ang="0">
                  <a:pos x="0" y="T2"/>
                </a:cxn>
              </a:cxnLst>
              <a:rect l="0" t="0" r="r" b="b"/>
              <a:pathLst>
                <a:path h="5033">
                  <a:moveTo>
                    <a:pt x="0" y="5033"/>
                  </a:moveTo>
                  <a:lnTo>
                    <a:pt x="0" y="1"/>
                  </a:lnTo>
                  <a:lnTo>
                    <a:pt x="0"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8" name="Freeform 14"/>
            <p:cNvSpPr>
              <a:spLocks/>
            </p:cNvSpPr>
            <p:nvPr/>
          </p:nvSpPr>
          <p:spPr bwMode="auto">
            <a:xfrm>
              <a:off x="924" y="3534"/>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9" name="Freeform 15"/>
            <p:cNvSpPr>
              <a:spLocks/>
            </p:cNvSpPr>
            <p:nvPr/>
          </p:nvSpPr>
          <p:spPr bwMode="auto">
            <a:xfrm>
              <a:off x="924" y="3357"/>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0" name="Freeform 16"/>
            <p:cNvSpPr>
              <a:spLocks/>
            </p:cNvSpPr>
            <p:nvPr/>
          </p:nvSpPr>
          <p:spPr bwMode="auto">
            <a:xfrm>
              <a:off x="924" y="3181"/>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1" name="Freeform 17"/>
            <p:cNvSpPr>
              <a:spLocks/>
            </p:cNvSpPr>
            <p:nvPr/>
          </p:nvSpPr>
          <p:spPr bwMode="auto">
            <a:xfrm>
              <a:off x="924" y="3004"/>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2" name="Freeform 18"/>
            <p:cNvSpPr>
              <a:spLocks/>
            </p:cNvSpPr>
            <p:nvPr/>
          </p:nvSpPr>
          <p:spPr bwMode="auto">
            <a:xfrm>
              <a:off x="924" y="2828"/>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3" name="Freeform 19"/>
            <p:cNvSpPr>
              <a:spLocks/>
            </p:cNvSpPr>
            <p:nvPr/>
          </p:nvSpPr>
          <p:spPr bwMode="auto">
            <a:xfrm>
              <a:off x="924" y="2652"/>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4" name="Freeform 20"/>
            <p:cNvSpPr>
              <a:spLocks/>
            </p:cNvSpPr>
            <p:nvPr/>
          </p:nvSpPr>
          <p:spPr bwMode="auto">
            <a:xfrm>
              <a:off x="924" y="2475"/>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5" name="Freeform 21"/>
            <p:cNvSpPr>
              <a:spLocks/>
            </p:cNvSpPr>
            <p:nvPr/>
          </p:nvSpPr>
          <p:spPr bwMode="auto">
            <a:xfrm>
              <a:off x="924" y="2299"/>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6" name="Freeform 22"/>
            <p:cNvSpPr>
              <a:spLocks/>
            </p:cNvSpPr>
            <p:nvPr/>
          </p:nvSpPr>
          <p:spPr bwMode="auto">
            <a:xfrm>
              <a:off x="924" y="2122"/>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7" name="Freeform 23"/>
            <p:cNvSpPr>
              <a:spLocks/>
            </p:cNvSpPr>
            <p:nvPr/>
          </p:nvSpPr>
          <p:spPr bwMode="auto">
            <a:xfrm>
              <a:off x="924" y="1946"/>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8" name="Freeform 24"/>
            <p:cNvSpPr>
              <a:spLocks/>
            </p:cNvSpPr>
            <p:nvPr/>
          </p:nvSpPr>
          <p:spPr bwMode="auto">
            <a:xfrm>
              <a:off x="924" y="1769"/>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9" name="Freeform 25"/>
            <p:cNvSpPr>
              <a:spLocks/>
            </p:cNvSpPr>
            <p:nvPr/>
          </p:nvSpPr>
          <p:spPr bwMode="auto">
            <a:xfrm>
              <a:off x="924" y="1593"/>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0" name="Freeform 26"/>
            <p:cNvSpPr>
              <a:spLocks/>
            </p:cNvSpPr>
            <p:nvPr/>
          </p:nvSpPr>
          <p:spPr bwMode="auto">
            <a:xfrm>
              <a:off x="924" y="1416"/>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1" name="Freeform 27"/>
            <p:cNvSpPr>
              <a:spLocks/>
            </p:cNvSpPr>
            <p:nvPr/>
          </p:nvSpPr>
          <p:spPr bwMode="auto">
            <a:xfrm>
              <a:off x="924" y="1240"/>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2" name="Freeform 28"/>
            <p:cNvSpPr>
              <a:spLocks/>
            </p:cNvSpPr>
            <p:nvPr/>
          </p:nvSpPr>
          <p:spPr bwMode="auto">
            <a:xfrm>
              <a:off x="924" y="1064"/>
              <a:ext cx="30" cy="0"/>
            </a:xfrm>
            <a:custGeom>
              <a:avLst/>
              <a:gdLst>
                <a:gd name="T0" fmla="*/ 0 w 61"/>
                <a:gd name="T1" fmla="*/ 60 w 61"/>
                <a:gd name="T2" fmla="*/ 61 w 61"/>
              </a:gdLst>
              <a:ahLst/>
              <a:cxnLst>
                <a:cxn ang="0">
                  <a:pos x="T0" y="0"/>
                </a:cxn>
                <a:cxn ang="0">
                  <a:pos x="T1" y="0"/>
                </a:cxn>
                <a:cxn ang="0">
                  <a:pos x="T2" y="0"/>
                </a:cxn>
              </a:cxnLst>
              <a:rect l="0" t="0" r="r" b="b"/>
              <a:pathLst>
                <a:path w="61">
                  <a:moveTo>
                    <a:pt x="0" y="0"/>
                  </a:moveTo>
                  <a:lnTo>
                    <a:pt x="60" y="0"/>
                  </a:lnTo>
                  <a:lnTo>
                    <a:pt x="61"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3" name="Freeform 29"/>
            <p:cNvSpPr>
              <a:spLocks/>
            </p:cNvSpPr>
            <p:nvPr/>
          </p:nvSpPr>
          <p:spPr bwMode="auto">
            <a:xfrm>
              <a:off x="894" y="3534"/>
              <a:ext cx="60" cy="0"/>
            </a:xfrm>
            <a:custGeom>
              <a:avLst/>
              <a:gdLst>
                <a:gd name="T0" fmla="*/ 0 w 121"/>
                <a:gd name="T1" fmla="*/ 120 w 121"/>
                <a:gd name="T2" fmla="*/ 121 w 121"/>
              </a:gdLst>
              <a:ahLst/>
              <a:cxnLst>
                <a:cxn ang="0">
                  <a:pos x="T0" y="0"/>
                </a:cxn>
                <a:cxn ang="0">
                  <a:pos x="T1" y="0"/>
                </a:cxn>
                <a:cxn ang="0">
                  <a:pos x="T2" y="0"/>
                </a:cxn>
              </a:cxnLst>
              <a:rect l="0" t="0" r="r" b="b"/>
              <a:pathLst>
                <a:path w="121">
                  <a:moveTo>
                    <a:pt x="0" y="0"/>
                  </a:moveTo>
                  <a:lnTo>
                    <a:pt x="120" y="0"/>
                  </a:lnTo>
                  <a:lnTo>
                    <a:pt x="12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4" name="Freeform 30"/>
            <p:cNvSpPr>
              <a:spLocks/>
            </p:cNvSpPr>
            <p:nvPr/>
          </p:nvSpPr>
          <p:spPr bwMode="auto">
            <a:xfrm>
              <a:off x="894" y="3181"/>
              <a:ext cx="60" cy="0"/>
            </a:xfrm>
            <a:custGeom>
              <a:avLst/>
              <a:gdLst>
                <a:gd name="T0" fmla="*/ 0 w 121"/>
                <a:gd name="T1" fmla="*/ 120 w 121"/>
                <a:gd name="T2" fmla="*/ 121 w 121"/>
              </a:gdLst>
              <a:ahLst/>
              <a:cxnLst>
                <a:cxn ang="0">
                  <a:pos x="T0" y="0"/>
                </a:cxn>
                <a:cxn ang="0">
                  <a:pos x="T1" y="0"/>
                </a:cxn>
                <a:cxn ang="0">
                  <a:pos x="T2" y="0"/>
                </a:cxn>
              </a:cxnLst>
              <a:rect l="0" t="0" r="r" b="b"/>
              <a:pathLst>
                <a:path w="121">
                  <a:moveTo>
                    <a:pt x="0" y="0"/>
                  </a:moveTo>
                  <a:lnTo>
                    <a:pt x="120" y="0"/>
                  </a:lnTo>
                  <a:lnTo>
                    <a:pt x="12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5" name="Freeform 31"/>
            <p:cNvSpPr>
              <a:spLocks/>
            </p:cNvSpPr>
            <p:nvPr/>
          </p:nvSpPr>
          <p:spPr bwMode="auto">
            <a:xfrm>
              <a:off x="894" y="2828"/>
              <a:ext cx="60" cy="0"/>
            </a:xfrm>
            <a:custGeom>
              <a:avLst/>
              <a:gdLst>
                <a:gd name="T0" fmla="*/ 0 w 121"/>
                <a:gd name="T1" fmla="*/ 120 w 121"/>
                <a:gd name="T2" fmla="*/ 121 w 121"/>
              </a:gdLst>
              <a:ahLst/>
              <a:cxnLst>
                <a:cxn ang="0">
                  <a:pos x="T0" y="0"/>
                </a:cxn>
                <a:cxn ang="0">
                  <a:pos x="T1" y="0"/>
                </a:cxn>
                <a:cxn ang="0">
                  <a:pos x="T2" y="0"/>
                </a:cxn>
              </a:cxnLst>
              <a:rect l="0" t="0" r="r" b="b"/>
              <a:pathLst>
                <a:path w="121">
                  <a:moveTo>
                    <a:pt x="0" y="0"/>
                  </a:moveTo>
                  <a:lnTo>
                    <a:pt x="120" y="0"/>
                  </a:lnTo>
                  <a:lnTo>
                    <a:pt x="12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6" name="Freeform 32"/>
            <p:cNvSpPr>
              <a:spLocks/>
            </p:cNvSpPr>
            <p:nvPr/>
          </p:nvSpPr>
          <p:spPr bwMode="auto">
            <a:xfrm>
              <a:off x="894" y="2475"/>
              <a:ext cx="60" cy="0"/>
            </a:xfrm>
            <a:custGeom>
              <a:avLst/>
              <a:gdLst>
                <a:gd name="T0" fmla="*/ 0 w 121"/>
                <a:gd name="T1" fmla="*/ 120 w 121"/>
                <a:gd name="T2" fmla="*/ 121 w 121"/>
              </a:gdLst>
              <a:ahLst/>
              <a:cxnLst>
                <a:cxn ang="0">
                  <a:pos x="T0" y="0"/>
                </a:cxn>
                <a:cxn ang="0">
                  <a:pos x="T1" y="0"/>
                </a:cxn>
                <a:cxn ang="0">
                  <a:pos x="T2" y="0"/>
                </a:cxn>
              </a:cxnLst>
              <a:rect l="0" t="0" r="r" b="b"/>
              <a:pathLst>
                <a:path w="121">
                  <a:moveTo>
                    <a:pt x="0" y="0"/>
                  </a:moveTo>
                  <a:lnTo>
                    <a:pt x="120" y="0"/>
                  </a:lnTo>
                  <a:lnTo>
                    <a:pt x="12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7" name="Freeform 33"/>
            <p:cNvSpPr>
              <a:spLocks/>
            </p:cNvSpPr>
            <p:nvPr/>
          </p:nvSpPr>
          <p:spPr bwMode="auto">
            <a:xfrm>
              <a:off x="894" y="2122"/>
              <a:ext cx="60" cy="0"/>
            </a:xfrm>
            <a:custGeom>
              <a:avLst/>
              <a:gdLst>
                <a:gd name="T0" fmla="*/ 0 w 121"/>
                <a:gd name="T1" fmla="*/ 120 w 121"/>
                <a:gd name="T2" fmla="*/ 121 w 121"/>
              </a:gdLst>
              <a:ahLst/>
              <a:cxnLst>
                <a:cxn ang="0">
                  <a:pos x="T0" y="0"/>
                </a:cxn>
                <a:cxn ang="0">
                  <a:pos x="T1" y="0"/>
                </a:cxn>
                <a:cxn ang="0">
                  <a:pos x="T2" y="0"/>
                </a:cxn>
              </a:cxnLst>
              <a:rect l="0" t="0" r="r" b="b"/>
              <a:pathLst>
                <a:path w="121">
                  <a:moveTo>
                    <a:pt x="0" y="0"/>
                  </a:moveTo>
                  <a:lnTo>
                    <a:pt x="120" y="0"/>
                  </a:lnTo>
                  <a:lnTo>
                    <a:pt x="12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8" name="Freeform 34"/>
            <p:cNvSpPr>
              <a:spLocks/>
            </p:cNvSpPr>
            <p:nvPr/>
          </p:nvSpPr>
          <p:spPr bwMode="auto">
            <a:xfrm>
              <a:off x="894" y="1769"/>
              <a:ext cx="60" cy="0"/>
            </a:xfrm>
            <a:custGeom>
              <a:avLst/>
              <a:gdLst>
                <a:gd name="T0" fmla="*/ 0 w 121"/>
                <a:gd name="T1" fmla="*/ 120 w 121"/>
                <a:gd name="T2" fmla="*/ 121 w 121"/>
              </a:gdLst>
              <a:ahLst/>
              <a:cxnLst>
                <a:cxn ang="0">
                  <a:pos x="T0" y="0"/>
                </a:cxn>
                <a:cxn ang="0">
                  <a:pos x="T1" y="0"/>
                </a:cxn>
                <a:cxn ang="0">
                  <a:pos x="T2" y="0"/>
                </a:cxn>
              </a:cxnLst>
              <a:rect l="0" t="0" r="r" b="b"/>
              <a:pathLst>
                <a:path w="121">
                  <a:moveTo>
                    <a:pt x="0" y="0"/>
                  </a:moveTo>
                  <a:lnTo>
                    <a:pt x="120" y="0"/>
                  </a:lnTo>
                  <a:lnTo>
                    <a:pt x="12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59" name="Freeform 35"/>
            <p:cNvSpPr>
              <a:spLocks/>
            </p:cNvSpPr>
            <p:nvPr/>
          </p:nvSpPr>
          <p:spPr bwMode="auto">
            <a:xfrm>
              <a:off x="894" y="1416"/>
              <a:ext cx="60" cy="0"/>
            </a:xfrm>
            <a:custGeom>
              <a:avLst/>
              <a:gdLst>
                <a:gd name="T0" fmla="*/ 0 w 121"/>
                <a:gd name="T1" fmla="*/ 120 w 121"/>
                <a:gd name="T2" fmla="*/ 121 w 121"/>
              </a:gdLst>
              <a:ahLst/>
              <a:cxnLst>
                <a:cxn ang="0">
                  <a:pos x="T0" y="0"/>
                </a:cxn>
                <a:cxn ang="0">
                  <a:pos x="T1" y="0"/>
                </a:cxn>
                <a:cxn ang="0">
                  <a:pos x="T2" y="0"/>
                </a:cxn>
              </a:cxnLst>
              <a:rect l="0" t="0" r="r" b="b"/>
              <a:pathLst>
                <a:path w="121">
                  <a:moveTo>
                    <a:pt x="0" y="0"/>
                  </a:moveTo>
                  <a:lnTo>
                    <a:pt x="120" y="0"/>
                  </a:lnTo>
                  <a:lnTo>
                    <a:pt x="12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0" name="Freeform 36"/>
            <p:cNvSpPr>
              <a:spLocks/>
            </p:cNvSpPr>
            <p:nvPr/>
          </p:nvSpPr>
          <p:spPr bwMode="auto">
            <a:xfrm>
              <a:off x="894" y="1064"/>
              <a:ext cx="60" cy="0"/>
            </a:xfrm>
            <a:custGeom>
              <a:avLst/>
              <a:gdLst>
                <a:gd name="T0" fmla="*/ 0 w 121"/>
                <a:gd name="T1" fmla="*/ 120 w 121"/>
                <a:gd name="T2" fmla="*/ 121 w 121"/>
              </a:gdLst>
              <a:ahLst/>
              <a:cxnLst>
                <a:cxn ang="0">
                  <a:pos x="T0" y="0"/>
                </a:cxn>
                <a:cxn ang="0">
                  <a:pos x="T1" y="0"/>
                </a:cxn>
                <a:cxn ang="0">
                  <a:pos x="T2" y="0"/>
                </a:cxn>
              </a:cxnLst>
              <a:rect l="0" t="0" r="r" b="b"/>
              <a:pathLst>
                <a:path w="121">
                  <a:moveTo>
                    <a:pt x="0" y="0"/>
                  </a:moveTo>
                  <a:lnTo>
                    <a:pt x="120" y="0"/>
                  </a:lnTo>
                  <a:lnTo>
                    <a:pt x="121"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1" name="Freeform 37"/>
            <p:cNvSpPr>
              <a:spLocks/>
            </p:cNvSpPr>
            <p:nvPr/>
          </p:nvSpPr>
          <p:spPr bwMode="auto">
            <a:xfrm>
              <a:off x="953"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2" name="Freeform 38"/>
            <p:cNvSpPr>
              <a:spLocks/>
            </p:cNvSpPr>
            <p:nvPr/>
          </p:nvSpPr>
          <p:spPr bwMode="auto">
            <a:xfrm>
              <a:off x="1077"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3" name="Freeform 39"/>
            <p:cNvSpPr>
              <a:spLocks/>
            </p:cNvSpPr>
            <p:nvPr/>
          </p:nvSpPr>
          <p:spPr bwMode="auto">
            <a:xfrm>
              <a:off x="1201"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4" name="Freeform 40"/>
            <p:cNvSpPr>
              <a:spLocks/>
            </p:cNvSpPr>
            <p:nvPr/>
          </p:nvSpPr>
          <p:spPr bwMode="auto">
            <a:xfrm>
              <a:off x="1325"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5" name="Freeform 41"/>
            <p:cNvSpPr>
              <a:spLocks/>
            </p:cNvSpPr>
            <p:nvPr/>
          </p:nvSpPr>
          <p:spPr bwMode="auto">
            <a:xfrm>
              <a:off x="1449"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6" name="Freeform 42"/>
            <p:cNvSpPr>
              <a:spLocks/>
            </p:cNvSpPr>
            <p:nvPr/>
          </p:nvSpPr>
          <p:spPr bwMode="auto">
            <a:xfrm>
              <a:off x="1573"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7" name="Freeform 43"/>
            <p:cNvSpPr>
              <a:spLocks/>
            </p:cNvSpPr>
            <p:nvPr/>
          </p:nvSpPr>
          <p:spPr bwMode="auto">
            <a:xfrm>
              <a:off x="1697"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8" name="Freeform 44"/>
            <p:cNvSpPr>
              <a:spLocks/>
            </p:cNvSpPr>
            <p:nvPr/>
          </p:nvSpPr>
          <p:spPr bwMode="auto">
            <a:xfrm>
              <a:off x="1821"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9" name="Freeform 45"/>
            <p:cNvSpPr>
              <a:spLocks/>
            </p:cNvSpPr>
            <p:nvPr/>
          </p:nvSpPr>
          <p:spPr bwMode="auto">
            <a:xfrm>
              <a:off x="1945"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0" name="Freeform 46"/>
            <p:cNvSpPr>
              <a:spLocks/>
            </p:cNvSpPr>
            <p:nvPr/>
          </p:nvSpPr>
          <p:spPr bwMode="auto">
            <a:xfrm>
              <a:off x="2069"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1" name="Freeform 47"/>
            <p:cNvSpPr>
              <a:spLocks/>
            </p:cNvSpPr>
            <p:nvPr/>
          </p:nvSpPr>
          <p:spPr bwMode="auto">
            <a:xfrm>
              <a:off x="2193"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2" name="Freeform 48"/>
            <p:cNvSpPr>
              <a:spLocks/>
            </p:cNvSpPr>
            <p:nvPr/>
          </p:nvSpPr>
          <p:spPr bwMode="auto">
            <a:xfrm>
              <a:off x="2317"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3" name="Freeform 49"/>
            <p:cNvSpPr>
              <a:spLocks/>
            </p:cNvSpPr>
            <p:nvPr/>
          </p:nvSpPr>
          <p:spPr bwMode="auto">
            <a:xfrm>
              <a:off x="2441"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4" name="Freeform 50"/>
            <p:cNvSpPr>
              <a:spLocks/>
            </p:cNvSpPr>
            <p:nvPr/>
          </p:nvSpPr>
          <p:spPr bwMode="auto">
            <a:xfrm>
              <a:off x="2565"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5" name="Freeform 51"/>
            <p:cNvSpPr>
              <a:spLocks/>
            </p:cNvSpPr>
            <p:nvPr/>
          </p:nvSpPr>
          <p:spPr bwMode="auto">
            <a:xfrm>
              <a:off x="2689"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6" name="Freeform 52"/>
            <p:cNvSpPr>
              <a:spLocks/>
            </p:cNvSpPr>
            <p:nvPr/>
          </p:nvSpPr>
          <p:spPr bwMode="auto">
            <a:xfrm>
              <a:off x="2813"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7" name="Freeform 53"/>
            <p:cNvSpPr>
              <a:spLocks/>
            </p:cNvSpPr>
            <p:nvPr/>
          </p:nvSpPr>
          <p:spPr bwMode="auto">
            <a:xfrm>
              <a:off x="2937"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8" name="Freeform 54"/>
            <p:cNvSpPr>
              <a:spLocks/>
            </p:cNvSpPr>
            <p:nvPr/>
          </p:nvSpPr>
          <p:spPr bwMode="auto">
            <a:xfrm>
              <a:off x="3061"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79" name="Freeform 55"/>
            <p:cNvSpPr>
              <a:spLocks/>
            </p:cNvSpPr>
            <p:nvPr/>
          </p:nvSpPr>
          <p:spPr bwMode="auto">
            <a:xfrm>
              <a:off x="3185"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0" name="Freeform 56"/>
            <p:cNvSpPr>
              <a:spLocks/>
            </p:cNvSpPr>
            <p:nvPr/>
          </p:nvSpPr>
          <p:spPr bwMode="auto">
            <a:xfrm>
              <a:off x="3309"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1" name="Freeform 57"/>
            <p:cNvSpPr>
              <a:spLocks/>
            </p:cNvSpPr>
            <p:nvPr/>
          </p:nvSpPr>
          <p:spPr bwMode="auto">
            <a:xfrm>
              <a:off x="3433" y="3533"/>
              <a:ext cx="0" cy="30"/>
            </a:xfrm>
            <a:custGeom>
              <a:avLst/>
              <a:gdLst>
                <a:gd name="T0" fmla="*/ 61 h 61"/>
                <a:gd name="T1" fmla="*/ 1 h 61"/>
                <a:gd name="T2" fmla="*/ 0 h 61"/>
              </a:gdLst>
              <a:ahLst/>
              <a:cxnLst>
                <a:cxn ang="0">
                  <a:pos x="0" y="T0"/>
                </a:cxn>
                <a:cxn ang="0">
                  <a:pos x="0" y="T1"/>
                </a:cxn>
                <a:cxn ang="0">
                  <a:pos x="0" y="T2"/>
                </a:cxn>
              </a:cxnLst>
              <a:rect l="0" t="0" r="r" b="b"/>
              <a:pathLst>
                <a:path h="61">
                  <a:moveTo>
                    <a:pt x="0" y="61"/>
                  </a:moveTo>
                  <a:lnTo>
                    <a:pt x="0" y="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2" name="Freeform 58"/>
            <p:cNvSpPr>
              <a:spLocks/>
            </p:cNvSpPr>
            <p:nvPr/>
          </p:nvSpPr>
          <p:spPr bwMode="auto">
            <a:xfrm>
              <a:off x="953" y="3533"/>
              <a:ext cx="0" cy="60"/>
            </a:xfrm>
            <a:custGeom>
              <a:avLst/>
              <a:gdLst>
                <a:gd name="T0" fmla="*/ 121 h 121"/>
                <a:gd name="T1" fmla="*/ 1 h 121"/>
                <a:gd name="T2" fmla="*/ 0 h 121"/>
              </a:gdLst>
              <a:ahLst/>
              <a:cxnLst>
                <a:cxn ang="0">
                  <a:pos x="0" y="T0"/>
                </a:cxn>
                <a:cxn ang="0">
                  <a:pos x="0" y="T1"/>
                </a:cxn>
                <a:cxn ang="0">
                  <a:pos x="0" y="T2"/>
                </a:cxn>
              </a:cxnLst>
              <a:rect l="0" t="0" r="r" b="b"/>
              <a:pathLst>
                <a:path h="121">
                  <a:moveTo>
                    <a:pt x="0" y="121"/>
                  </a:moveTo>
                  <a:lnTo>
                    <a:pt x="0" y="1"/>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3" name="Freeform 59"/>
            <p:cNvSpPr>
              <a:spLocks/>
            </p:cNvSpPr>
            <p:nvPr/>
          </p:nvSpPr>
          <p:spPr bwMode="auto">
            <a:xfrm>
              <a:off x="1573" y="3533"/>
              <a:ext cx="0" cy="60"/>
            </a:xfrm>
            <a:custGeom>
              <a:avLst/>
              <a:gdLst>
                <a:gd name="T0" fmla="*/ 121 h 121"/>
                <a:gd name="T1" fmla="*/ 1 h 121"/>
                <a:gd name="T2" fmla="*/ 0 h 121"/>
              </a:gdLst>
              <a:ahLst/>
              <a:cxnLst>
                <a:cxn ang="0">
                  <a:pos x="0" y="T0"/>
                </a:cxn>
                <a:cxn ang="0">
                  <a:pos x="0" y="T1"/>
                </a:cxn>
                <a:cxn ang="0">
                  <a:pos x="0" y="T2"/>
                </a:cxn>
              </a:cxnLst>
              <a:rect l="0" t="0" r="r" b="b"/>
              <a:pathLst>
                <a:path h="121">
                  <a:moveTo>
                    <a:pt x="0" y="121"/>
                  </a:moveTo>
                  <a:lnTo>
                    <a:pt x="0" y="1"/>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4" name="Freeform 60"/>
            <p:cNvSpPr>
              <a:spLocks/>
            </p:cNvSpPr>
            <p:nvPr/>
          </p:nvSpPr>
          <p:spPr bwMode="auto">
            <a:xfrm>
              <a:off x="2193" y="3533"/>
              <a:ext cx="0" cy="60"/>
            </a:xfrm>
            <a:custGeom>
              <a:avLst/>
              <a:gdLst>
                <a:gd name="T0" fmla="*/ 121 h 121"/>
                <a:gd name="T1" fmla="*/ 1 h 121"/>
                <a:gd name="T2" fmla="*/ 0 h 121"/>
              </a:gdLst>
              <a:ahLst/>
              <a:cxnLst>
                <a:cxn ang="0">
                  <a:pos x="0" y="T0"/>
                </a:cxn>
                <a:cxn ang="0">
                  <a:pos x="0" y="T1"/>
                </a:cxn>
                <a:cxn ang="0">
                  <a:pos x="0" y="T2"/>
                </a:cxn>
              </a:cxnLst>
              <a:rect l="0" t="0" r="r" b="b"/>
              <a:pathLst>
                <a:path h="121">
                  <a:moveTo>
                    <a:pt x="0" y="121"/>
                  </a:moveTo>
                  <a:lnTo>
                    <a:pt x="0" y="1"/>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5" name="Freeform 61"/>
            <p:cNvSpPr>
              <a:spLocks/>
            </p:cNvSpPr>
            <p:nvPr/>
          </p:nvSpPr>
          <p:spPr bwMode="auto">
            <a:xfrm>
              <a:off x="2813" y="3533"/>
              <a:ext cx="0" cy="60"/>
            </a:xfrm>
            <a:custGeom>
              <a:avLst/>
              <a:gdLst>
                <a:gd name="T0" fmla="*/ 121 h 121"/>
                <a:gd name="T1" fmla="*/ 1 h 121"/>
                <a:gd name="T2" fmla="*/ 0 h 121"/>
              </a:gdLst>
              <a:ahLst/>
              <a:cxnLst>
                <a:cxn ang="0">
                  <a:pos x="0" y="T0"/>
                </a:cxn>
                <a:cxn ang="0">
                  <a:pos x="0" y="T1"/>
                </a:cxn>
                <a:cxn ang="0">
                  <a:pos x="0" y="T2"/>
                </a:cxn>
              </a:cxnLst>
              <a:rect l="0" t="0" r="r" b="b"/>
              <a:pathLst>
                <a:path h="121">
                  <a:moveTo>
                    <a:pt x="0" y="121"/>
                  </a:moveTo>
                  <a:lnTo>
                    <a:pt x="0" y="1"/>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 name="Freeform 62"/>
            <p:cNvSpPr>
              <a:spLocks/>
            </p:cNvSpPr>
            <p:nvPr/>
          </p:nvSpPr>
          <p:spPr bwMode="auto">
            <a:xfrm>
              <a:off x="3433" y="3533"/>
              <a:ext cx="0" cy="60"/>
            </a:xfrm>
            <a:custGeom>
              <a:avLst/>
              <a:gdLst>
                <a:gd name="T0" fmla="*/ 121 h 121"/>
                <a:gd name="T1" fmla="*/ 1 h 121"/>
                <a:gd name="T2" fmla="*/ 0 h 121"/>
              </a:gdLst>
              <a:ahLst/>
              <a:cxnLst>
                <a:cxn ang="0">
                  <a:pos x="0" y="T0"/>
                </a:cxn>
                <a:cxn ang="0">
                  <a:pos x="0" y="T1"/>
                </a:cxn>
                <a:cxn ang="0">
                  <a:pos x="0" y="T2"/>
                </a:cxn>
              </a:cxnLst>
              <a:rect l="0" t="0" r="r" b="b"/>
              <a:pathLst>
                <a:path h="121">
                  <a:moveTo>
                    <a:pt x="0" y="121"/>
                  </a:moveTo>
                  <a:lnTo>
                    <a:pt x="0" y="1"/>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7" name="Freeform 63"/>
            <p:cNvSpPr>
              <a:spLocks/>
            </p:cNvSpPr>
            <p:nvPr/>
          </p:nvSpPr>
          <p:spPr bwMode="auto">
            <a:xfrm>
              <a:off x="953" y="1063"/>
              <a:ext cx="0" cy="2471"/>
            </a:xfrm>
            <a:custGeom>
              <a:avLst/>
              <a:gdLst>
                <a:gd name="T0" fmla="*/ 5033 h 5033"/>
                <a:gd name="T1" fmla="*/ 1 h 5033"/>
                <a:gd name="T2" fmla="*/ 0 h 5033"/>
              </a:gdLst>
              <a:ahLst/>
              <a:cxnLst>
                <a:cxn ang="0">
                  <a:pos x="0" y="T0"/>
                </a:cxn>
                <a:cxn ang="0">
                  <a:pos x="0" y="T1"/>
                </a:cxn>
                <a:cxn ang="0">
                  <a:pos x="0" y="T2"/>
                </a:cxn>
              </a:cxnLst>
              <a:rect l="0" t="0" r="r" b="b"/>
              <a:pathLst>
                <a:path h="5033">
                  <a:moveTo>
                    <a:pt x="0" y="5033"/>
                  </a:moveTo>
                  <a:lnTo>
                    <a:pt x="0" y="1"/>
                  </a:lnTo>
                  <a:lnTo>
                    <a:pt x="0"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8" name="Freeform 64"/>
            <p:cNvSpPr>
              <a:spLocks/>
            </p:cNvSpPr>
            <p:nvPr/>
          </p:nvSpPr>
          <p:spPr bwMode="auto">
            <a:xfrm>
              <a:off x="953" y="3534"/>
              <a:ext cx="2481" cy="0"/>
            </a:xfrm>
            <a:custGeom>
              <a:avLst/>
              <a:gdLst>
                <a:gd name="T0" fmla="*/ 0 w 5033"/>
                <a:gd name="T1" fmla="*/ 5032 w 5033"/>
                <a:gd name="T2" fmla="*/ 5033 w 5033"/>
              </a:gdLst>
              <a:ahLst/>
              <a:cxnLst>
                <a:cxn ang="0">
                  <a:pos x="T0" y="0"/>
                </a:cxn>
                <a:cxn ang="0">
                  <a:pos x="T1" y="0"/>
                </a:cxn>
                <a:cxn ang="0">
                  <a:pos x="T2" y="0"/>
                </a:cxn>
              </a:cxnLst>
              <a:rect l="0" t="0" r="r" b="b"/>
              <a:pathLst>
                <a:path w="5033">
                  <a:moveTo>
                    <a:pt x="0" y="0"/>
                  </a:moveTo>
                  <a:lnTo>
                    <a:pt x="5032" y="0"/>
                  </a:lnTo>
                  <a:lnTo>
                    <a:pt x="5033" y="0"/>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9" name="Freeform 65"/>
            <p:cNvSpPr>
              <a:spLocks/>
            </p:cNvSpPr>
            <p:nvPr/>
          </p:nvSpPr>
          <p:spPr bwMode="auto">
            <a:xfrm>
              <a:off x="938" y="1124"/>
              <a:ext cx="2510" cy="2303"/>
            </a:xfrm>
            <a:custGeom>
              <a:avLst/>
              <a:gdLst>
                <a:gd name="T0" fmla="*/ 23 w 7529"/>
                <a:gd name="T1" fmla="*/ 6594 h 6908"/>
                <a:gd name="T2" fmla="*/ 46 w 7529"/>
                <a:gd name="T3" fmla="*/ 6366 h 6908"/>
                <a:gd name="T4" fmla="*/ 96 w 7529"/>
                <a:gd name="T5" fmla="*/ 5954 h 6908"/>
                <a:gd name="T6" fmla="*/ 187 w 7529"/>
                <a:gd name="T7" fmla="*/ 5281 h 6908"/>
                <a:gd name="T8" fmla="*/ 218 w 7529"/>
                <a:gd name="T9" fmla="*/ 5086 h 6908"/>
                <a:gd name="T10" fmla="*/ 269 w 7529"/>
                <a:gd name="T11" fmla="*/ 4798 h 6908"/>
                <a:gd name="T12" fmla="*/ 336 w 7529"/>
                <a:gd name="T13" fmla="*/ 4450 h 6908"/>
                <a:gd name="T14" fmla="*/ 385 w 7529"/>
                <a:gd name="T15" fmla="*/ 4229 h 6908"/>
                <a:gd name="T16" fmla="*/ 411 w 7529"/>
                <a:gd name="T17" fmla="*/ 4113 h 6908"/>
                <a:gd name="T18" fmla="*/ 441 w 7529"/>
                <a:gd name="T19" fmla="*/ 3992 h 6908"/>
                <a:gd name="T20" fmla="*/ 518 w 7529"/>
                <a:gd name="T21" fmla="*/ 3704 h 6908"/>
                <a:gd name="T22" fmla="*/ 654 w 7529"/>
                <a:gd name="T23" fmla="*/ 3278 h 6908"/>
                <a:gd name="T24" fmla="*/ 793 w 7529"/>
                <a:gd name="T25" fmla="*/ 2910 h 6908"/>
                <a:gd name="T26" fmla="*/ 917 w 7529"/>
                <a:gd name="T27" fmla="*/ 2648 h 6908"/>
                <a:gd name="T28" fmla="*/ 1099 w 7529"/>
                <a:gd name="T29" fmla="*/ 2315 h 6908"/>
                <a:gd name="T30" fmla="*/ 1253 w 7529"/>
                <a:gd name="T31" fmla="*/ 2079 h 6908"/>
                <a:gd name="T32" fmla="*/ 1397 w 7529"/>
                <a:gd name="T33" fmla="*/ 1897 h 6908"/>
                <a:gd name="T34" fmla="*/ 1548 w 7529"/>
                <a:gd name="T35" fmla="*/ 1726 h 6908"/>
                <a:gd name="T36" fmla="*/ 1695 w 7529"/>
                <a:gd name="T37" fmla="*/ 1580 h 6908"/>
                <a:gd name="T38" fmla="*/ 1841 w 7529"/>
                <a:gd name="T39" fmla="*/ 1453 h 6908"/>
                <a:gd name="T40" fmla="*/ 2089 w 7529"/>
                <a:gd name="T41" fmla="*/ 1260 h 6908"/>
                <a:gd name="T42" fmla="*/ 2626 w 7529"/>
                <a:gd name="T43" fmla="*/ 967 h 6908"/>
                <a:gd name="T44" fmla="*/ 3132 w 7529"/>
                <a:gd name="T45" fmla="*/ 739 h 6908"/>
                <a:gd name="T46" fmla="*/ 3389 w 7529"/>
                <a:gd name="T47" fmla="*/ 658 h 6908"/>
                <a:gd name="T48" fmla="*/ 3691 w 7529"/>
                <a:gd name="T49" fmla="*/ 567 h 6908"/>
                <a:gd name="T50" fmla="*/ 3995 w 7529"/>
                <a:gd name="T51" fmla="*/ 487 h 6908"/>
                <a:gd name="T52" fmla="*/ 4232 w 7529"/>
                <a:gd name="T53" fmla="*/ 428 h 6908"/>
                <a:gd name="T54" fmla="*/ 4767 w 7529"/>
                <a:gd name="T55" fmla="*/ 328 h 6908"/>
                <a:gd name="T56" fmla="*/ 5732 w 7529"/>
                <a:gd name="T57" fmla="*/ 176 h 6908"/>
                <a:gd name="T58" fmla="*/ 6625 w 7529"/>
                <a:gd name="T59" fmla="*/ 73 h 6908"/>
                <a:gd name="T60" fmla="*/ 7255 w 7529"/>
                <a:gd name="T61" fmla="*/ 16 h 6908"/>
                <a:gd name="T62" fmla="*/ 7205 w 7529"/>
                <a:gd name="T63" fmla="*/ 116 h 6908"/>
                <a:gd name="T64" fmla="*/ 6514 w 7529"/>
                <a:gd name="T65" fmla="*/ 182 h 6908"/>
                <a:gd name="T66" fmla="*/ 5576 w 7529"/>
                <a:gd name="T67" fmla="*/ 299 h 6908"/>
                <a:gd name="T68" fmla="*/ 4657 w 7529"/>
                <a:gd name="T69" fmla="*/ 452 h 6908"/>
                <a:gd name="T70" fmla="*/ 4269 w 7529"/>
                <a:gd name="T71" fmla="*/ 530 h 6908"/>
                <a:gd name="T72" fmla="*/ 4010 w 7529"/>
                <a:gd name="T73" fmla="*/ 593 h 6908"/>
                <a:gd name="T74" fmla="*/ 3701 w 7529"/>
                <a:gd name="T75" fmla="*/ 677 h 6908"/>
                <a:gd name="T76" fmla="*/ 3413 w 7529"/>
                <a:gd name="T77" fmla="*/ 764 h 6908"/>
                <a:gd name="T78" fmla="*/ 3132 w 7529"/>
                <a:gd name="T79" fmla="*/ 863 h 6908"/>
                <a:gd name="T80" fmla="*/ 2554 w 7529"/>
                <a:gd name="T81" fmla="*/ 1137 h 6908"/>
                <a:gd name="T82" fmla="*/ 2101 w 7529"/>
                <a:gd name="T83" fmla="*/ 1403 h 6908"/>
                <a:gd name="T84" fmla="*/ 1885 w 7529"/>
                <a:gd name="T85" fmla="*/ 1578 h 6908"/>
                <a:gd name="T86" fmla="*/ 1749 w 7529"/>
                <a:gd name="T87" fmla="*/ 1702 h 6908"/>
                <a:gd name="T88" fmla="*/ 1600 w 7529"/>
                <a:gd name="T89" fmla="*/ 1854 h 6908"/>
                <a:gd name="T90" fmla="*/ 1449 w 7529"/>
                <a:gd name="T91" fmla="*/ 2031 h 6908"/>
                <a:gd name="T92" fmla="*/ 1306 w 7529"/>
                <a:gd name="T93" fmla="*/ 2218 h 6908"/>
                <a:gd name="T94" fmla="*/ 1142 w 7529"/>
                <a:gd name="T95" fmla="*/ 2483 h 6908"/>
                <a:gd name="T96" fmla="*/ 967 w 7529"/>
                <a:gd name="T97" fmla="*/ 2810 h 6908"/>
                <a:gd name="T98" fmla="*/ 853 w 7529"/>
                <a:gd name="T99" fmla="*/ 3070 h 6908"/>
                <a:gd name="T100" fmla="*/ 704 w 7529"/>
                <a:gd name="T101" fmla="*/ 3481 h 6908"/>
                <a:gd name="T102" fmla="*/ 581 w 7529"/>
                <a:gd name="T103" fmla="*/ 3879 h 6908"/>
                <a:gd name="T104" fmla="*/ 519 w 7529"/>
                <a:gd name="T105" fmla="*/ 4123 h 6908"/>
                <a:gd name="T106" fmla="*/ 493 w 7529"/>
                <a:gd name="T107" fmla="*/ 4229 h 6908"/>
                <a:gd name="T108" fmla="*/ 465 w 7529"/>
                <a:gd name="T109" fmla="*/ 4357 h 6908"/>
                <a:gd name="T110" fmla="*/ 410 w 7529"/>
                <a:gd name="T111" fmla="*/ 4617 h 6908"/>
                <a:gd name="T112" fmla="*/ 342 w 7529"/>
                <a:gd name="T113" fmla="*/ 4979 h 6908"/>
                <a:gd name="T114" fmla="*/ 300 w 7529"/>
                <a:gd name="T115" fmla="*/ 5206 h 6908"/>
                <a:gd name="T116" fmla="*/ 258 w 7529"/>
                <a:gd name="T117" fmla="*/ 5502 h 6908"/>
                <a:gd name="T118" fmla="*/ 164 w 7529"/>
                <a:gd name="T119" fmla="*/ 6197 h 6908"/>
                <a:gd name="T120" fmla="*/ 129 w 7529"/>
                <a:gd name="T121" fmla="*/ 6515 h 6908"/>
                <a:gd name="T122" fmla="*/ 105 w 7529"/>
                <a:gd name="T123" fmla="*/ 6743 h 6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29" h="6908">
                  <a:moveTo>
                    <a:pt x="89" y="6908"/>
                  </a:moveTo>
                  <a:lnTo>
                    <a:pt x="0" y="6908"/>
                  </a:lnTo>
                  <a:lnTo>
                    <a:pt x="0" y="6815"/>
                  </a:lnTo>
                  <a:lnTo>
                    <a:pt x="2" y="6811"/>
                  </a:lnTo>
                  <a:lnTo>
                    <a:pt x="2" y="6801"/>
                  </a:lnTo>
                  <a:lnTo>
                    <a:pt x="3" y="6796"/>
                  </a:lnTo>
                  <a:lnTo>
                    <a:pt x="3" y="6781"/>
                  </a:lnTo>
                  <a:lnTo>
                    <a:pt x="5" y="6776"/>
                  </a:lnTo>
                  <a:lnTo>
                    <a:pt x="5" y="6767"/>
                  </a:lnTo>
                  <a:lnTo>
                    <a:pt x="6" y="6762"/>
                  </a:lnTo>
                  <a:lnTo>
                    <a:pt x="6" y="6752"/>
                  </a:lnTo>
                  <a:lnTo>
                    <a:pt x="8" y="6748"/>
                  </a:lnTo>
                  <a:lnTo>
                    <a:pt x="8" y="6733"/>
                  </a:lnTo>
                  <a:lnTo>
                    <a:pt x="9" y="6728"/>
                  </a:lnTo>
                  <a:lnTo>
                    <a:pt x="9" y="6720"/>
                  </a:lnTo>
                  <a:lnTo>
                    <a:pt x="11" y="6715"/>
                  </a:lnTo>
                  <a:lnTo>
                    <a:pt x="11" y="6705"/>
                  </a:lnTo>
                  <a:lnTo>
                    <a:pt x="12" y="6700"/>
                  </a:lnTo>
                  <a:lnTo>
                    <a:pt x="12" y="6687"/>
                  </a:lnTo>
                  <a:lnTo>
                    <a:pt x="14" y="6683"/>
                  </a:lnTo>
                  <a:lnTo>
                    <a:pt x="14" y="6672"/>
                  </a:lnTo>
                  <a:lnTo>
                    <a:pt x="15" y="6668"/>
                  </a:lnTo>
                  <a:lnTo>
                    <a:pt x="15" y="6659"/>
                  </a:lnTo>
                  <a:lnTo>
                    <a:pt x="17" y="6655"/>
                  </a:lnTo>
                  <a:lnTo>
                    <a:pt x="17" y="6642"/>
                  </a:lnTo>
                  <a:lnTo>
                    <a:pt x="18" y="6637"/>
                  </a:lnTo>
                  <a:lnTo>
                    <a:pt x="18" y="6628"/>
                  </a:lnTo>
                  <a:lnTo>
                    <a:pt x="20" y="6624"/>
                  </a:lnTo>
                  <a:lnTo>
                    <a:pt x="20" y="6612"/>
                  </a:lnTo>
                  <a:lnTo>
                    <a:pt x="21" y="6608"/>
                  </a:lnTo>
                  <a:lnTo>
                    <a:pt x="21" y="6599"/>
                  </a:lnTo>
                  <a:lnTo>
                    <a:pt x="23" y="6594"/>
                  </a:lnTo>
                  <a:lnTo>
                    <a:pt x="23" y="6584"/>
                  </a:lnTo>
                  <a:lnTo>
                    <a:pt x="24" y="6580"/>
                  </a:lnTo>
                  <a:lnTo>
                    <a:pt x="24" y="6571"/>
                  </a:lnTo>
                  <a:lnTo>
                    <a:pt x="25" y="6568"/>
                  </a:lnTo>
                  <a:lnTo>
                    <a:pt x="25" y="6556"/>
                  </a:lnTo>
                  <a:lnTo>
                    <a:pt x="27" y="6552"/>
                  </a:lnTo>
                  <a:lnTo>
                    <a:pt x="27" y="6543"/>
                  </a:lnTo>
                  <a:lnTo>
                    <a:pt x="28" y="6540"/>
                  </a:lnTo>
                  <a:lnTo>
                    <a:pt x="28" y="6530"/>
                  </a:lnTo>
                  <a:lnTo>
                    <a:pt x="30" y="6525"/>
                  </a:lnTo>
                  <a:lnTo>
                    <a:pt x="30" y="6518"/>
                  </a:lnTo>
                  <a:lnTo>
                    <a:pt x="31" y="6512"/>
                  </a:lnTo>
                  <a:lnTo>
                    <a:pt x="31" y="6503"/>
                  </a:lnTo>
                  <a:lnTo>
                    <a:pt x="33" y="6499"/>
                  </a:lnTo>
                  <a:lnTo>
                    <a:pt x="33" y="6493"/>
                  </a:lnTo>
                  <a:lnTo>
                    <a:pt x="34" y="6488"/>
                  </a:lnTo>
                  <a:lnTo>
                    <a:pt x="34" y="6477"/>
                  </a:lnTo>
                  <a:lnTo>
                    <a:pt x="36" y="6472"/>
                  </a:lnTo>
                  <a:lnTo>
                    <a:pt x="36" y="6466"/>
                  </a:lnTo>
                  <a:lnTo>
                    <a:pt x="37" y="6460"/>
                  </a:lnTo>
                  <a:lnTo>
                    <a:pt x="37" y="6449"/>
                  </a:lnTo>
                  <a:lnTo>
                    <a:pt x="39" y="6443"/>
                  </a:lnTo>
                  <a:lnTo>
                    <a:pt x="39" y="6432"/>
                  </a:lnTo>
                  <a:lnTo>
                    <a:pt x="40" y="6427"/>
                  </a:lnTo>
                  <a:lnTo>
                    <a:pt x="40" y="6416"/>
                  </a:lnTo>
                  <a:lnTo>
                    <a:pt x="42" y="6410"/>
                  </a:lnTo>
                  <a:lnTo>
                    <a:pt x="42" y="6400"/>
                  </a:lnTo>
                  <a:lnTo>
                    <a:pt x="43" y="6394"/>
                  </a:lnTo>
                  <a:lnTo>
                    <a:pt x="43" y="6384"/>
                  </a:lnTo>
                  <a:lnTo>
                    <a:pt x="45" y="6378"/>
                  </a:lnTo>
                  <a:lnTo>
                    <a:pt x="45" y="6372"/>
                  </a:lnTo>
                  <a:lnTo>
                    <a:pt x="46" y="6366"/>
                  </a:lnTo>
                  <a:lnTo>
                    <a:pt x="46" y="6353"/>
                  </a:lnTo>
                  <a:lnTo>
                    <a:pt x="48" y="6347"/>
                  </a:lnTo>
                  <a:lnTo>
                    <a:pt x="48" y="6340"/>
                  </a:lnTo>
                  <a:lnTo>
                    <a:pt x="49" y="6332"/>
                  </a:lnTo>
                  <a:lnTo>
                    <a:pt x="49" y="6325"/>
                  </a:lnTo>
                  <a:lnTo>
                    <a:pt x="51" y="6318"/>
                  </a:lnTo>
                  <a:lnTo>
                    <a:pt x="51" y="6310"/>
                  </a:lnTo>
                  <a:lnTo>
                    <a:pt x="52" y="6301"/>
                  </a:lnTo>
                  <a:lnTo>
                    <a:pt x="54" y="6293"/>
                  </a:lnTo>
                  <a:lnTo>
                    <a:pt x="54" y="6284"/>
                  </a:lnTo>
                  <a:lnTo>
                    <a:pt x="55" y="6275"/>
                  </a:lnTo>
                  <a:lnTo>
                    <a:pt x="57" y="6265"/>
                  </a:lnTo>
                  <a:lnTo>
                    <a:pt x="58" y="6254"/>
                  </a:lnTo>
                  <a:lnTo>
                    <a:pt x="59" y="6244"/>
                  </a:lnTo>
                  <a:lnTo>
                    <a:pt x="61" y="6234"/>
                  </a:lnTo>
                  <a:lnTo>
                    <a:pt x="62" y="6222"/>
                  </a:lnTo>
                  <a:lnTo>
                    <a:pt x="64" y="6209"/>
                  </a:lnTo>
                  <a:lnTo>
                    <a:pt x="65" y="6197"/>
                  </a:lnTo>
                  <a:lnTo>
                    <a:pt x="67" y="6184"/>
                  </a:lnTo>
                  <a:lnTo>
                    <a:pt x="68" y="6169"/>
                  </a:lnTo>
                  <a:lnTo>
                    <a:pt x="70" y="6156"/>
                  </a:lnTo>
                  <a:lnTo>
                    <a:pt x="73" y="6141"/>
                  </a:lnTo>
                  <a:lnTo>
                    <a:pt x="74" y="6125"/>
                  </a:lnTo>
                  <a:lnTo>
                    <a:pt x="76" y="6108"/>
                  </a:lnTo>
                  <a:lnTo>
                    <a:pt x="79" y="6091"/>
                  </a:lnTo>
                  <a:lnTo>
                    <a:pt x="80" y="6073"/>
                  </a:lnTo>
                  <a:lnTo>
                    <a:pt x="83" y="6055"/>
                  </a:lnTo>
                  <a:lnTo>
                    <a:pt x="86" y="6036"/>
                  </a:lnTo>
                  <a:lnTo>
                    <a:pt x="88" y="6016"/>
                  </a:lnTo>
                  <a:lnTo>
                    <a:pt x="91" y="5997"/>
                  </a:lnTo>
                  <a:lnTo>
                    <a:pt x="93" y="5974"/>
                  </a:lnTo>
                  <a:lnTo>
                    <a:pt x="96" y="5954"/>
                  </a:lnTo>
                  <a:lnTo>
                    <a:pt x="99" y="5932"/>
                  </a:lnTo>
                  <a:lnTo>
                    <a:pt x="102" y="5910"/>
                  </a:lnTo>
                  <a:lnTo>
                    <a:pt x="105" y="5888"/>
                  </a:lnTo>
                  <a:lnTo>
                    <a:pt x="108" y="5865"/>
                  </a:lnTo>
                  <a:lnTo>
                    <a:pt x="111" y="5842"/>
                  </a:lnTo>
                  <a:lnTo>
                    <a:pt x="114" y="5818"/>
                  </a:lnTo>
                  <a:lnTo>
                    <a:pt x="117" y="5795"/>
                  </a:lnTo>
                  <a:lnTo>
                    <a:pt x="120" y="5773"/>
                  </a:lnTo>
                  <a:lnTo>
                    <a:pt x="123" y="5749"/>
                  </a:lnTo>
                  <a:lnTo>
                    <a:pt x="126" y="5724"/>
                  </a:lnTo>
                  <a:lnTo>
                    <a:pt x="130" y="5701"/>
                  </a:lnTo>
                  <a:lnTo>
                    <a:pt x="133" y="5677"/>
                  </a:lnTo>
                  <a:lnTo>
                    <a:pt x="136" y="5653"/>
                  </a:lnTo>
                  <a:lnTo>
                    <a:pt x="139" y="5631"/>
                  </a:lnTo>
                  <a:lnTo>
                    <a:pt x="142" y="5608"/>
                  </a:lnTo>
                  <a:lnTo>
                    <a:pt x="145" y="5584"/>
                  </a:lnTo>
                  <a:lnTo>
                    <a:pt x="148" y="5562"/>
                  </a:lnTo>
                  <a:lnTo>
                    <a:pt x="151" y="5540"/>
                  </a:lnTo>
                  <a:lnTo>
                    <a:pt x="154" y="5518"/>
                  </a:lnTo>
                  <a:lnTo>
                    <a:pt x="157" y="5496"/>
                  </a:lnTo>
                  <a:lnTo>
                    <a:pt x="160" y="5474"/>
                  </a:lnTo>
                  <a:lnTo>
                    <a:pt x="163" y="5453"/>
                  </a:lnTo>
                  <a:lnTo>
                    <a:pt x="166" y="5432"/>
                  </a:lnTo>
                  <a:lnTo>
                    <a:pt x="169" y="5413"/>
                  </a:lnTo>
                  <a:lnTo>
                    <a:pt x="172" y="5394"/>
                  </a:lnTo>
                  <a:lnTo>
                    <a:pt x="173" y="5375"/>
                  </a:lnTo>
                  <a:lnTo>
                    <a:pt x="176" y="5357"/>
                  </a:lnTo>
                  <a:lnTo>
                    <a:pt x="179" y="5341"/>
                  </a:lnTo>
                  <a:lnTo>
                    <a:pt x="181" y="5325"/>
                  </a:lnTo>
                  <a:lnTo>
                    <a:pt x="184" y="5309"/>
                  </a:lnTo>
                  <a:lnTo>
                    <a:pt x="185" y="5294"/>
                  </a:lnTo>
                  <a:lnTo>
                    <a:pt x="187" y="5281"/>
                  </a:lnTo>
                  <a:lnTo>
                    <a:pt x="190" y="5268"/>
                  </a:lnTo>
                  <a:lnTo>
                    <a:pt x="191" y="5256"/>
                  </a:lnTo>
                  <a:lnTo>
                    <a:pt x="193" y="5244"/>
                  </a:lnTo>
                  <a:lnTo>
                    <a:pt x="194" y="5234"/>
                  </a:lnTo>
                  <a:lnTo>
                    <a:pt x="196" y="5223"/>
                  </a:lnTo>
                  <a:lnTo>
                    <a:pt x="197" y="5215"/>
                  </a:lnTo>
                  <a:lnTo>
                    <a:pt x="198" y="5206"/>
                  </a:lnTo>
                  <a:lnTo>
                    <a:pt x="198" y="5197"/>
                  </a:lnTo>
                  <a:lnTo>
                    <a:pt x="200" y="5190"/>
                  </a:lnTo>
                  <a:lnTo>
                    <a:pt x="201" y="5182"/>
                  </a:lnTo>
                  <a:lnTo>
                    <a:pt x="203" y="5176"/>
                  </a:lnTo>
                  <a:lnTo>
                    <a:pt x="203" y="5170"/>
                  </a:lnTo>
                  <a:lnTo>
                    <a:pt x="204" y="5164"/>
                  </a:lnTo>
                  <a:lnTo>
                    <a:pt x="204" y="5159"/>
                  </a:lnTo>
                  <a:lnTo>
                    <a:pt x="206" y="5154"/>
                  </a:lnTo>
                  <a:lnTo>
                    <a:pt x="206" y="5150"/>
                  </a:lnTo>
                  <a:lnTo>
                    <a:pt x="207" y="5145"/>
                  </a:lnTo>
                  <a:lnTo>
                    <a:pt x="207" y="5141"/>
                  </a:lnTo>
                  <a:lnTo>
                    <a:pt x="209" y="5136"/>
                  </a:lnTo>
                  <a:lnTo>
                    <a:pt x="209" y="5131"/>
                  </a:lnTo>
                  <a:lnTo>
                    <a:pt x="210" y="5126"/>
                  </a:lnTo>
                  <a:lnTo>
                    <a:pt x="210" y="5123"/>
                  </a:lnTo>
                  <a:lnTo>
                    <a:pt x="212" y="5120"/>
                  </a:lnTo>
                  <a:lnTo>
                    <a:pt x="212" y="5117"/>
                  </a:lnTo>
                  <a:lnTo>
                    <a:pt x="213" y="5114"/>
                  </a:lnTo>
                  <a:lnTo>
                    <a:pt x="213" y="5109"/>
                  </a:lnTo>
                  <a:lnTo>
                    <a:pt x="215" y="5104"/>
                  </a:lnTo>
                  <a:lnTo>
                    <a:pt x="215" y="5101"/>
                  </a:lnTo>
                  <a:lnTo>
                    <a:pt x="216" y="5098"/>
                  </a:lnTo>
                  <a:lnTo>
                    <a:pt x="216" y="5095"/>
                  </a:lnTo>
                  <a:lnTo>
                    <a:pt x="218" y="5091"/>
                  </a:lnTo>
                  <a:lnTo>
                    <a:pt x="218" y="5086"/>
                  </a:lnTo>
                  <a:lnTo>
                    <a:pt x="219" y="5082"/>
                  </a:lnTo>
                  <a:lnTo>
                    <a:pt x="221" y="5078"/>
                  </a:lnTo>
                  <a:lnTo>
                    <a:pt x="221" y="5073"/>
                  </a:lnTo>
                  <a:lnTo>
                    <a:pt x="222" y="5067"/>
                  </a:lnTo>
                  <a:lnTo>
                    <a:pt x="224" y="5061"/>
                  </a:lnTo>
                  <a:lnTo>
                    <a:pt x="225" y="5055"/>
                  </a:lnTo>
                  <a:lnTo>
                    <a:pt x="227" y="5048"/>
                  </a:lnTo>
                  <a:lnTo>
                    <a:pt x="227" y="5042"/>
                  </a:lnTo>
                  <a:lnTo>
                    <a:pt x="228" y="5035"/>
                  </a:lnTo>
                  <a:lnTo>
                    <a:pt x="230" y="5026"/>
                  </a:lnTo>
                  <a:lnTo>
                    <a:pt x="231" y="5019"/>
                  </a:lnTo>
                  <a:lnTo>
                    <a:pt x="232" y="5011"/>
                  </a:lnTo>
                  <a:lnTo>
                    <a:pt x="234" y="5002"/>
                  </a:lnTo>
                  <a:lnTo>
                    <a:pt x="235" y="4992"/>
                  </a:lnTo>
                  <a:lnTo>
                    <a:pt x="237" y="4983"/>
                  </a:lnTo>
                  <a:lnTo>
                    <a:pt x="238" y="4974"/>
                  </a:lnTo>
                  <a:lnTo>
                    <a:pt x="241" y="4964"/>
                  </a:lnTo>
                  <a:lnTo>
                    <a:pt x="243" y="4954"/>
                  </a:lnTo>
                  <a:lnTo>
                    <a:pt x="244" y="4944"/>
                  </a:lnTo>
                  <a:lnTo>
                    <a:pt x="246" y="4933"/>
                  </a:lnTo>
                  <a:lnTo>
                    <a:pt x="247" y="4923"/>
                  </a:lnTo>
                  <a:lnTo>
                    <a:pt x="250" y="4913"/>
                  </a:lnTo>
                  <a:lnTo>
                    <a:pt x="252" y="4901"/>
                  </a:lnTo>
                  <a:lnTo>
                    <a:pt x="253" y="4891"/>
                  </a:lnTo>
                  <a:lnTo>
                    <a:pt x="256" y="4879"/>
                  </a:lnTo>
                  <a:lnTo>
                    <a:pt x="258" y="4868"/>
                  </a:lnTo>
                  <a:lnTo>
                    <a:pt x="259" y="4857"/>
                  </a:lnTo>
                  <a:lnTo>
                    <a:pt x="262" y="4845"/>
                  </a:lnTo>
                  <a:lnTo>
                    <a:pt x="264" y="4833"/>
                  </a:lnTo>
                  <a:lnTo>
                    <a:pt x="265" y="4821"/>
                  </a:lnTo>
                  <a:lnTo>
                    <a:pt x="268" y="4810"/>
                  </a:lnTo>
                  <a:lnTo>
                    <a:pt x="269" y="4798"/>
                  </a:lnTo>
                  <a:lnTo>
                    <a:pt x="272" y="4786"/>
                  </a:lnTo>
                  <a:lnTo>
                    <a:pt x="274" y="4774"/>
                  </a:lnTo>
                  <a:lnTo>
                    <a:pt x="277" y="4762"/>
                  </a:lnTo>
                  <a:lnTo>
                    <a:pt x="278" y="4751"/>
                  </a:lnTo>
                  <a:lnTo>
                    <a:pt x="280" y="4739"/>
                  </a:lnTo>
                  <a:lnTo>
                    <a:pt x="283" y="4727"/>
                  </a:lnTo>
                  <a:lnTo>
                    <a:pt x="284" y="4715"/>
                  </a:lnTo>
                  <a:lnTo>
                    <a:pt x="287" y="4704"/>
                  </a:lnTo>
                  <a:lnTo>
                    <a:pt x="289" y="4692"/>
                  </a:lnTo>
                  <a:lnTo>
                    <a:pt x="292" y="4680"/>
                  </a:lnTo>
                  <a:lnTo>
                    <a:pt x="293" y="4668"/>
                  </a:lnTo>
                  <a:lnTo>
                    <a:pt x="296" y="4658"/>
                  </a:lnTo>
                  <a:lnTo>
                    <a:pt x="298" y="4646"/>
                  </a:lnTo>
                  <a:lnTo>
                    <a:pt x="299" y="4636"/>
                  </a:lnTo>
                  <a:lnTo>
                    <a:pt x="302" y="4624"/>
                  </a:lnTo>
                  <a:lnTo>
                    <a:pt x="303" y="4614"/>
                  </a:lnTo>
                  <a:lnTo>
                    <a:pt x="306" y="4602"/>
                  </a:lnTo>
                  <a:lnTo>
                    <a:pt x="308" y="4592"/>
                  </a:lnTo>
                  <a:lnTo>
                    <a:pt x="311" y="4581"/>
                  </a:lnTo>
                  <a:lnTo>
                    <a:pt x="312" y="4571"/>
                  </a:lnTo>
                  <a:lnTo>
                    <a:pt x="314" y="4559"/>
                  </a:lnTo>
                  <a:lnTo>
                    <a:pt x="317" y="4549"/>
                  </a:lnTo>
                  <a:lnTo>
                    <a:pt x="318" y="4539"/>
                  </a:lnTo>
                  <a:lnTo>
                    <a:pt x="321" y="4528"/>
                  </a:lnTo>
                  <a:lnTo>
                    <a:pt x="323" y="4518"/>
                  </a:lnTo>
                  <a:lnTo>
                    <a:pt x="324" y="4508"/>
                  </a:lnTo>
                  <a:lnTo>
                    <a:pt x="327" y="4499"/>
                  </a:lnTo>
                  <a:lnTo>
                    <a:pt x="329" y="4489"/>
                  </a:lnTo>
                  <a:lnTo>
                    <a:pt x="330" y="4478"/>
                  </a:lnTo>
                  <a:lnTo>
                    <a:pt x="333" y="4469"/>
                  </a:lnTo>
                  <a:lnTo>
                    <a:pt x="334" y="4459"/>
                  </a:lnTo>
                  <a:lnTo>
                    <a:pt x="336" y="4450"/>
                  </a:lnTo>
                  <a:lnTo>
                    <a:pt x="339" y="4440"/>
                  </a:lnTo>
                  <a:lnTo>
                    <a:pt x="340" y="4431"/>
                  </a:lnTo>
                  <a:lnTo>
                    <a:pt x="342" y="4422"/>
                  </a:lnTo>
                  <a:lnTo>
                    <a:pt x="345" y="4413"/>
                  </a:lnTo>
                  <a:lnTo>
                    <a:pt x="346" y="4405"/>
                  </a:lnTo>
                  <a:lnTo>
                    <a:pt x="348" y="4396"/>
                  </a:lnTo>
                  <a:lnTo>
                    <a:pt x="349" y="4387"/>
                  </a:lnTo>
                  <a:lnTo>
                    <a:pt x="351" y="4380"/>
                  </a:lnTo>
                  <a:lnTo>
                    <a:pt x="354" y="4371"/>
                  </a:lnTo>
                  <a:lnTo>
                    <a:pt x="355" y="4363"/>
                  </a:lnTo>
                  <a:lnTo>
                    <a:pt x="357" y="4354"/>
                  </a:lnTo>
                  <a:lnTo>
                    <a:pt x="358" y="4347"/>
                  </a:lnTo>
                  <a:lnTo>
                    <a:pt x="360" y="4340"/>
                  </a:lnTo>
                  <a:lnTo>
                    <a:pt x="361" y="4332"/>
                  </a:lnTo>
                  <a:lnTo>
                    <a:pt x="363" y="4325"/>
                  </a:lnTo>
                  <a:lnTo>
                    <a:pt x="364" y="4319"/>
                  </a:lnTo>
                  <a:lnTo>
                    <a:pt x="366" y="4312"/>
                  </a:lnTo>
                  <a:lnTo>
                    <a:pt x="367" y="4306"/>
                  </a:lnTo>
                  <a:lnTo>
                    <a:pt x="368" y="4299"/>
                  </a:lnTo>
                  <a:lnTo>
                    <a:pt x="370" y="4293"/>
                  </a:lnTo>
                  <a:lnTo>
                    <a:pt x="371" y="4287"/>
                  </a:lnTo>
                  <a:lnTo>
                    <a:pt x="373" y="4281"/>
                  </a:lnTo>
                  <a:lnTo>
                    <a:pt x="374" y="4275"/>
                  </a:lnTo>
                  <a:lnTo>
                    <a:pt x="376" y="4269"/>
                  </a:lnTo>
                  <a:lnTo>
                    <a:pt x="376" y="4263"/>
                  </a:lnTo>
                  <a:lnTo>
                    <a:pt x="377" y="4259"/>
                  </a:lnTo>
                  <a:lnTo>
                    <a:pt x="379" y="4253"/>
                  </a:lnTo>
                  <a:lnTo>
                    <a:pt x="380" y="4248"/>
                  </a:lnTo>
                  <a:lnTo>
                    <a:pt x="382" y="4244"/>
                  </a:lnTo>
                  <a:lnTo>
                    <a:pt x="382" y="4238"/>
                  </a:lnTo>
                  <a:lnTo>
                    <a:pt x="383" y="4234"/>
                  </a:lnTo>
                  <a:lnTo>
                    <a:pt x="385" y="4229"/>
                  </a:lnTo>
                  <a:lnTo>
                    <a:pt x="385" y="4225"/>
                  </a:lnTo>
                  <a:lnTo>
                    <a:pt x="386" y="4220"/>
                  </a:lnTo>
                  <a:lnTo>
                    <a:pt x="388" y="4216"/>
                  </a:lnTo>
                  <a:lnTo>
                    <a:pt x="388" y="4212"/>
                  </a:lnTo>
                  <a:lnTo>
                    <a:pt x="389" y="4207"/>
                  </a:lnTo>
                  <a:lnTo>
                    <a:pt x="391" y="4203"/>
                  </a:lnTo>
                  <a:lnTo>
                    <a:pt x="391" y="4200"/>
                  </a:lnTo>
                  <a:lnTo>
                    <a:pt x="392" y="4195"/>
                  </a:lnTo>
                  <a:lnTo>
                    <a:pt x="392" y="4191"/>
                  </a:lnTo>
                  <a:lnTo>
                    <a:pt x="394" y="4188"/>
                  </a:lnTo>
                  <a:lnTo>
                    <a:pt x="395" y="4184"/>
                  </a:lnTo>
                  <a:lnTo>
                    <a:pt x="395" y="4181"/>
                  </a:lnTo>
                  <a:lnTo>
                    <a:pt x="397" y="4176"/>
                  </a:lnTo>
                  <a:lnTo>
                    <a:pt x="397" y="4173"/>
                  </a:lnTo>
                  <a:lnTo>
                    <a:pt x="398" y="4170"/>
                  </a:lnTo>
                  <a:lnTo>
                    <a:pt x="398" y="4166"/>
                  </a:lnTo>
                  <a:lnTo>
                    <a:pt x="400" y="4163"/>
                  </a:lnTo>
                  <a:lnTo>
                    <a:pt x="400" y="4160"/>
                  </a:lnTo>
                  <a:lnTo>
                    <a:pt x="401" y="4156"/>
                  </a:lnTo>
                  <a:lnTo>
                    <a:pt x="401" y="4153"/>
                  </a:lnTo>
                  <a:lnTo>
                    <a:pt x="402" y="4150"/>
                  </a:lnTo>
                  <a:lnTo>
                    <a:pt x="402" y="4147"/>
                  </a:lnTo>
                  <a:lnTo>
                    <a:pt x="404" y="4144"/>
                  </a:lnTo>
                  <a:lnTo>
                    <a:pt x="404" y="4141"/>
                  </a:lnTo>
                  <a:lnTo>
                    <a:pt x="405" y="4137"/>
                  </a:lnTo>
                  <a:lnTo>
                    <a:pt x="405" y="4134"/>
                  </a:lnTo>
                  <a:lnTo>
                    <a:pt x="407" y="4131"/>
                  </a:lnTo>
                  <a:lnTo>
                    <a:pt x="407" y="4128"/>
                  </a:lnTo>
                  <a:lnTo>
                    <a:pt x="408" y="4125"/>
                  </a:lnTo>
                  <a:lnTo>
                    <a:pt x="410" y="4122"/>
                  </a:lnTo>
                  <a:lnTo>
                    <a:pt x="410" y="4116"/>
                  </a:lnTo>
                  <a:lnTo>
                    <a:pt x="411" y="4113"/>
                  </a:lnTo>
                  <a:lnTo>
                    <a:pt x="411" y="4110"/>
                  </a:lnTo>
                  <a:lnTo>
                    <a:pt x="413" y="4107"/>
                  </a:lnTo>
                  <a:lnTo>
                    <a:pt x="413" y="4104"/>
                  </a:lnTo>
                  <a:lnTo>
                    <a:pt x="414" y="4101"/>
                  </a:lnTo>
                  <a:lnTo>
                    <a:pt x="414" y="4098"/>
                  </a:lnTo>
                  <a:lnTo>
                    <a:pt x="416" y="4097"/>
                  </a:lnTo>
                  <a:lnTo>
                    <a:pt x="416" y="4094"/>
                  </a:lnTo>
                  <a:lnTo>
                    <a:pt x="417" y="4091"/>
                  </a:lnTo>
                  <a:lnTo>
                    <a:pt x="417" y="4085"/>
                  </a:lnTo>
                  <a:lnTo>
                    <a:pt x="419" y="4082"/>
                  </a:lnTo>
                  <a:lnTo>
                    <a:pt x="419" y="4079"/>
                  </a:lnTo>
                  <a:lnTo>
                    <a:pt x="420" y="4078"/>
                  </a:lnTo>
                  <a:lnTo>
                    <a:pt x="420" y="4073"/>
                  </a:lnTo>
                  <a:lnTo>
                    <a:pt x="422" y="4070"/>
                  </a:lnTo>
                  <a:lnTo>
                    <a:pt x="422" y="4067"/>
                  </a:lnTo>
                  <a:lnTo>
                    <a:pt x="423" y="4064"/>
                  </a:lnTo>
                  <a:lnTo>
                    <a:pt x="423" y="4061"/>
                  </a:lnTo>
                  <a:lnTo>
                    <a:pt x="425" y="4058"/>
                  </a:lnTo>
                  <a:lnTo>
                    <a:pt x="425" y="4054"/>
                  </a:lnTo>
                  <a:lnTo>
                    <a:pt x="426" y="4051"/>
                  </a:lnTo>
                  <a:lnTo>
                    <a:pt x="428" y="4047"/>
                  </a:lnTo>
                  <a:lnTo>
                    <a:pt x="428" y="4042"/>
                  </a:lnTo>
                  <a:lnTo>
                    <a:pt x="429" y="4039"/>
                  </a:lnTo>
                  <a:lnTo>
                    <a:pt x="431" y="4035"/>
                  </a:lnTo>
                  <a:lnTo>
                    <a:pt x="431" y="4031"/>
                  </a:lnTo>
                  <a:lnTo>
                    <a:pt x="432" y="4025"/>
                  </a:lnTo>
                  <a:lnTo>
                    <a:pt x="434" y="4020"/>
                  </a:lnTo>
                  <a:lnTo>
                    <a:pt x="435" y="4016"/>
                  </a:lnTo>
                  <a:lnTo>
                    <a:pt x="436" y="4010"/>
                  </a:lnTo>
                  <a:lnTo>
                    <a:pt x="438" y="4004"/>
                  </a:lnTo>
                  <a:lnTo>
                    <a:pt x="439" y="3998"/>
                  </a:lnTo>
                  <a:lnTo>
                    <a:pt x="441" y="3992"/>
                  </a:lnTo>
                  <a:lnTo>
                    <a:pt x="442" y="3986"/>
                  </a:lnTo>
                  <a:lnTo>
                    <a:pt x="444" y="3980"/>
                  </a:lnTo>
                  <a:lnTo>
                    <a:pt x="445" y="3973"/>
                  </a:lnTo>
                  <a:lnTo>
                    <a:pt x="447" y="3966"/>
                  </a:lnTo>
                  <a:lnTo>
                    <a:pt x="450" y="3958"/>
                  </a:lnTo>
                  <a:lnTo>
                    <a:pt x="451" y="3951"/>
                  </a:lnTo>
                  <a:lnTo>
                    <a:pt x="453" y="3944"/>
                  </a:lnTo>
                  <a:lnTo>
                    <a:pt x="456" y="3936"/>
                  </a:lnTo>
                  <a:lnTo>
                    <a:pt x="457" y="3927"/>
                  </a:lnTo>
                  <a:lnTo>
                    <a:pt x="459" y="3920"/>
                  </a:lnTo>
                  <a:lnTo>
                    <a:pt x="462" y="3911"/>
                  </a:lnTo>
                  <a:lnTo>
                    <a:pt x="463" y="3902"/>
                  </a:lnTo>
                  <a:lnTo>
                    <a:pt x="466" y="3895"/>
                  </a:lnTo>
                  <a:lnTo>
                    <a:pt x="468" y="3886"/>
                  </a:lnTo>
                  <a:lnTo>
                    <a:pt x="470" y="3877"/>
                  </a:lnTo>
                  <a:lnTo>
                    <a:pt x="473" y="3867"/>
                  </a:lnTo>
                  <a:lnTo>
                    <a:pt x="475" y="3858"/>
                  </a:lnTo>
                  <a:lnTo>
                    <a:pt x="478" y="3849"/>
                  </a:lnTo>
                  <a:lnTo>
                    <a:pt x="479" y="3839"/>
                  </a:lnTo>
                  <a:lnTo>
                    <a:pt x="482" y="3830"/>
                  </a:lnTo>
                  <a:lnTo>
                    <a:pt x="485" y="3820"/>
                  </a:lnTo>
                  <a:lnTo>
                    <a:pt x="488" y="3810"/>
                  </a:lnTo>
                  <a:lnTo>
                    <a:pt x="491" y="3801"/>
                  </a:lnTo>
                  <a:lnTo>
                    <a:pt x="493" y="3790"/>
                  </a:lnTo>
                  <a:lnTo>
                    <a:pt x="496" y="3780"/>
                  </a:lnTo>
                  <a:lnTo>
                    <a:pt x="499" y="3768"/>
                  </a:lnTo>
                  <a:lnTo>
                    <a:pt x="502" y="3758"/>
                  </a:lnTo>
                  <a:lnTo>
                    <a:pt x="505" y="3748"/>
                  </a:lnTo>
                  <a:lnTo>
                    <a:pt x="507" y="3736"/>
                  </a:lnTo>
                  <a:lnTo>
                    <a:pt x="510" y="3726"/>
                  </a:lnTo>
                  <a:lnTo>
                    <a:pt x="515" y="3714"/>
                  </a:lnTo>
                  <a:lnTo>
                    <a:pt x="518" y="3704"/>
                  </a:lnTo>
                  <a:lnTo>
                    <a:pt x="521" y="3692"/>
                  </a:lnTo>
                  <a:lnTo>
                    <a:pt x="524" y="3680"/>
                  </a:lnTo>
                  <a:lnTo>
                    <a:pt x="528" y="3668"/>
                  </a:lnTo>
                  <a:lnTo>
                    <a:pt x="531" y="3656"/>
                  </a:lnTo>
                  <a:lnTo>
                    <a:pt x="534" y="3645"/>
                  </a:lnTo>
                  <a:lnTo>
                    <a:pt x="539" y="3631"/>
                  </a:lnTo>
                  <a:lnTo>
                    <a:pt x="541" y="3620"/>
                  </a:lnTo>
                  <a:lnTo>
                    <a:pt x="546" y="3608"/>
                  </a:lnTo>
                  <a:lnTo>
                    <a:pt x="550" y="3595"/>
                  </a:lnTo>
                  <a:lnTo>
                    <a:pt x="553" y="3583"/>
                  </a:lnTo>
                  <a:lnTo>
                    <a:pt x="558" y="3570"/>
                  </a:lnTo>
                  <a:lnTo>
                    <a:pt x="562" y="3556"/>
                  </a:lnTo>
                  <a:lnTo>
                    <a:pt x="567" y="3543"/>
                  </a:lnTo>
                  <a:lnTo>
                    <a:pt x="570" y="3530"/>
                  </a:lnTo>
                  <a:lnTo>
                    <a:pt x="574" y="3517"/>
                  </a:lnTo>
                  <a:lnTo>
                    <a:pt x="578" y="3503"/>
                  </a:lnTo>
                  <a:lnTo>
                    <a:pt x="583" y="3490"/>
                  </a:lnTo>
                  <a:lnTo>
                    <a:pt x="587" y="3477"/>
                  </a:lnTo>
                  <a:lnTo>
                    <a:pt x="592" y="3462"/>
                  </a:lnTo>
                  <a:lnTo>
                    <a:pt x="596" y="3449"/>
                  </a:lnTo>
                  <a:lnTo>
                    <a:pt x="601" y="3434"/>
                  </a:lnTo>
                  <a:lnTo>
                    <a:pt x="607" y="3421"/>
                  </a:lnTo>
                  <a:lnTo>
                    <a:pt x="611" y="3406"/>
                  </a:lnTo>
                  <a:lnTo>
                    <a:pt x="615" y="3393"/>
                  </a:lnTo>
                  <a:lnTo>
                    <a:pt x="620" y="3378"/>
                  </a:lnTo>
                  <a:lnTo>
                    <a:pt x="624" y="3363"/>
                  </a:lnTo>
                  <a:lnTo>
                    <a:pt x="630" y="3350"/>
                  </a:lnTo>
                  <a:lnTo>
                    <a:pt x="635" y="3335"/>
                  </a:lnTo>
                  <a:lnTo>
                    <a:pt x="639" y="3321"/>
                  </a:lnTo>
                  <a:lnTo>
                    <a:pt x="645" y="3307"/>
                  </a:lnTo>
                  <a:lnTo>
                    <a:pt x="649" y="3293"/>
                  </a:lnTo>
                  <a:lnTo>
                    <a:pt x="654" y="3278"/>
                  </a:lnTo>
                  <a:lnTo>
                    <a:pt x="660" y="3265"/>
                  </a:lnTo>
                  <a:lnTo>
                    <a:pt x="664" y="3250"/>
                  </a:lnTo>
                  <a:lnTo>
                    <a:pt x="669" y="3237"/>
                  </a:lnTo>
                  <a:lnTo>
                    <a:pt x="673" y="3223"/>
                  </a:lnTo>
                  <a:lnTo>
                    <a:pt x="679" y="3209"/>
                  </a:lnTo>
                  <a:lnTo>
                    <a:pt x="683" y="3195"/>
                  </a:lnTo>
                  <a:lnTo>
                    <a:pt x="688" y="3182"/>
                  </a:lnTo>
                  <a:lnTo>
                    <a:pt x="694" y="3169"/>
                  </a:lnTo>
                  <a:lnTo>
                    <a:pt x="698" y="3156"/>
                  </a:lnTo>
                  <a:lnTo>
                    <a:pt x="703" y="3142"/>
                  </a:lnTo>
                  <a:lnTo>
                    <a:pt x="707" y="3129"/>
                  </a:lnTo>
                  <a:lnTo>
                    <a:pt x="713" y="3117"/>
                  </a:lnTo>
                  <a:lnTo>
                    <a:pt x="717" y="3104"/>
                  </a:lnTo>
                  <a:lnTo>
                    <a:pt x="722" y="3092"/>
                  </a:lnTo>
                  <a:lnTo>
                    <a:pt x="726" y="3079"/>
                  </a:lnTo>
                  <a:lnTo>
                    <a:pt x="731" y="3067"/>
                  </a:lnTo>
                  <a:lnTo>
                    <a:pt x="735" y="3056"/>
                  </a:lnTo>
                  <a:lnTo>
                    <a:pt x="740" y="3045"/>
                  </a:lnTo>
                  <a:lnTo>
                    <a:pt x="744" y="3033"/>
                  </a:lnTo>
                  <a:lnTo>
                    <a:pt x="748" y="3023"/>
                  </a:lnTo>
                  <a:lnTo>
                    <a:pt x="753" y="3013"/>
                  </a:lnTo>
                  <a:lnTo>
                    <a:pt x="756" y="3003"/>
                  </a:lnTo>
                  <a:lnTo>
                    <a:pt x="760" y="2992"/>
                  </a:lnTo>
                  <a:lnTo>
                    <a:pt x="765" y="2982"/>
                  </a:lnTo>
                  <a:lnTo>
                    <a:pt x="768" y="2972"/>
                  </a:lnTo>
                  <a:lnTo>
                    <a:pt x="772" y="2963"/>
                  </a:lnTo>
                  <a:lnTo>
                    <a:pt x="775" y="2954"/>
                  </a:lnTo>
                  <a:lnTo>
                    <a:pt x="778" y="2945"/>
                  </a:lnTo>
                  <a:lnTo>
                    <a:pt x="782" y="2936"/>
                  </a:lnTo>
                  <a:lnTo>
                    <a:pt x="785" y="2927"/>
                  </a:lnTo>
                  <a:lnTo>
                    <a:pt x="790" y="2919"/>
                  </a:lnTo>
                  <a:lnTo>
                    <a:pt x="793" y="2910"/>
                  </a:lnTo>
                  <a:lnTo>
                    <a:pt x="796" y="2901"/>
                  </a:lnTo>
                  <a:lnTo>
                    <a:pt x="800" y="2894"/>
                  </a:lnTo>
                  <a:lnTo>
                    <a:pt x="803" y="2885"/>
                  </a:lnTo>
                  <a:lnTo>
                    <a:pt x="806" y="2877"/>
                  </a:lnTo>
                  <a:lnTo>
                    <a:pt x="809" y="2870"/>
                  </a:lnTo>
                  <a:lnTo>
                    <a:pt x="813" y="2861"/>
                  </a:lnTo>
                  <a:lnTo>
                    <a:pt x="816" y="2854"/>
                  </a:lnTo>
                  <a:lnTo>
                    <a:pt x="819" y="2846"/>
                  </a:lnTo>
                  <a:lnTo>
                    <a:pt x="822" y="2838"/>
                  </a:lnTo>
                  <a:lnTo>
                    <a:pt x="827" y="2830"/>
                  </a:lnTo>
                  <a:lnTo>
                    <a:pt x="830" y="2823"/>
                  </a:lnTo>
                  <a:lnTo>
                    <a:pt x="833" y="2816"/>
                  </a:lnTo>
                  <a:lnTo>
                    <a:pt x="837" y="2808"/>
                  </a:lnTo>
                  <a:lnTo>
                    <a:pt x="840" y="2799"/>
                  </a:lnTo>
                  <a:lnTo>
                    <a:pt x="845" y="2792"/>
                  </a:lnTo>
                  <a:lnTo>
                    <a:pt x="847" y="2785"/>
                  </a:lnTo>
                  <a:lnTo>
                    <a:pt x="850" y="2777"/>
                  </a:lnTo>
                  <a:lnTo>
                    <a:pt x="855" y="2768"/>
                  </a:lnTo>
                  <a:lnTo>
                    <a:pt x="859" y="2761"/>
                  </a:lnTo>
                  <a:lnTo>
                    <a:pt x="862" y="2754"/>
                  </a:lnTo>
                  <a:lnTo>
                    <a:pt x="867" y="2745"/>
                  </a:lnTo>
                  <a:lnTo>
                    <a:pt x="870" y="2737"/>
                  </a:lnTo>
                  <a:lnTo>
                    <a:pt x="874" y="2729"/>
                  </a:lnTo>
                  <a:lnTo>
                    <a:pt x="879" y="2721"/>
                  </a:lnTo>
                  <a:lnTo>
                    <a:pt x="883" y="2712"/>
                  </a:lnTo>
                  <a:lnTo>
                    <a:pt x="887" y="2704"/>
                  </a:lnTo>
                  <a:lnTo>
                    <a:pt x="892" y="2695"/>
                  </a:lnTo>
                  <a:lnTo>
                    <a:pt x="896" y="2686"/>
                  </a:lnTo>
                  <a:lnTo>
                    <a:pt x="901" y="2677"/>
                  </a:lnTo>
                  <a:lnTo>
                    <a:pt x="907" y="2667"/>
                  </a:lnTo>
                  <a:lnTo>
                    <a:pt x="911" y="2658"/>
                  </a:lnTo>
                  <a:lnTo>
                    <a:pt x="917" y="2648"/>
                  </a:lnTo>
                  <a:lnTo>
                    <a:pt x="921" y="2639"/>
                  </a:lnTo>
                  <a:lnTo>
                    <a:pt x="927" y="2629"/>
                  </a:lnTo>
                  <a:lnTo>
                    <a:pt x="932" y="2618"/>
                  </a:lnTo>
                  <a:lnTo>
                    <a:pt x="938" y="2608"/>
                  </a:lnTo>
                  <a:lnTo>
                    <a:pt x="944" y="2598"/>
                  </a:lnTo>
                  <a:lnTo>
                    <a:pt x="948" y="2587"/>
                  </a:lnTo>
                  <a:lnTo>
                    <a:pt x="954" y="2577"/>
                  </a:lnTo>
                  <a:lnTo>
                    <a:pt x="960" y="2567"/>
                  </a:lnTo>
                  <a:lnTo>
                    <a:pt x="966" y="2556"/>
                  </a:lnTo>
                  <a:lnTo>
                    <a:pt x="972" y="2545"/>
                  </a:lnTo>
                  <a:lnTo>
                    <a:pt x="976" y="2534"/>
                  </a:lnTo>
                  <a:lnTo>
                    <a:pt x="982" y="2524"/>
                  </a:lnTo>
                  <a:lnTo>
                    <a:pt x="988" y="2512"/>
                  </a:lnTo>
                  <a:lnTo>
                    <a:pt x="994" y="2502"/>
                  </a:lnTo>
                  <a:lnTo>
                    <a:pt x="1000" y="2492"/>
                  </a:lnTo>
                  <a:lnTo>
                    <a:pt x="1006" y="2480"/>
                  </a:lnTo>
                  <a:lnTo>
                    <a:pt x="1012" y="2469"/>
                  </a:lnTo>
                  <a:lnTo>
                    <a:pt x="1018" y="2458"/>
                  </a:lnTo>
                  <a:lnTo>
                    <a:pt x="1023" y="2447"/>
                  </a:lnTo>
                  <a:lnTo>
                    <a:pt x="1029" y="2437"/>
                  </a:lnTo>
                  <a:lnTo>
                    <a:pt x="1035" y="2425"/>
                  </a:lnTo>
                  <a:lnTo>
                    <a:pt x="1041" y="2415"/>
                  </a:lnTo>
                  <a:lnTo>
                    <a:pt x="1047" y="2405"/>
                  </a:lnTo>
                  <a:lnTo>
                    <a:pt x="1053" y="2394"/>
                  </a:lnTo>
                  <a:lnTo>
                    <a:pt x="1059" y="2384"/>
                  </a:lnTo>
                  <a:lnTo>
                    <a:pt x="1065" y="2374"/>
                  </a:lnTo>
                  <a:lnTo>
                    <a:pt x="1071" y="2363"/>
                  </a:lnTo>
                  <a:lnTo>
                    <a:pt x="1077" y="2353"/>
                  </a:lnTo>
                  <a:lnTo>
                    <a:pt x="1083" y="2343"/>
                  </a:lnTo>
                  <a:lnTo>
                    <a:pt x="1087" y="2334"/>
                  </a:lnTo>
                  <a:lnTo>
                    <a:pt x="1093" y="2324"/>
                  </a:lnTo>
                  <a:lnTo>
                    <a:pt x="1099" y="2315"/>
                  </a:lnTo>
                  <a:lnTo>
                    <a:pt x="1105" y="2305"/>
                  </a:lnTo>
                  <a:lnTo>
                    <a:pt x="1109" y="2296"/>
                  </a:lnTo>
                  <a:lnTo>
                    <a:pt x="1115" y="2287"/>
                  </a:lnTo>
                  <a:lnTo>
                    <a:pt x="1121" y="2278"/>
                  </a:lnTo>
                  <a:lnTo>
                    <a:pt x="1125" y="2269"/>
                  </a:lnTo>
                  <a:lnTo>
                    <a:pt x="1131" y="2260"/>
                  </a:lnTo>
                  <a:lnTo>
                    <a:pt x="1136" y="2253"/>
                  </a:lnTo>
                  <a:lnTo>
                    <a:pt x="1142" y="2244"/>
                  </a:lnTo>
                  <a:lnTo>
                    <a:pt x="1146" y="2237"/>
                  </a:lnTo>
                  <a:lnTo>
                    <a:pt x="1152" y="2228"/>
                  </a:lnTo>
                  <a:lnTo>
                    <a:pt x="1156" y="2221"/>
                  </a:lnTo>
                  <a:lnTo>
                    <a:pt x="1161" y="2213"/>
                  </a:lnTo>
                  <a:lnTo>
                    <a:pt x="1167" y="2206"/>
                  </a:lnTo>
                  <a:lnTo>
                    <a:pt x="1171" y="2198"/>
                  </a:lnTo>
                  <a:lnTo>
                    <a:pt x="1176" y="2191"/>
                  </a:lnTo>
                  <a:lnTo>
                    <a:pt x="1182" y="2184"/>
                  </a:lnTo>
                  <a:lnTo>
                    <a:pt x="1186" y="2176"/>
                  </a:lnTo>
                  <a:lnTo>
                    <a:pt x="1190" y="2169"/>
                  </a:lnTo>
                  <a:lnTo>
                    <a:pt x="1195" y="2163"/>
                  </a:lnTo>
                  <a:lnTo>
                    <a:pt x="1199" y="2156"/>
                  </a:lnTo>
                  <a:lnTo>
                    <a:pt x="1204" y="2148"/>
                  </a:lnTo>
                  <a:lnTo>
                    <a:pt x="1208" y="2143"/>
                  </a:lnTo>
                  <a:lnTo>
                    <a:pt x="1213" y="2137"/>
                  </a:lnTo>
                  <a:lnTo>
                    <a:pt x="1217" y="2129"/>
                  </a:lnTo>
                  <a:lnTo>
                    <a:pt x="1222" y="2123"/>
                  </a:lnTo>
                  <a:lnTo>
                    <a:pt x="1227" y="2117"/>
                  </a:lnTo>
                  <a:lnTo>
                    <a:pt x="1232" y="2110"/>
                  </a:lnTo>
                  <a:lnTo>
                    <a:pt x="1235" y="2104"/>
                  </a:lnTo>
                  <a:lnTo>
                    <a:pt x="1239" y="2098"/>
                  </a:lnTo>
                  <a:lnTo>
                    <a:pt x="1244" y="2092"/>
                  </a:lnTo>
                  <a:lnTo>
                    <a:pt x="1248" y="2087"/>
                  </a:lnTo>
                  <a:lnTo>
                    <a:pt x="1253" y="2079"/>
                  </a:lnTo>
                  <a:lnTo>
                    <a:pt x="1257" y="2073"/>
                  </a:lnTo>
                  <a:lnTo>
                    <a:pt x="1261" y="2067"/>
                  </a:lnTo>
                  <a:lnTo>
                    <a:pt x="1266" y="2062"/>
                  </a:lnTo>
                  <a:lnTo>
                    <a:pt x="1270" y="2057"/>
                  </a:lnTo>
                  <a:lnTo>
                    <a:pt x="1275" y="2051"/>
                  </a:lnTo>
                  <a:lnTo>
                    <a:pt x="1279" y="2045"/>
                  </a:lnTo>
                  <a:lnTo>
                    <a:pt x="1284" y="2039"/>
                  </a:lnTo>
                  <a:lnTo>
                    <a:pt x="1288" y="2034"/>
                  </a:lnTo>
                  <a:lnTo>
                    <a:pt x="1293" y="2028"/>
                  </a:lnTo>
                  <a:lnTo>
                    <a:pt x="1297" y="2022"/>
                  </a:lnTo>
                  <a:lnTo>
                    <a:pt x="1301" y="2016"/>
                  </a:lnTo>
                  <a:lnTo>
                    <a:pt x="1306" y="2010"/>
                  </a:lnTo>
                  <a:lnTo>
                    <a:pt x="1310" y="2004"/>
                  </a:lnTo>
                  <a:lnTo>
                    <a:pt x="1315" y="1998"/>
                  </a:lnTo>
                  <a:lnTo>
                    <a:pt x="1319" y="1994"/>
                  </a:lnTo>
                  <a:lnTo>
                    <a:pt x="1324" y="1988"/>
                  </a:lnTo>
                  <a:lnTo>
                    <a:pt x="1328" y="1982"/>
                  </a:lnTo>
                  <a:lnTo>
                    <a:pt x="1332" y="1976"/>
                  </a:lnTo>
                  <a:lnTo>
                    <a:pt x="1337" y="1970"/>
                  </a:lnTo>
                  <a:lnTo>
                    <a:pt x="1341" y="1964"/>
                  </a:lnTo>
                  <a:lnTo>
                    <a:pt x="1347" y="1958"/>
                  </a:lnTo>
                  <a:lnTo>
                    <a:pt x="1352" y="1953"/>
                  </a:lnTo>
                  <a:lnTo>
                    <a:pt x="1356" y="1948"/>
                  </a:lnTo>
                  <a:lnTo>
                    <a:pt x="1361" y="1942"/>
                  </a:lnTo>
                  <a:lnTo>
                    <a:pt x="1365" y="1936"/>
                  </a:lnTo>
                  <a:lnTo>
                    <a:pt x="1369" y="1930"/>
                  </a:lnTo>
                  <a:lnTo>
                    <a:pt x="1374" y="1925"/>
                  </a:lnTo>
                  <a:lnTo>
                    <a:pt x="1378" y="1919"/>
                  </a:lnTo>
                  <a:lnTo>
                    <a:pt x="1384" y="1913"/>
                  </a:lnTo>
                  <a:lnTo>
                    <a:pt x="1389" y="1907"/>
                  </a:lnTo>
                  <a:lnTo>
                    <a:pt x="1393" y="1902"/>
                  </a:lnTo>
                  <a:lnTo>
                    <a:pt x="1397" y="1897"/>
                  </a:lnTo>
                  <a:lnTo>
                    <a:pt x="1402" y="1891"/>
                  </a:lnTo>
                  <a:lnTo>
                    <a:pt x="1406" y="1885"/>
                  </a:lnTo>
                  <a:lnTo>
                    <a:pt x="1412" y="1879"/>
                  </a:lnTo>
                  <a:lnTo>
                    <a:pt x="1417" y="1873"/>
                  </a:lnTo>
                  <a:lnTo>
                    <a:pt x="1421" y="1867"/>
                  </a:lnTo>
                  <a:lnTo>
                    <a:pt x="1426" y="1863"/>
                  </a:lnTo>
                  <a:lnTo>
                    <a:pt x="1430" y="1857"/>
                  </a:lnTo>
                  <a:lnTo>
                    <a:pt x="1436" y="1851"/>
                  </a:lnTo>
                  <a:lnTo>
                    <a:pt x="1440" y="1845"/>
                  </a:lnTo>
                  <a:lnTo>
                    <a:pt x="1445" y="1841"/>
                  </a:lnTo>
                  <a:lnTo>
                    <a:pt x="1449" y="1835"/>
                  </a:lnTo>
                  <a:lnTo>
                    <a:pt x="1455" y="1829"/>
                  </a:lnTo>
                  <a:lnTo>
                    <a:pt x="1460" y="1824"/>
                  </a:lnTo>
                  <a:lnTo>
                    <a:pt x="1464" y="1819"/>
                  </a:lnTo>
                  <a:lnTo>
                    <a:pt x="1468" y="1813"/>
                  </a:lnTo>
                  <a:lnTo>
                    <a:pt x="1473" y="1808"/>
                  </a:lnTo>
                  <a:lnTo>
                    <a:pt x="1479" y="1802"/>
                  </a:lnTo>
                  <a:lnTo>
                    <a:pt x="1483" y="1798"/>
                  </a:lnTo>
                  <a:lnTo>
                    <a:pt x="1488" y="1792"/>
                  </a:lnTo>
                  <a:lnTo>
                    <a:pt x="1492" y="1786"/>
                  </a:lnTo>
                  <a:lnTo>
                    <a:pt x="1497" y="1782"/>
                  </a:lnTo>
                  <a:lnTo>
                    <a:pt x="1501" y="1776"/>
                  </a:lnTo>
                  <a:lnTo>
                    <a:pt x="1507" y="1771"/>
                  </a:lnTo>
                  <a:lnTo>
                    <a:pt x="1511" y="1766"/>
                  </a:lnTo>
                  <a:lnTo>
                    <a:pt x="1516" y="1761"/>
                  </a:lnTo>
                  <a:lnTo>
                    <a:pt x="1520" y="1755"/>
                  </a:lnTo>
                  <a:lnTo>
                    <a:pt x="1525" y="1751"/>
                  </a:lnTo>
                  <a:lnTo>
                    <a:pt x="1529" y="1745"/>
                  </a:lnTo>
                  <a:lnTo>
                    <a:pt x="1535" y="1740"/>
                  </a:lnTo>
                  <a:lnTo>
                    <a:pt x="1539" y="1735"/>
                  </a:lnTo>
                  <a:lnTo>
                    <a:pt x="1544" y="1730"/>
                  </a:lnTo>
                  <a:lnTo>
                    <a:pt x="1548" y="1726"/>
                  </a:lnTo>
                  <a:lnTo>
                    <a:pt x="1553" y="1720"/>
                  </a:lnTo>
                  <a:lnTo>
                    <a:pt x="1559" y="1715"/>
                  </a:lnTo>
                  <a:lnTo>
                    <a:pt x="1563" y="1710"/>
                  </a:lnTo>
                  <a:lnTo>
                    <a:pt x="1567" y="1705"/>
                  </a:lnTo>
                  <a:lnTo>
                    <a:pt x="1572" y="1701"/>
                  </a:lnTo>
                  <a:lnTo>
                    <a:pt x="1576" y="1696"/>
                  </a:lnTo>
                  <a:lnTo>
                    <a:pt x="1581" y="1690"/>
                  </a:lnTo>
                  <a:lnTo>
                    <a:pt x="1587" y="1686"/>
                  </a:lnTo>
                  <a:lnTo>
                    <a:pt x="1591" y="1682"/>
                  </a:lnTo>
                  <a:lnTo>
                    <a:pt x="1596" y="1677"/>
                  </a:lnTo>
                  <a:lnTo>
                    <a:pt x="1600" y="1671"/>
                  </a:lnTo>
                  <a:lnTo>
                    <a:pt x="1604" y="1667"/>
                  </a:lnTo>
                  <a:lnTo>
                    <a:pt x="1609" y="1662"/>
                  </a:lnTo>
                  <a:lnTo>
                    <a:pt x="1615" y="1658"/>
                  </a:lnTo>
                  <a:lnTo>
                    <a:pt x="1619" y="1654"/>
                  </a:lnTo>
                  <a:lnTo>
                    <a:pt x="1624" y="1649"/>
                  </a:lnTo>
                  <a:lnTo>
                    <a:pt x="1628" y="1645"/>
                  </a:lnTo>
                  <a:lnTo>
                    <a:pt x="1633" y="1640"/>
                  </a:lnTo>
                  <a:lnTo>
                    <a:pt x="1637" y="1636"/>
                  </a:lnTo>
                  <a:lnTo>
                    <a:pt x="1641" y="1632"/>
                  </a:lnTo>
                  <a:lnTo>
                    <a:pt x="1646" y="1627"/>
                  </a:lnTo>
                  <a:lnTo>
                    <a:pt x="1652" y="1623"/>
                  </a:lnTo>
                  <a:lnTo>
                    <a:pt x="1656" y="1618"/>
                  </a:lnTo>
                  <a:lnTo>
                    <a:pt x="1661" y="1614"/>
                  </a:lnTo>
                  <a:lnTo>
                    <a:pt x="1665" y="1609"/>
                  </a:lnTo>
                  <a:lnTo>
                    <a:pt x="1670" y="1605"/>
                  </a:lnTo>
                  <a:lnTo>
                    <a:pt x="1674" y="1601"/>
                  </a:lnTo>
                  <a:lnTo>
                    <a:pt x="1678" y="1596"/>
                  </a:lnTo>
                  <a:lnTo>
                    <a:pt x="1683" y="1592"/>
                  </a:lnTo>
                  <a:lnTo>
                    <a:pt x="1687" y="1589"/>
                  </a:lnTo>
                  <a:lnTo>
                    <a:pt x="1692" y="1584"/>
                  </a:lnTo>
                  <a:lnTo>
                    <a:pt x="1695" y="1580"/>
                  </a:lnTo>
                  <a:lnTo>
                    <a:pt x="1699" y="1577"/>
                  </a:lnTo>
                  <a:lnTo>
                    <a:pt x="1704" y="1573"/>
                  </a:lnTo>
                  <a:lnTo>
                    <a:pt x="1708" y="1570"/>
                  </a:lnTo>
                  <a:lnTo>
                    <a:pt x="1711" y="1565"/>
                  </a:lnTo>
                  <a:lnTo>
                    <a:pt x="1715" y="1561"/>
                  </a:lnTo>
                  <a:lnTo>
                    <a:pt x="1720" y="1558"/>
                  </a:lnTo>
                  <a:lnTo>
                    <a:pt x="1723" y="1553"/>
                  </a:lnTo>
                  <a:lnTo>
                    <a:pt x="1727" y="1551"/>
                  </a:lnTo>
                  <a:lnTo>
                    <a:pt x="1732" y="1546"/>
                  </a:lnTo>
                  <a:lnTo>
                    <a:pt x="1735" y="1543"/>
                  </a:lnTo>
                  <a:lnTo>
                    <a:pt x="1739" y="1539"/>
                  </a:lnTo>
                  <a:lnTo>
                    <a:pt x="1743" y="1536"/>
                  </a:lnTo>
                  <a:lnTo>
                    <a:pt x="1748" y="1531"/>
                  </a:lnTo>
                  <a:lnTo>
                    <a:pt x="1751" y="1528"/>
                  </a:lnTo>
                  <a:lnTo>
                    <a:pt x="1755" y="1524"/>
                  </a:lnTo>
                  <a:lnTo>
                    <a:pt x="1760" y="1521"/>
                  </a:lnTo>
                  <a:lnTo>
                    <a:pt x="1764" y="1517"/>
                  </a:lnTo>
                  <a:lnTo>
                    <a:pt x="1769" y="1514"/>
                  </a:lnTo>
                  <a:lnTo>
                    <a:pt x="1773" y="1509"/>
                  </a:lnTo>
                  <a:lnTo>
                    <a:pt x="1777" y="1505"/>
                  </a:lnTo>
                  <a:lnTo>
                    <a:pt x="1782" y="1502"/>
                  </a:lnTo>
                  <a:lnTo>
                    <a:pt x="1786" y="1497"/>
                  </a:lnTo>
                  <a:lnTo>
                    <a:pt x="1792" y="1493"/>
                  </a:lnTo>
                  <a:lnTo>
                    <a:pt x="1797" y="1490"/>
                  </a:lnTo>
                  <a:lnTo>
                    <a:pt x="1801" y="1486"/>
                  </a:lnTo>
                  <a:lnTo>
                    <a:pt x="1807" y="1481"/>
                  </a:lnTo>
                  <a:lnTo>
                    <a:pt x="1811" y="1477"/>
                  </a:lnTo>
                  <a:lnTo>
                    <a:pt x="1817" y="1472"/>
                  </a:lnTo>
                  <a:lnTo>
                    <a:pt x="1823" y="1468"/>
                  </a:lnTo>
                  <a:lnTo>
                    <a:pt x="1829" y="1464"/>
                  </a:lnTo>
                  <a:lnTo>
                    <a:pt x="1835" y="1458"/>
                  </a:lnTo>
                  <a:lnTo>
                    <a:pt x="1841" y="1453"/>
                  </a:lnTo>
                  <a:lnTo>
                    <a:pt x="1847" y="1449"/>
                  </a:lnTo>
                  <a:lnTo>
                    <a:pt x="1853" y="1443"/>
                  </a:lnTo>
                  <a:lnTo>
                    <a:pt x="1860" y="1439"/>
                  </a:lnTo>
                  <a:lnTo>
                    <a:pt x="1866" y="1433"/>
                  </a:lnTo>
                  <a:lnTo>
                    <a:pt x="1874" y="1428"/>
                  </a:lnTo>
                  <a:lnTo>
                    <a:pt x="1879" y="1422"/>
                  </a:lnTo>
                  <a:lnTo>
                    <a:pt x="1887" y="1416"/>
                  </a:lnTo>
                  <a:lnTo>
                    <a:pt x="1893" y="1412"/>
                  </a:lnTo>
                  <a:lnTo>
                    <a:pt x="1900" y="1406"/>
                  </a:lnTo>
                  <a:lnTo>
                    <a:pt x="1908" y="1400"/>
                  </a:lnTo>
                  <a:lnTo>
                    <a:pt x="1913" y="1394"/>
                  </a:lnTo>
                  <a:lnTo>
                    <a:pt x="1921" y="1389"/>
                  </a:lnTo>
                  <a:lnTo>
                    <a:pt x="1927" y="1383"/>
                  </a:lnTo>
                  <a:lnTo>
                    <a:pt x="1934" y="1378"/>
                  </a:lnTo>
                  <a:lnTo>
                    <a:pt x="1942" y="1372"/>
                  </a:lnTo>
                  <a:lnTo>
                    <a:pt x="1949" y="1365"/>
                  </a:lnTo>
                  <a:lnTo>
                    <a:pt x="1956" y="1359"/>
                  </a:lnTo>
                  <a:lnTo>
                    <a:pt x="1964" y="1353"/>
                  </a:lnTo>
                  <a:lnTo>
                    <a:pt x="1971" y="1347"/>
                  </a:lnTo>
                  <a:lnTo>
                    <a:pt x="1980" y="1341"/>
                  </a:lnTo>
                  <a:lnTo>
                    <a:pt x="1987" y="1335"/>
                  </a:lnTo>
                  <a:lnTo>
                    <a:pt x="1995" y="1328"/>
                  </a:lnTo>
                  <a:lnTo>
                    <a:pt x="2004" y="1322"/>
                  </a:lnTo>
                  <a:lnTo>
                    <a:pt x="2013" y="1315"/>
                  </a:lnTo>
                  <a:lnTo>
                    <a:pt x="2021" y="1309"/>
                  </a:lnTo>
                  <a:lnTo>
                    <a:pt x="2030" y="1302"/>
                  </a:lnTo>
                  <a:lnTo>
                    <a:pt x="2039" y="1296"/>
                  </a:lnTo>
                  <a:lnTo>
                    <a:pt x="2049" y="1288"/>
                  </a:lnTo>
                  <a:lnTo>
                    <a:pt x="2058" y="1281"/>
                  </a:lnTo>
                  <a:lnTo>
                    <a:pt x="2069" y="1275"/>
                  </a:lnTo>
                  <a:lnTo>
                    <a:pt x="2079" y="1268"/>
                  </a:lnTo>
                  <a:lnTo>
                    <a:pt x="2089" y="1260"/>
                  </a:lnTo>
                  <a:lnTo>
                    <a:pt x="2101" y="1253"/>
                  </a:lnTo>
                  <a:lnTo>
                    <a:pt x="2112" y="1246"/>
                  </a:lnTo>
                  <a:lnTo>
                    <a:pt x="2123" y="1238"/>
                  </a:lnTo>
                  <a:lnTo>
                    <a:pt x="2137" y="1231"/>
                  </a:lnTo>
                  <a:lnTo>
                    <a:pt x="2149" y="1222"/>
                  </a:lnTo>
                  <a:lnTo>
                    <a:pt x="2162" y="1215"/>
                  </a:lnTo>
                  <a:lnTo>
                    <a:pt x="2174" y="1206"/>
                  </a:lnTo>
                  <a:lnTo>
                    <a:pt x="2188" y="1199"/>
                  </a:lnTo>
                  <a:lnTo>
                    <a:pt x="2202" y="1190"/>
                  </a:lnTo>
                  <a:lnTo>
                    <a:pt x="2217" y="1182"/>
                  </a:lnTo>
                  <a:lnTo>
                    <a:pt x="2231" y="1173"/>
                  </a:lnTo>
                  <a:lnTo>
                    <a:pt x="2246" y="1165"/>
                  </a:lnTo>
                  <a:lnTo>
                    <a:pt x="2262" y="1156"/>
                  </a:lnTo>
                  <a:lnTo>
                    <a:pt x="2279" y="1147"/>
                  </a:lnTo>
                  <a:lnTo>
                    <a:pt x="2296" y="1138"/>
                  </a:lnTo>
                  <a:lnTo>
                    <a:pt x="2314" y="1128"/>
                  </a:lnTo>
                  <a:lnTo>
                    <a:pt x="2332" y="1119"/>
                  </a:lnTo>
                  <a:lnTo>
                    <a:pt x="2350" y="1109"/>
                  </a:lnTo>
                  <a:lnTo>
                    <a:pt x="2367" y="1100"/>
                  </a:lnTo>
                  <a:lnTo>
                    <a:pt x="2387" y="1090"/>
                  </a:lnTo>
                  <a:lnTo>
                    <a:pt x="2406" y="1079"/>
                  </a:lnTo>
                  <a:lnTo>
                    <a:pt x="2425" y="1069"/>
                  </a:lnTo>
                  <a:lnTo>
                    <a:pt x="2444" y="1059"/>
                  </a:lnTo>
                  <a:lnTo>
                    <a:pt x="2465" y="1048"/>
                  </a:lnTo>
                  <a:lnTo>
                    <a:pt x="2484" y="1039"/>
                  </a:lnTo>
                  <a:lnTo>
                    <a:pt x="2505" y="1029"/>
                  </a:lnTo>
                  <a:lnTo>
                    <a:pt x="2524" y="1019"/>
                  </a:lnTo>
                  <a:lnTo>
                    <a:pt x="2545" y="1009"/>
                  </a:lnTo>
                  <a:lnTo>
                    <a:pt x="2565" y="998"/>
                  </a:lnTo>
                  <a:lnTo>
                    <a:pt x="2586" y="988"/>
                  </a:lnTo>
                  <a:lnTo>
                    <a:pt x="2605" y="978"/>
                  </a:lnTo>
                  <a:lnTo>
                    <a:pt x="2626" y="967"/>
                  </a:lnTo>
                  <a:lnTo>
                    <a:pt x="2647" y="957"/>
                  </a:lnTo>
                  <a:lnTo>
                    <a:pt x="2667" y="948"/>
                  </a:lnTo>
                  <a:lnTo>
                    <a:pt x="2687" y="938"/>
                  </a:lnTo>
                  <a:lnTo>
                    <a:pt x="2707" y="928"/>
                  </a:lnTo>
                  <a:lnTo>
                    <a:pt x="2727" y="919"/>
                  </a:lnTo>
                  <a:lnTo>
                    <a:pt x="2747" y="908"/>
                  </a:lnTo>
                  <a:lnTo>
                    <a:pt x="2767" y="900"/>
                  </a:lnTo>
                  <a:lnTo>
                    <a:pt x="2786" y="891"/>
                  </a:lnTo>
                  <a:lnTo>
                    <a:pt x="2805" y="882"/>
                  </a:lnTo>
                  <a:lnTo>
                    <a:pt x="2824" y="873"/>
                  </a:lnTo>
                  <a:lnTo>
                    <a:pt x="2842" y="864"/>
                  </a:lnTo>
                  <a:lnTo>
                    <a:pt x="2860" y="855"/>
                  </a:lnTo>
                  <a:lnTo>
                    <a:pt x="2877" y="848"/>
                  </a:lnTo>
                  <a:lnTo>
                    <a:pt x="2895" y="839"/>
                  </a:lnTo>
                  <a:lnTo>
                    <a:pt x="2911" y="832"/>
                  </a:lnTo>
                  <a:lnTo>
                    <a:pt x="2929" y="824"/>
                  </a:lnTo>
                  <a:lnTo>
                    <a:pt x="2945" y="817"/>
                  </a:lnTo>
                  <a:lnTo>
                    <a:pt x="2960" y="810"/>
                  </a:lnTo>
                  <a:lnTo>
                    <a:pt x="2975" y="804"/>
                  </a:lnTo>
                  <a:lnTo>
                    <a:pt x="2990" y="798"/>
                  </a:lnTo>
                  <a:lnTo>
                    <a:pt x="3003" y="792"/>
                  </a:lnTo>
                  <a:lnTo>
                    <a:pt x="3018" y="786"/>
                  </a:lnTo>
                  <a:lnTo>
                    <a:pt x="3030" y="780"/>
                  </a:lnTo>
                  <a:lnTo>
                    <a:pt x="3043" y="774"/>
                  </a:lnTo>
                  <a:lnTo>
                    <a:pt x="3056" y="770"/>
                  </a:lnTo>
                  <a:lnTo>
                    <a:pt x="3068" y="764"/>
                  </a:lnTo>
                  <a:lnTo>
                    <a:pt x="3080" y="760"/>
                  </a:lnTo>
                  <a:lnTo>
                    <a:pt x="3090" y="755"/>
                  </a:lnTo>
                  <a:lnTo>
                    <a:pt x="3102" y="751"/>
                  </a:lnTo>
                  <a:lnTo>
                    <a:pt x="3112" y="746"/>
                  </a:lnTo>
                  <a:lnTo>
                    <a:pt x="3123" y="743"/>
                  </a:lnTo>
                  <a:lnTo>
                    <a:pt x="3132" y="739"/>
                  </a:lnTo>
                  <a:lnTo>
                    <a:pt x="3142" y="735"/>
                  </a:lnTo>
                  <a:lnTo>
                    <a:pt x="3151" y="732"/>
                  </a:lnTo>
                  <a:lnTo>
                    <a:pt x="3161" y="729"/>
                  </a:lnTo>
                  <a:lnTo>
                    <a:pt x="3170" y="724"/>
                  </a:lnTo>
                  <a:lnTo>
                    <a:pt x="3179" y="721"/>
                  </a:lnTo>
                  <a:lnTo>
                    <a:pt x="3188" y="718"/>
                  </a:lnTo>
                  <a:lnTo>
                    <a:pt x="3195" y="715"/>
                  </a:lnTo>
                  <a:lnTo>
                    <a:pt x="3204" y="713"/>
                  </a:lnTo>
                  <a:lnTo>
                    <a:pt x="3212" y="710"/>
                  </a:lnTo>
                  <a:lnTo>
                    <a:pt x="3220" y="708"/>
                  </a:lnTo>
                  <a:lnTo>
                    <a:pt x="3228" y="705"/>
                  </a:lnTo>
                  <a:lnTo>
                    <a:pt x="3235" y="702"/>
                  </a:lnTo>
                  <a:lnTo>
                    <a:pt x="3243" y="701"/>
                  </a:lnTo>
                  <a:lnTo>
                    <a:pt x="3250" y="698"/>
                  </a:lnTo>
                  <a:lnTo>
                    <a:pt x="3257" y="696"/>
                  </a:lnTo>
                  <a:lnTo>
                    <a:pt x="3265" y="693"/>
                  </a:lnTo>
                  <a:lnTo>
                    <a:pt x="3272" y="692"/>
                  </a:lnTo>
                  <a:lnTo>
                    <a:pt x="3280" y="689"/>
                  </a:lnTo>
                  <a:lnTo>
                    <a:pt x="3287" y="688"/>
                  </a:lnTo>
                  <a:lnTo>
                    <a:pt x="3294" y="685"/>
                  </a:lnTo>
                  <a:lnTo>
                    <a:pt x="3302" y="683"/>
                  </a:lnTo>
                  <a:lnTo>
                    <a:pt x="3309" y="680"/>
                  </a:lnTo>
                  <a:lnTo>
                    <a:pt x="3316" y="679"/>
                  </a:lnTo>
                  <a:lnTo>
                    <a:pt x="3324" y="676"/>
                  </a:lnTo>
                  <a:lnTo>
                    <a:pt x="3333" y="674"/>
                  </a:lnTo>
                  <a:lnTo>
                    <a:pt x="3340" y="671"/>
                  </a:lnTo>
                  <a:lnTo>
                    <a:pt x="3348" y="670"/>
                  </a:lnTo>
                  <a:lnTo>
                    <a:pt x="3355" y="667"/>
                  </a:lnTo>
                  <a:lnTo>
                    <a:pt x="3364" y="665"/>
                  </a:lnTo>
                  <a:lnTo>
                    <a:pt x="3371" y="662"/>
                  </a:lnTo>
                  <a:lnTo>
                    <a:pt x="3380" y="660"/>
                  </a:lnTo>
                  <a:lnTo>
                    <a:pt x="3389" y="658"/>
                  </a:lnTo>
                  <a:lnTo>
                    <a:pt x="3396" y="655"/>
                  </a:lnTo>
                  <a:lnTo>
                    <a:pt x="3405" y="652"/>
                  </a:lnTo>
                  <a:lnTo>
                    <a:pt x="3414" y="649"/>
                  </a:lnTo>
                  <a:lnTo>
                    <a:pt x="3423" y="648"/>
                  </a:lnTo>
                  <a:lnTo>
                    <a:pt x="3432" y="645"/>
                  </a:lnTo>
                  <a:lnTo>
                    <a:pt x="3441" y="642"/>
                  </a:lnTo>
                  <a:lnTo>
                    <a:pt x="3450" y="639"/>
                  </a:lnTo>
                  <a:lnTo>
                    <a:pt x="3458" y="636"/>
                  </a:lnTo>
                  <a:lnTo>
                    <a:pt x="3467" y="633"/>
                  </a:lnTo>
                  <a:lnTo>
                    <a:pt x="3478" y="630"/>
                  </a:lnTo>
                  <a:lnTo>
                    <a:pt x="3487" y="627"/>
                  </a:lnTo>
                  <a:lnTo>
                    <a:pt x="3497" y="624"/>
                  </a:lnTo>
                  <a:lnTo>
                    <a:pt x="3506" y="621"/>
                  </a:lnTo>
                  <a:lnTo>
                    <a:pt x="3515" y="618"/>
                  </a:lnTo>
                  <a:lnTo>
                    <a:pt x="3525" y="617"/>
                  </a:lnTo>
                  <a:lnTo>
                    <a:pt x="3534" y="614"/>
                  </a:lnTo>
                  <a:lnTo>
                    <a:pt x="3544" y="611"/>
                  </a:lnTo>
                  <a:lnTo>
                    <a:pt x="3553" y="608"/>
                  </a:lnTo>
                  <a:lnTo>
                    <a:pt x="3563" y="605"/>
                  </a:lnTo>
                  <a:lnTo>
                    <a:pt x="3572" y="601"/>
                  </a:lnTo>
                  <a:lnTo>
                    <a:pt x="3583" y="598"/>
                  </a:lnTo>
                  <a:lnTo>
                    <a:pt x="3593" y="595"/>
                  </a:lnTo>
                  <a:lnTo>
                    <a:pt x="3602" y="592"/>
                  </a:lnTo>
                  <a:lnTo>
                    <a:pt x="3612" y="589"/>
                  </a:lnTo>
                  <a:lnTo>
                    <a:pt x="3621" y="586"/>
                  </a:lnTo>
                  <a:lnTo>
                    <a:pt x="3631" y="583"/>
                  </a:lnTo>
                  <a:lnTo>
                    <a:pt x="3642" y="580"/>
                  </a:lnTo>
                  <a:lnTo>
                    <a:pt x="3652" y="579"/>
                  </a:lnTo>
                  <a:lnTo>
                    <a:pt x="3661" y="576"/>
                  </a:lnTo>
                  <a:lnTo>
                    <a:pt x="3671" y="573"/>
                  </a:lnTo>
                  <a:lnTo>
                    <a:pt x="3680" y="570"/>
                  </a:lnTo>
                  <a:lnTo>
                    <a:pt x="3691" y="567"/>
                  </a:lnTo>
                  <a:lnTo>
                    <a:pt x="3701" y="564"/>
                  </a:lnTo>
                  <a:lnTo>
                    <a:pt x="3710" y="561"/>
                  </a:lnTo>
                  <a:lnTo>
                    <a:pt x="3720" y="558"/>
                  </a:lnTo>
                  <a:lnTo>
                    <a:pt x="3730" y="555"/>
                  </a:lnTo>
                  <a:lnTo>
                    <a:pt x="3739" y="552"/>
                  </a:lnTo>
                  <a:lnTo>
                    <a:pt x="3750" y="549"/>
                  </a:lnTo>
                  <a:lnTo>
                    <a:pt x="3759" y="548"/>
                  </a:lnTo>
                  <a:lnTo>
                    <a:pt x="3769" y="545"/>
                  </a:lnTo>
                  <a:lnTo>
                    <a:pt x="3778" y="542"/>
                  </a:lnTo>
                  <a:lnTo>
                    <a:pt x="3788" y="539"/>
                  </a:lnTo>
                  <a:lnTo>
                    <a:pt x="3797" y="536"/>
                  </a:lnTo>
                  <a:lnTo>
                    <a:pt x="3807" y="534"/>
                  </a:lnTo>
                  <a:lnTo>
                    <a:pt x="3816" y="531"/>
                  </a:lnTo>
                  <a:lnTo>
                    <a:pt x="3827" y="528"/>
                  </a:lnTo>
                  <a:lnTo>
                    <a:pt x="3835" y="527"/>
                  </a:lnTo>
                  <a:lnTo>
                    <a:pt x="3846" y="524"/>
                  </a:lnTo>
                  <a:lnTo>
                    <a:pt x="3855" y="521"/>
                  </a:lnTo>
                  <a:lnTo>
                    <a:pt x="3865" y="520"/>
                  </a:lnTo>
                  <a:lnTo>
                    <a:pt x="3874" y="517"/>
                  </a:lnTo>
                  <a:lnTo>
                    <a:pt x="3884" y="514"/>
                  </a:lnTo>
                  <a:lnTo>
                    <a:pt x="3893" y="512"/>
                  </a:lnTo>
                  <a:lnTo>
                    <a:pt x="3902" y="509"/>
                  </a:lnTo>
                  <a:lnTo>
                    <a:pt x="3912" y="506"/>
                  </a:lnTo>
                  <a:lnTo>
                    <a:pt x="3921" y="505"/>
                  </a:lnTo>
                  <a:lnTo>
                    <a:pt x="3930" y="502"/>
                  </a:lnTo>
                  <a:lnTo>
                    <a:pt x="3940" y="500"/>
                  </a:lnTo>
                  <a:lnTo>
                    <a:pt x="3949" y="498"/>
                  </a:lnTo>
                  <a:lnTo>
                    <a:pt x="3958" y="496"/>
                  </a:lnTo>
                  <a:lnTo>
                    <a:pt x="3967" y="493"/>
                  </a:lnTo>
                  <a:lnTo>
                    <a:pt x="3977" y="492"/>
                  </a:lnTo>
                  <a:lnTo>
                    <a:pt x="3986" y="489"/>
                  </a:lnTo>
                  <a:lnTo>
                    <a:pt x="3995" y="487"/>
                  </a:lnTo>
                  <a:lnTo>
                    <a:pt x="4004" y="484"/>
                  </a:lnTo>
                  <a:lnTo>
                    <a:pt x="4013" y="483"/>
                  </a:lnTo>
                  <a:lnTo>
                    <a:pt x="4022" y="480"/>
                  </a:lnTo>
                  <a:lnTo>
                    <a:pt x="4031" y="478"/>
                  </a:lnTo>
                  <a:lnTo>
                    <a:pt x="4039" y="475"/>
                  </a:lnTo>
                  <a:lnTo>
                    <a:pt x="4048" y="474"/>
                  </a:lnTo>
                  <a:lnTo>
                    <a:pt x="4057" y="471"/>
                  </a:lnTo>
                  <a:lnTo>
                    <a:pt x="4066" y="470"/>
                  </a:lnTo>
                  <a:lnTo>
                    <a:pt x="4075" y="468"/>
                  </a:lnTo>
                  <a:lnTo>
                    <a:pt x="4082" y="465"/>
                  </a:lnTo>
                  <a:lnTo>
                    <a:pt x="4091" y="464"/>
                  </a:lnTo>
                  <a:lnTo>
                    <a:pt x="4100" y="462"/>
                  </a:lnTo>
                  <a:lnTo>
                    <a:pt x="4107" y="459"/>
                  </a:lnTo>
                  <a:lnTo>
                    <a:pt x="4115" y="458"/>
                  </a:lnTo>
                  <a:lnTo>
                    <a:pt x="4122" y="456"/>
                  </a:lnTo>
                  <a:lnTo>
                    <a:pt x="4130" y="455"/>
                  </a:lnTo>
                  <a:lnTo>
                    <a:pt x="4137" y="453"/>
                  </a:lnTo>
                  <a:lnTo>
                    <a:pt x="4143" y="450"/>
                  </a:lnTo>
                  <a:lnTo>
                    <a:pt x="4149" y="449"/>
                  </a:lnTo>
                  <a:lnTo>
                    <a:pt x="4155" y="447"/>
                  </a:lnTo>
                  <a:lnTo>
                    <a:pt x="4162" y="446"/>
                  </a:lnTo>
                  <a:lnTo>
                    <a:pt x="4168" y="445"/>
                  </a:lnTo>
                  <a:lnTo>
                    <a:pt x="4174" y="443"/>
                  </a:lnTo>
                  <a:lnTo>
                    <a:pt x="4180" y="442"/>
                  </a:lnTo>
                  <a:lnTo>
                    <a:pt x="4186" y="440"/>
                  </a:lnTo>
                  <a:lnTo>
                    <a:pt x="4192" y="439"/>
                  </a:lnTo>
                  <a:lnTo>
                    <a:pt x="4198" y="437"/>
                  </a:lnTo>
                  <a:lnTo>
                    <a:pt x="4205" y="436"/>
                  </a:lnTo>
                  <a:lnTo>
                    <a:pt x="4211" y="434"/>
                  </a:lnTo>
                  <a:lnTo>
                    <a:pt x="4218" y="433"/>
                  </a:lnTo>
                  <a:lnTo>
                    <a:pt x="4224" y="430"/>
                  </a:lnTo>
                  <a:lnTo>
                    <a:pt x="4232" y="428"/>
                  </a:lnTo>
                  <a:lnTo>
                    <a:pt x="4239" y="427"/>
                  </a:lnTo>
                  <a:lnTo>
                    <a:pt x="4248" y="425"/>
                  </a:lnTo>
                  <a:lnTo>
                    <a:pt x="4255" y="424"/>
                  </a:lnTo>
                  <a:lnTo>
                    <a:pt x="4264" y="421"/>
                  </a:lnTo>
                  <a:lnTo>
                    <a:pt x="4273" y="419"/>
                  </a:lnTo>
                  <a:lnTo>
                    <a:pt x="4283" y="418"/>
                  </a:lnTo>
                  <a:lnTo>
                    <a:pt x="4292" y="415"/>
                  </a:lnTo>
                  <a:lnTo>
                    <a:pt x="4303" y="414"/>
                  </a:lnTo>
                  <a:lnTo>
                    <a:pt x="4314" y="411"/>
                  </a:lnTo>
                  <a:lnTo>
                    <a:pt x="4326" y="409"/>
                  </a:lnTo>
                  <a:lnTo>
                    <a:pt x="4338" y="406"/>
                  </a:lnTo>
                  <a:lnTo>
                    <a:pt x="4351" y="403"/>
                  </a:lnTo>
                  <a:lnTo>
                    <a:pt x="4365" y="400"/>
                  </a:lnTo>
                  <a:lnTo>
                    <a:pt x="4379" y="399"/>
                  </a:lnTo>
                  <a:lnTo>
                    <a:pt x="4394" y="396"/>
                  </a:lnTo>
                  <a:lnTo>
                    <a:pt x="4411" y="393"/>
                  </a:lnTo>
                  <a:lnTo>
                    <a:pt x="4428" y="389"/>
                  </a:lnTo>
                  <a:lnTo>
                    <a:pt x="4445" y="386"/>
                  </a:lnTo>
                  <a:lnTo>
                    <a:pt x="4464" y="383"/>
                  </a:lnTo>
                  <a:lnTo>
                    <a:pt x="4483" y="380"/>
                  </a:lnTo>
                  <a:lnTo>
                    <a:pt x="4504" y="375"/>
                  </a:lnTo>
                  <a:lnTo>
                    <a:pt x="4524" y="372"/>
                  </a:lnTo>
                  <a:lnTo>
                    <a:pt x="4545" y="368"/>
                  </a:lnTo>
                  <a:lnTo>
                    <a:pt x="4569" y="364"/>
                  </a:lnTo>
                  <a:lnTo>
                    <a:pt x="4591" y="361"/>
                  </a:lnTo>
                  <a:lnTo>
                    <a:pt x="4615" y="356"/>
                  </a:lnTo>
                  <a:lnTo>
                    <a:pt x="4638" y="352"/>
                  </a:lnTo>
                  <a:lnTo>
                    <a:pt x="4663" y="347"/>
                  </a:lnTo>
                  <a:lnTo>
                    <a:pt x="4688" y="343"/>
                  </a:lnTo>
                  <a:lnTo>
                    <a:pt x="4714" y="338"/>
                  </a:lnTo>
                  <a:lnTo>
                    <a:pt x="4740" y="334"/>
                  </a:lnTo>
                  <a:lnTo>
                    <a:pt x="4767" y="328"/>
                  </a:lnTo>
                  <a:lnTo>
                    <a:pt x="4793" y="324"/>
                  </a:lnTo>
                  <a:lnTo>
                    <a:pt x="4822" y="319"/>
                  </a:lnTo>
                  <a:lnTo>
                    <a:pt x="4850" y="313"/>
                  </a:lnTo>
                  <a:lnTo>
                    <a:pt x="4878" y="309"/>
                  </a:lnTo>
                  <a:lnTo>
                    <a:pt x="4906" y="305"/>
                  </a:lnTo>
                  <a:lnTo>
                    <a:pt x="4935" y="299"/>
                  </a:lnTo>
                  <a:lnTo>
                    <a:pt x="4965" y="294"/>
                  </a:lnTo>
                  <a:lnTo>
                    <a:pt x="4995" y="290"/>
                  </a:lnTo>
                  <a:lnTo>
                    <a:pt x="5024" y="284"/>
                  </a:lnTo>
                  <a:lnTo>
                    <a:pt x="5054" y="280"/>
                  </a:lnTo>
                  <a:lnTo>
                    <a:pt x="5085" y="274"/>
                  </a:lnTo>
                  <a:lnTo>
                    <a:pt x="5114" y="269"/>
                  </a:lnTo>
                  <a:lnTo>
                    <a:pt x="5145" y="263"/>
                  </a:lnTo>
                  <a:lnTo>
                    <a:pt x="5176" y="259"/>
                  </a:lnTo>
                  <a:lnTo>
                    <a:pt x="5207" y="255"/>
                  </a:lnTo>
                  <a:lnTo>
                    <a:pt x="5238" y="249"/>
                  </a:lnTo>
                  <a:lnTo>
                    <a:pt x="5269" y="244"/>
                  </a:lnTo>
                  <a:lnTo>
                    <a:pt x="5301" y="238"/>
                  </a:lnTo>
                  <a:lnTo>
                    <a:pt x="5332" y="234"/>
                  </a:lnTo>
                  <a:lnTo>
                    <a:pt x="5363" y="230"/>
                  </a:lnTo>
                  <a:lnTo>
                    <a:pt x="5394" y="225"/>
                  </a:lnTo>
                  <a:lnTo>
                    <a:pt x="5425" y="219"/>
                  </a:lnTo>
                  <a:lnTo>
                    <a:pt x="5456" y="215"/>
                  </a:lnTo>
                  <a:lnTo>
                    <a:pt x="5487" y="210"/>
                  </a:lnTo>
                  <a:lnTo>
                    <a:pt x="5519" y="206"/>
                  </a:lnTo>
                  <a:lnTo>
                    <a:pt x="5549" y="202"/>
                  </a:lnTo>
                  <a:lnTo>
                    <a:pt x="5580" y="197"/>
                  </a:lnTo>
                  <a:lnTo>
                    <a:pt x="5611" y="193"/>
                  </a:lnTo>
                  <a:lnTo>
                    <a:pt x="5641" y="188"/>
                  </a:lnTo>
                  <a:lnTo>
                    <a:pt x="5672" y="184"/>
                  </a:lnTo>
                  <a:lnTo>
                    <a:pt x="5701" y="181"/>
                  </a:lnTo>
                  <a:lnTo>
                    <a:pt x="5732" y="176"/>
                  </a:lnTo>
                  <a:lnTo>
                    <a:pt x="5763" y="172"/>
                  </a:lnTo>
                  <a:lnTo>
                    <a:pt x="5793" y="168"/>
                  </a:lnTo>
                  <a:lnTo>
                    <a:pt x="5824" y="165"/>
                  </a:lnTo>
                  <a:lnTo>
                    <a:pt x="5853" y="160"/>
                  </a:lnTo>
                  <a:lnTo>
                    <a:pt x="5883" y="156"/>
                  </a:lnTo>
                  <a:lnTo>
                    <a:pt x="5914" y="153"/>
                  </a:lnTo>
                  <a:lnTo>
                    <a:pt x="5944" y="149"/>
                  </a:lnTo>
                  <a:lnTo>
                    <a:pt x="5973" y="146"/>
                  </a:lnTo>
                  <a:lnTo>
                    <a:pt x="6003" y="141"/>
                  </a:lnTo>
                  <a:lnTo>
                    <a:pt x="6032" y="138"/>
                  </a:lnTo>
                  <a:lnTo>
                    <a:pt x="6062" y="135"/>
                  </a:lnTo>
                  <a:lnTo>
                    <a:pt x="6092" y="131"/>
                  </a:lnTo>
                  <a:lnTo>
                    <a:pt x="6121" y="128"/>
                  </a:lnTo>
                  <a:lnTo>
                    <a:pt x="6149" y="125"/>
                  </a:lnTo>
                  <a:lnTo>
                    <a:pt x="6177" y="122"/>
                  </a:lnTo>
                  <a:lnTo>
                    <a:pt x="6207" y="118"/>
                  </a:lnTo>
                  <a:lnTo>
                    <a:pt x="6235" y="115"/>
                  </a:lnTo>
                  <a:lnTo>
                    <a:pt x="6263" y="112"/>
                  </a:lnTo>
                  <a:lnTo>
                    <a:pt x="6291" y="109"/>
                  </a:lnTo>
                  <a:lnTo>
                    <a:pt x="6318" y="106"/>
                  </a:lnTo>
                  <a:lnTo>
                    <a:pt x="6346" y="103"/>
                  </a:lnTo>
                  <a:lnTo>
                    <a:pt x="6372" y="100"/>
                  </a:lnTo>
                  <a:lnTo>
                    <a:pt x="6399" y="97"/>
                  </a:lnTo>
                  <a:lnTo>
                    <a:pt x="6426" y="94"/>
                  </a:lnTo>
                  <a:lnTo>
                    <a:pt x="6452" y="91"/>
                  </a:lnTo>
                  <a:lnTo>
                    <a:pt x="6477" y="88"/>
                  </a:lnTo>
                  <a:lnTo>
                    <a:pt x="6503" y="87"/>
                  </a:lnTo>
                  <a:lnTo>
                    <a:pt x="6529" y="84"/>
                  </a:lnTo>
                  <a:lnTo>
                    <a:pt x="6553" y="81"/>
                  </a:lnTo>
                  <a:lnTo>
                    <a:pt x="6578" y="79"/>
                  </a:lnTo>
                  <a:lnTo>
                    <a:pt x="6602" y="76"/>
                  </a:lnTo>
                  <a:lnTo>
                    <a:pt x="6625" y="73"/>
                  </a:lnTo>
                  <a:lnTo>
                    <a:pt x="6649" y="72"/>
                  </a:lnTo>
                  <a:lnTo>
                    <a:pt x="6673" y="69"/>
                  </a:lnTo>
                  <a:lnTo>
                    <a:pt x="6695" y="68"/>
                  </a:lnTo>
                  <a:lnTo>
                    <a:pt x="6717" y="66"/>
                  </a:lnTo>
                  <a:lnTo>
                    <a:pt x="6739" y="63"/>
                  </a:lnTo>
                  <a:lnTo>
                    <a:pt x="6761" y="62"/>
                  </a:lnTo>
                  <a:lnTo>
                    <a:pt x="6782" y="59"/>
                  </a:lnTo>
                  <a:lnTo>
                    <a:pt x="6804" y="57"/>
                  </a:lnTo>
                  <a:lnTo>
                    <a:pt x="6825" y="54"/>
                  </a:lnTo>
                  <a:lnTo>
                    <a:pt x="6846" y="53"/>
                  </a:lnTo>
                  <a:lnTo>
                    <a:pt x="6866" y="51"/>
                  </a:lnTo>
                  <a:lnTo>
                    <a:pt x="6887" y="48"/>
                  </a:lnTo>
                  <a:lnTo>
                    <a:pt x="6906" y="47"/>
                  </a:lnTo>
                  <a:lnTo>
                    <a:pt x="6927" y="45"/>
                  </a:lnTo>
                  <a:lnTo>
                    <a:pt x="6946" y="44"/>
                  </a:lnTo>
                  <a:lnTo>
                    <a:pt x="6967" y="41"/>
                  </a:lnTo>
                  <a:lnTo>
                    <a:pt x="6984" y="40"/>
                  </a:lnTo>
                  <a:lnTo>
                    <a:pt x="7004" y="38"/>
                  </a:lnTo>
                  <a:lnTo>
                    <a:pt x="7023" y="37"/>
                  </a:lnTo>
                  <a:lnTo>
                    <a:pt x="7042" y="35"/>
                  </a:lnTo>
                  <a:lnTo>
                    <a:pt x="7061" y="34"/>
                  </a:lnTo>
                  <a:lnTo>
                    <a:pt x="7079" y="31"/>
                  </a:lnTo>
                  <a:lnTo>
                    <a:pt x="7097" y="29"/>
                  </a:lnTo>
                  <a:lnTo>
                    <a:pt x="7116" y="28"/>
                  </a:lnTo>
                  <a:lnTo>
                    <a:pt x="7134" y="26"/>
                  </a:lnTo>
                  <a:lnTo>
                    <a:pt x="7152" y="25"/>
                  </a:lnTo>
                  <a:lnTo>
                    <a:pt x="7169" y="23"/>
                  </a:lnTo>
                  <a:lnTo>
                    <a:pt x="7187" y="22"/>
                  </a:lnTo>
                  <a:lnTo>
                    <a:pt x="7203" y="20"/>
                  </a:lnTo>
                  <a:lnTo>
                    <a:pt x="7221" y="19"/>
                  </a:lnTo>
                  <a:lnTo>
                    <a:pt x="7239" y="17"/>
                  </a:lnTo>
                  <a:lnTo>
                    <a:pt x="7255" y="16"/>
                  </a:lnTo>
                  <a:lnTo>
                    <a:pt x="7273" y="14"/>
                  </a:lnTo>
                  <a:lnTo>
                    <a:pt x="7289" y="13"/>
                  </a:lnTo>
                  <a:lnTo>
                    <a:pt x="7307" y="12"/>
                  </a:lnTo>
                  <a:lnTo>
                    <a:pt x="7323" y="10"/>
                  </a:lnTo>
                  <a:lnTo>
                    <a:pt x="7341" y="9"/>
                  </a:lnTo>
                  <a:lnTo>
                    <a:pt x="7357" y="7"/>
                  </a:lnTo>
                  <a:lnTo>
                    <a:pt x="7373" y="6"/>
                  </a:lnTo>
                  <a:lnTo>
                    <a:pt x="7390" y="4"/>
                  </a:lnTo>
                  <a:lnTo>
                    <a:pt x="7407" y="3"/>
                  </a:lnTo>
                  <a:lnTo>
                    <a:pt x="7424" y="1"/>
                  </a:lnTo>
                  <a:lnTo>
                    <a:pt x="7440" y="0"/>
                  </a:lnTo>
                  <a:lnTo>
                    <a:pt x="7529" y="0"/>
                  </a:lnTo>
                  <a:lnTo>
                    <a:pt x="7529" y="88"/>
                  </a:lnTo>
                  <a:lnTo>
                    <a:pt x="7512" y="90"/>
                  </a:lnTo>
                  <a:lnTo>
                    <a:pt x="7496" y="91"/>
                  </a:lnTo>
                  <a:lnTo>
                    <a:pt x="7478" y="93"/>
                  </a:lnTo>
                  <a:lnTo>
                    <a:pt x="7462" y="94"/>
                  </a:lnTo>
                  <a:lnTo>
                    <a:pt x="7446" y="95"/>
                  </a:lnTo>
                  <a:lnTo>
                    <a:pt x="7429" y="97"/>
                  </a:lnTo>
                  <a:lnTo>
                    <a:pt x="7412" y="98"/>
                  </a:lnTo>
                  <a:lnTo>
                    <a:pt x="7395" y="100"/>
                  </a:lnTo>
                  <a:lnTo>
                    <a:pt x="7378" y="101"/>
                  </a:lnTo>
                  <a:lnTo>
                    <a:pt x="7361" y="103"/>
                  </a:lnTo>
                  <a:lnTo>
                    <a:pt x="7344" y="104"/>
                  </a:lnTo>
                  <a:lnTo>
                    <a:pt x="7327" y="106"/>
                  </a:lnTo>
                  <a:lnTo>
                    <a:pt x="7310" y="107"/>
                  </a:lnTo>
                  <a:lnTo>
                    <a:pt x="7292" y="109"/>
                  </a:lnTo>
                  <a:lnTo>
                    <a:pt x="7276" y="110"/>
                  </a:lnTo>
                  <a:lnTo>
                    <a:pt x="7258" y="112"/>
                  </a:lnTo>
                  <a:lnTo>
                    <a:pt x="7240" y="113"/>
                  </a:lnTo>
                  <a:lnTo>
                    <a:pt x="7223" y="115"/>
                  </a:lnTo>
                  <a:lnTo>
                    <a:pt x="7205" y="116"/>
                  </a:lnTo>
                  <a:lnTo>
                    <a:pt x="7186" y="118"/>
                  </a:lnTo>
                  <a:lnTo>
                    <a:pt x="7168" y="119"/>
                  </a:lnTo>
                  <a:lnTo>
                    <a:pt x="7150" y="122"/>
                  </a:lnTo>
                  <a:lnTo>
                    <a:pt x="7131" y="123"/>
                  </a:lnTo>
                  <a:lnTo>
                    <a:pt x="7112" y="125"/>
                  </a:lnTo>
                  <a:lnTo>
                    <a:pt x="7092" y="126"/>
                  </a:lnTo>
                  <a:lnTo>
                    <a:pt x="7073" y="128"/>
                  </a:lnTo>
                  <a:lnTo>
                    <a:pt x="7055" y="129"/>
                  </a:lnTo>
                  <a:lnTo>
                    <a:pt x="7035" y="132"/>
                  </a:lnTo>
                  <a:lnTo>
                    <a:pt x="7016" y="134"/>
                  </a:lnTo>
                  <a:lnTo>
                    <a:pt x="6995" y="135"/>
                  </a:lnTo>
                  <a:lnTo>
                    <a:pt x="6976" y="137"/>
                  </a:lnTo>
                  <a:lnTo>
                    <a:pt x="6955" y="140"/>
                  </a:lnTo>
                  <a:lnTo>
                    <a:pt x="6934" y="141"/>
                  </a:lnTo>
                  <a:lnTo>
                    <a:pt x="6914" y="143"/>
                  </a:lnTo>
                  <a:lnTo>
                    <a:pt x="6893" y="146"/>
                  </a:lnTo>
                  <a:lnTo>
                    <a:pt x="6871" y="147"/>
                  </a:lnTo>
                  <a:lnTo>
                    <a:pt x="6850" y="150"/>
                  </a:lnTo>
                  <a:lnTo>
                    <a:pt x="6828" y="151"/>
                  </a:lnTo>
                  <a:lnTo>
                    <a:pt x="6806" y="154"/>
                  </a:lnTo>
                  <a:lnTo>
                    <a:pt x="6783" y="156"/>
                  </a:lnTo>
                  <a:lnTo>
                    <a:pt x="6761" y="157"/>
                  </a:lnTo>
                  <a:lnTo>
                    <a:pt x="6738" y="160"/>
                  </a:lnTo>
                  <a:lnTo>
                    <a:pt x="6714" y="162"/>
                  </a:lnTo>
                  <a:lnTo>
                    <a:pt x="6690" y="165"/>
                  </a:lnTo>
                  <a:lnTo>
                    <a:pt x="6667" y="168"/>
                  </a:lnTo>
                  <a:lnTo>
                    <a:pt x="6641" y="169"/>
                  </a:lnTo>
                  <a:lnTo>
                    <a:pt x="6618" y="172"/>
                  </a:lnTo>
                  <a:lnTo>
                    <a:pt x="6591" y="175"/>
                  </a:lnTo>
                  <a:lnTo>
                    <a:pt x="6566" y="176"/>
                  </a:lnTo>
                  <a:lnTo>
                    <a:pt x="6541" y="179"/>
                  </a:lnTo>
                  <a:lnTo>
                    <a:pt x="6514" y="182"/>
                  </a:lnTo>
                  <a:lnTo>
                    <a:pt x="6488" y="185"/>
                  </a:lnTo>
                  <a:lnTo>
                    <a:pt x="6461" y="188"/>
                  </a:lnTo>
                  <a:lnTo>
                    <a:pt x="6435" y="191"/>
                  </a:lnTo>
                  <a:lnTo>
                    <a:pt x="6406" y="194"/>
                  </a:lnTo>
                  <a:lnTo>
                    <a:pt x="6380" y="197"/>
                  </a:lnTo>
                  <a:lnTo>
                    <a:pt x="6352" y="200"/>
                  </a:lnTo>
                  <a:lnTo>
                    <a:pt x="6324" y="203"/>
                  </a:lnTo>
                  <a:lnTo>
                    <a:pt x="6296" y="206"/>
                  </a:lnTo>
                  <a:lnTo>
                    <a:pt x="6266" y="210"/>
                  </a:lnTo>
                  <a:lnTo>
                    <a:pt x="6238" y="213"/>
                  </a:lnTo>
                  <a:lnTo>
                    <a:pt x="6210" y="216"/>
                  </a:lnTo>
                  <a:lnTo>
                    <a:pt x="6180" y="219"/>
                  </a:lnTo>
                  <a:lnTo>
                    <a:pt x="6151" y="224"/>
                  </a:lnTo>
                  <a:lnTo>
                    <a:pt x="6121" y="227"/>
                  </a:lnTo>
                  <a:lnTo>
                    <a:pt x="6092" y="230"/>
                  </a:lnTo>
                  <a:lnTo>
                    <a:pt x="6062" y="234"/>
                  </a:lnTo>
                  <a:lnTo>
                    <a:pt x="6032" y="237"/>
                  </a:lnTo>
                  <a:lnTo>
                    <a:pt x="6003" y="241"/>
                  </a:lnTo>
                  <a:lnTo>
                    <a:pt x="5972" y="244"/>
                  </a:lnTo>
                  <a:lnTo>
                    <a:pt x="5942" y="249"/>
                  </a:lnTo>
                  <a:lnTo>
                    <a:pt x="5913" y="253"/>
                  </a:lnTo>
                  <a:lnTo>
                    <a:pt x="5882" y="256"/>
                  </a:lnTo>
                  <a:lnTo>
                    <a:pt x="5852" y="260"/>
                  </a:lnTo>
                  <a:lnTo>
                    <a:pt x="5821" y="265"/>
                  </a:lnTo>
                  <a:lnTo>
                    <a:pt x="5790" y="269"/>
                  </a:lnTo>
                  <a:lnTo>
                    <a:pt x="5760" y="272"/>
                  </a:lnTo>
                  <a:lnTo>
                    <a:pt x="5729" y="277"/>
                  </a:lnTo>
                  <a:lnTo>
                    <a:pt x="5700" y="281"/>
                  </a:lnTo>
                  <a:lnTo>
                    <a:pt x="5669" y="285"/>
                  </a:lnTo>
                  <a:lnTo>
                    <a:pt x="5638" y="290"/>
                  </a:lnTo>
                  <a:lnTo>
                    <a:pt x="5608" y="294"/>
                  </a:lnTo>
                  <a:lnTo>
                    <a:pt x="5576" y="299"/>
                  </a:lnTo>
                  <a:lnTo>
                    <a:pt x="5544" y="303"/>
                  </a:lnTo>
                  <a:lnTo>
                    <a:pt x="5513" y="308"/>
                  </a:lnTo>
                  <a:lnTo>
                    <a:pt x="5482" y="313"/>
                  </a:lnTo>
                  <a:lnTo>
                    <a:pt x="5451" y="318"/>
                  </a:lnTo>
                  <a:lnTo>
                    <a:pt x="5420" y="322"/>
                  </a:lnTo>
                  <a:lnTo>
                    <a:pt x="5389" y="327"/>
                  </a:lnTo>
                  <a:lnTo>
                    <a:pt x="5358" y="333"/>
                  </a:lnTo>
                  <a:lnTo>
                    <a:pt x="5327" y="337"/>
                  </a:lnTo>
                  <a:lnTo>
                    <a:pt x="5296" y="343"/>
                  </a:lnTo>
                  <a:lnTo>
                    <a:pt x="5265" y="347"/>
                  </a:lnTo>
                  <a:lnTo>
                    <a:pt x="5234" y="352"/>
                  </a:lnTo>
                  <a:lnTo>
                    <a:pt x="5203" y="358"/>
                  </a:lnTo>
                  <a:lnTo>
                    <a:pt x="5173" y="362"/>
                  </a:lnTo>
                  <a:lnTo>
                    <a:pt x="5142" y="368"/>
                  </a:lnTo>
                  <a:lnTo>
                    <a:pt x="5113" y="372"/>
                  </a:lnTo>
                  <a:lnTo>
                    <a:pt x="5083" y="378"/>
                  </a:lnTo>
                  <a:lnTo>
                    <a:pt x="5054" y="383"/>
                  </a:lnTo>
                  <a:lnTo>
                    <a:pt x="5024" y="387"/>
                  </a:lnTo>
                  <a:lnTo>
                    <a:pt x="4995" y="393"/>
                  </a:lnTo>
                  <a:lnTo>
                    <a:pt x="4966" y="397"/>
                  </a:lnTo>
                  <a:lnTo>
                    <a:pt x="4938" y="402"/>
                  </a:lnTo>
                  <a:lnTo>
                    <a:pt x="4910" y="408"/>
                  </a:lnTo>
                  <a:lnTo>
                    <a:pt x="4882" y="412"/>
                  </a:lnTo>
                  <a:lnTo>
                    <a:pt x="4856" y="417"/>
                  </a:lnTo>
                  <a:lnTo>
                    <a:pt x="4829" y="422"/>
                  </a:lnTo>
                  <a:lnTo>
                    <a:pt x="4802" y="427"/>
                  </a:lnTo>
                  <a:lnTo>
                    <a:pt x="4777" y="431"/>
                  </a:lnTo>
                  <a:lnTo>
                    <a:pt x="4752" y="436"/>
                  </a:lnTo>
                  <a:lnTo>
                    <a:pt x="4727" y="440"/>
                  </a:lnTo>
                  <a:lnTo>
                    <a:pt x="4703" y="445"/>
                  </a:lnTo>
                  <a:lnTo>
                    <a:pt x="4680" y="449"/>
                  </a:lnTo>
                  <a:lnTo>
                    <a:pt x="4657" y="452"/>
                  </a:lnTo>
                  <a:lnTo>
                    <a:pt x="4634" y="456"/>
                  </a:lnTo>
                  <a:lnTo>
                    <a:pt x="4613" y="461"/>
                  </a:lnTo>
                  <a:lnTo>
                    <a:pt x="4592" y="464"/>
                  </a:lnTo>
                  <a:lnTo>
                    <a:pt x="4572" y="468"/>
                  </a:lnTo>
                  <a:lnTo>
                    <a:pt x="4552" y="471"/>
                  </a:lnTo>
                  <a:lnTo>
                    <a:pt x="4533" y="474"/>
                  </a:lnTo>
                  <a:lnTo>
                    <a:pt x="4517" y="477"/>
                  </a:lnTo>
                  <a:lnTo>
                    <a:pt x="4499" y="481"/>
                  </a:lnTo>
                  <a:lnTo>
                    <a:pt x="4483" y="484"/>
                  </a:lnTo>
                  <a:lnTo>
                    <a:pt x="4468" y="487"/>
                  </a:lnTo>
                  <a:lnTo>
                    <a:pt x="4453" y="489"/>
                  </a:lnTo>
                  <a:lnTo>
                    <a:pt x="4440" y="492"/>
                  </a:lnTo>
                  <a:lnTo>
                    <a:pt x="4427" y="495"/>
                  </a:lnTo>
                  <a:lnTo>
                    <a:pt x="4415" y="498"/>
                  </a:lnTo>
                  <a:lnTo>
                    <a:pt x="4403" y="499"/>
                  </a:lnTo>
                  <a:lnTo>
                    <a:pt x="4391" y="502"/>
                  </a:lnTo>
                  <a:lnTo>
                    <a:pt x="4381" y="503"/>
                  </a:lnTo>
                  <a:lnTo>
                    <a:pt x="4372" y="506"/>
                  </a:lnTo>
                  <a:lnTo>
                    <a:pt x="4362" y="508"/>
                  </a:lnTo>
                  <a:lnTo>
                    <a:pt x="4353" y="509"/>
                  </a:lnTo>
                  <a:lnTo>
                    <a:pt x="4344" y="512"/>
                  </a:lnTo>
                  <a:lnTo>
                    <a:pt x="4337" y="514"/>
                  </a:lnTo>
                  <a:lnTo>
                    <a:pt x="4328" y="515"/>
                  </a:lnTo>
                  <a:lnTo>
                    <a:pt x="4320" y="517"/>
                  </a:lnTo>
                  <a:lnTo>
                    <a:pt x="4313" y="518"/>
                  </a:lnTo>
                  <a:lnTo>
                    <a:pt x="4307" y="521"/>
                  </a:lnTo>
                  <a:lnTo>
                    <a:pt x="4300" y="523"/>
                  </a:lnTo>
                  <a:lnTo>
                    <a:pt x="4294" y="524"/>
                  </a:lnTo>
                  <a:lnTo>
                    <a:pt x="4286" y="526"/>
                  </a:lnTo>
                  <a:lnTo>
                    <a:pt x="4280" y="527"/>
                  </a:lnTo>
                  <a:lnTo>
                    <a:pt x="4275" y="528"/>
                  </a:lnTo>
                  <a:lnTo>
                    <a:pt x="4269" y="530"/>
                  </a:lnTo>
                  <a:lnTo>
                    <a:pt x="4263" y="531"/>
                  </a:lnTo>
                  <a:lnTo>
                    <a:pt x="4257" y="533"/>
                  </a:lnTo>
                  <a:lnTo>
                    <a:pt x="4251" y="534"/>
                  </a:lnTo>
                  <a:lnTo>
                    <a:pt x="4243" y="536"/>
                  </a:lnTo>
                  <a:lnTo>
                    <a:pt x="4238" y="537"/>
                  </a:lnTo>
                  <a:lnTo>
                    <a:pt x="4232" y="539"/>
                  </a:lnTo>
                  <a:lnTo>
                    <a:pt x="4226" y="542"/>
                  </a:lnTo>
                  <a:lnTo>
                    <a:pt x="4218" y="543"/>
                  </a:lnTo>
                  <a:lnTo>
                    <a:pt x="4211" y="545"/>
                  </a:lnTo>
                  <a:lnTo>
                    <a:pt x="4204" y="546"/>
                  </a:lnTo>
                  <a:lnTo>
                    <a:pt x="4196" y="548"/>
                  </a:lnTo>
                  <a:lnTo>
                    <a:pt x="4189" y="551"/>
                  </a:lnTo>
                  <a:lnTo>
                    <a:pt x="4180" y="552"/>
                  </a:lnTo>
                  <a:lnTo>
                    <a:pt x="4171" y="553"/>
                  </a:lnTo>
                  <a:lnTo>
                    <a:pt x="4164" y="556"/>
                  </a:lnTo>
                  <a:lnTo>
                    <a:pt x="4155" y="558"/>
                  </a:lnTo>
                  <a:lnTo>
                    <a:pt x="4146" y="559"/>
                  </a:lnTo>
                  <a:lnTo>
                    <a:pt x="4137" y="562"/>
                  </a:lnTo>
                  <a:lnTo>
                    <a:pt x="4128" y="564"/>
                  </a:lnTo>
                  <a:lnTo>
                    <a:pt x="4119" y="567"/>
                  </a:lnTo>
                  <a:lnTo>
                    <a:pt x="4110" y="568"/>
                  </a:lnTo>
                  <a:lnTo>
                    <a:pt x="4102" y="571"/>
                  </a:lnTo>
                  <a:lnTo>
                    <a:pt x="4093" y="573"/>
                  </a:lnTo>
                  <a:lnTo>
                    <a:pt x="4084" y="576"/>
                  </a:lnTo>
                  <a:lnTo>
                    <a:pt x="4075" y="577"/>
                  </a:lnTo>
                  <a:lnTo>
                    <a:pt x="4066" y="580"/>
                  </a:lnTo>
                  <a:lnTo>
                    <a:pt x="4056" y="581"/>
                  </a:lnTo>
                  <a:lnTo>
                    <a:pt x="4047" y="584"/>
                  </a:lnTo>
                  <a:lnTo>
                    <a:pt x="4038" y="586"/>
                  </a:lnTo>
                  <a:lnTo>
                    <a:pt x="4029" y="589"/>
                  </a:lnTo>
                  <a:lnTo>
                    <a:pt x="4019" y="590"/>
                  </a:lnTo>
                  <a:lnTo>
                    <a:pt x="4010" y="593"/>
                  </a:lnTo>
                  <a:lnTo>
                    <a:pt x="4001" y="595"/>
                  </a:lnTo>
                  <a:lnTo>
                    <a:pt x="3991" y="598"/>
                  </a:lnTo>
                  <a:lnTo>
                    <a:pt x="3982" y="601"/>
                  </a:lnTo>
                  <a:lnTo>
                    <a:pt x="3973" y="602"/>
                  </a:lnTo>
                  <a:lnTo>
                    <a:pt x="3963" y="605"/>
                  </a:lnTo>
                  <a:lnTo>
                    <a:pt x="3954" y="608"/>
                  </a:lnTo>
                  <a:lnTo>
                    <a:pt x="3943" y="609"/>
                  </a:lnTo>
                  <a:lnTo>
                    <a:pt x="3934" y="612"/>
                  </a:lnTo>
                  <a:lnTo>
                    <a:pt x="3924" y="615"/>
                  </a:lnTo>
                  <a:lnTo>
                    <a:pt x="3915" y="617"/>
                  </a:lnTo>
                  <a:lnTo>
                    <a:pt x="3905" y="620"/>
                  </a:lnTo>
                  <a:lnTo>
                    <a:pt x="3896" y="623"/>
                  </a:lnTo>
                  <a:lnTo>
                    <a:pt x="3886" y="624"/>
                  </a:lnTo>
                  <a:lnTo>
                    <a:pt x="3877" y="627"/>
                  </a:lnTo>
                  <a:lnTo>
                    <a:pt x="3866" y="630"/>
                  </a:lnTo>
                  <a:lnTo>
                    <a:pt x="3858" y="633"/>
                  </a:lnTo>
                  <a:lnTo>
                    <a:pt x="3847" y="636"/>
                  </a:lnTo>
                  <a:lnTo>
                    <a:pt x="3838" y="637"/>
                  </a:lnTo>
                  <a:lnTo>
                    <a:pt x="3828" y="640"/>
                  </a:lnTo>
                  <a:lnTo>
                    <a:pt x="3819" y="643"/>
                  </a:lnTo>
                  <a:lnTo>
                    <a:pt x="3809" y="646"/>
                  </a:lnTo>
                  <a:lnTo>
                    <a:pt x="3798" y="649"/>
                  </a:lnTo>
                  <a:lnTo>
                    <a:pt x="3790" y="652"/>
                  </a:lnTo>
                  <a:lnTo>
                    <a:pt x="3779" y="655"/>
                  </a:lnTo>
                  <a:lnTo>
                    <a:pt x="3769" y="658"/>
                  </a:lnTo>
                  <a:lnTo>
                    <a:pt x="3760" y="661"/>
                  </a:lnTo>
                  <a:lnTo>
                    <a:pt x="3750" y="664"/>
                  </a:lnTo>
                  <a:lnTo>
                    <a:pt x="3741" y="667"/>
                  </a:lnTo>
                  <a:lnTo>
                    <a:pt x="3730" y="668"/>
                  </a:lnTo>
                  <a:lnTo>
                    <a:pt x="3720" y="671"/>
                  </a:lnTo>
                  <a:lnTo>
                    <a:pt x="3710" y="674"/>
                  </a:lnTo>
                  <a:lnTo>
                    <a:pt x="3701" y="677"/>
                  </a:lnTo>
                  <a:lnTo>
                    <a:pt x="3691" y="680"/>
                  </a:lnTo>
                  <a:lnTo>
                    <a:pt x="3682" y="683"/>
                  </a:lnTo>
                  <a:lnTo>
                    <a:pt x="3671" y="686"/>
                  </a:lnTo>
                  <a:lnTo>
                    <a:pt x="3661" y="689"/>
                  </a:lnTo>
                  <a:lnTo>
                    <a:pt x="3652" y="693"/>
                  </a:lnTo>
                  <a:lnTo>
                    <a:pt x="3642" y="696"/>
                  </a:lnTo>
                  <a:lnTo>
                    <a:pt x="3633" y="699"/>
                  </a:lnTo>
                  <a:lnTo>
                    <a:pt x="3623" y="702"/>
                  </a:lnTo>
                  <a:lnTo>
                    <a:pt x="3614" y="705"/>
                  </a:lnTo>
                  <a:lnTo>
                    <a:pt x="3603" y="707"/>
                  </a:lnTo>
                  <a:lnTo>
                    <a:pt x="3594" y="710"/>
                  </a:lnTo>
                  <a:lnTo>
                    <a:pt x="3586" y="713"/>
                  </a:lnTo>
                  <a:lnTo>
                    <a:pt x="3575" y="715"/>
                  </a:lnTo>
                  <a:lnTo>
                    <a:pt x="3566" y="718"/>
                  </a:lnTo>
                  <a:lnTo>
                    <a:pt x="3556" y="721"/>
                  </a:lnTo>
                  <a:lnTo>
                    <a:pt x="3547" y="724"/>
                  </a:lnTo>
                  <a:lnTo>
                    <a:pt x="3538" y="727"/>
                  </a:lnTo>
                  <a:lnTo>
                    <a:pt x="3529" y="730"/>
                  </a:lnTo>
                  <a:lnTo>
                    <a:pt x="3521" y="733"/>
                  </a:lnTo>
                  <a:lnTo>
                    <a:pt x="3512" y="736"/>
                  </a:lnTo>
                  <a:lnTo>
                    <a:pt x="3503" y="738"/>
                  </a:lnTo>
                  <a:lnTo>
                    <a:pt x="3494" y="741"/>
                  </a:lnTo>
                  <a:lnTo>
                    <a:pt x="3485" y="743"/>
                  </a:lnTo>
                  <a:lnTo>
                    <a:pt x="3478" y="746"/>
                  </a:lnTo>
                  <a:lnTo>
                    <a:pt x="3469" y="748"/>
                  </a:lnTo>
                  <a:lnTo>
                    <a:pt x="3460" y="751"/>
                  </a:lnTo>
                  <a:lnTo>
                    <a:pt x="3453" y="754"/>
                  </a:lnTo>
                  <a:lnTo>
                    <a:pt x="3444" y="755"/>
                  </a:lnTo>
                  <a:lnTo>
                    <a:pt x="3436" y="758"/>
                  </a:lnTo>
                  <a:lnTo>
                    <a:pt x="3429" y="760"/>
                  </a:lnTo>
                  <a:lnTo>
                    <a:pt x="3421" y="763"/>
                  </a:lnTo>
                  <a:lnTo>
                    <a:pt x="3413" y="764"/>
                  </a:lnTo>
                  <a:lnTo>
                    <a:pt x="3405" y="767"/>
                  </a:lnTo>
                  <a:lnTo>
                    <a:pt x="3398" y="769"/>
                  </a:lnTo>
                  <a:lnTo>
                    <a:pt x="3390" y="771"/>
                  </a:lnTo>
                  <a:lnTo>
                    <a:pt x="3383" y="773"/>
                  </a:lnTo>
                  <a:lnTo>
                    <a:pt x="3376" y="776"/>
                  </a:lnTo>
                  <a:lnTo>
                    <a:pt x="3368" y="777"/>
                  </a:lnTo>
                  <a:lnTo>
                    <a:pt x="3361" y="780"/>
                  </a:lnTo>
                  <a:lnTo>
                    <a:pt x="3353" y="782"/>
                  </a:lnTo>
                  <a:lnTo>
                    <a:pt x="3346" y="785"/>
                  </a:lnTo>
                  <a:lnTo>
                    <a:pt x="3339" y="786"/>
                  </a:lnTo>
                  <a:lnTo>
                    <a:pt x="3331" y="789"/>
                  </a:lnTo>
                  <a:lnTo>
                    <a:pt x="3324" y="791"/>
                  </a:lnTo>
                  <a:lnTo>
                    <a:pt x="3316" y="794"/>
                  </a:lnTo>
                  <a:lnTo>
                    <a:pt x="3309" y="796"/>
                  </a:lnTo>
                  <a:lnTo>
                    <a:pt x="3300" y="798"/>
                  </a:lnTo>
                  <a:lnTo>
                    <a:pt x="3293" y="801"/>
                  </a:lnTo>
                  <a:lnTo>
                    <a:pt x="3284" y="804"/>
                  </a:lnTo>
                  <a:lnTo>
                    <a:pt x="3277" y="807"/>
                  </a:lnTo>
                  <a:lnTo>
                    <a:pt x="3268" y="810"/>
                  </a:lnTo>
                  <a:lnTo>
                    <a:pt x="3259" y="813"/>
                  </a:lnTo>
                  <a:lnTo>
                    <a:pt x="3250" y="817"/>
                  </a:lnTo>
                  <a:lnTo>
                    <a:pt x="3240" y="820"/>
                  </a:lnTo>
                  <a:lnTo>
                    <a:pt x="3231" y="823"/>
                  </a:lnTo>
                  <a:lnTo>
                    <a:pt x="3220" y="827"/>
                  </a:lnTo>
                  <a:lnTo>
                    <a:pt x="3212" y="832"/>
                  </a:lnTo>
                  <a:lnTo>
                    <a:pt x="3201" y="835"/>
                  </a:lnTo>
                  <a:lnTo>
                    <a:pt x="3191" y="839"/>
                  </a:lnTo>
                  <a:lnTo>
                    <a:pt x="3179" y="844"/>
                  </a:lnTo>
                  <a:lnTo>
                    <a:pt x="3169" y="848"/>
                  </a:lnTo>
                  <a:lnTo>
                    <a:pt x="3157" y="852"/>
                  </a:lnTo>
                  <a:lnTo>
                    <a:pt x="3145" y="858"/>
                  </a:lnTo>
                  <a:lnTo>
                    <a:pt x="3132" y="863"/>
                  </a:lnTo>
                  <a:lnTo>
                    <a:pt x="3118" y="869"/>
                  </a:lnTo>
                  <a:lnTo>
                    <a:pt x="3107" y="875"/>
                  </a:lnTo>
                  <a:lnTo>
                    <a:pt x="3092" y="880"/>
                  </a:lnTo>
                  <a:lnTo>
                    <a:pt x="3078" y="886"/>
                  </a:lnTo>
                  <a:lnTo>
                    <a:pt x="3064" y="892"/>
                  </a:lnTo>
                  <a:lnTo>
                    <a:pt x="3049" y="898"/>
                  </a:lnTo>
                  <a:lnTo>
                    <a:pt x="3034" y="905"/>
                  </a:lnTo>
                  <a:lnTo>
                    <a:pt x="3018" y="913"/>
                  </a:lnTo>
                  <a:lnTo>
                    <a:pt x="3000" y="920"/>
                  </a:lnTo>
                  <a:lnTo>
                    <a:pt x="2984" y="928"/>
                  </a:lnTo>
                  <a:lnTo>
                    <a:pt x="2966" y="936"/>
                  </a:lnTo>
                  <a:lnTo>
                    <a:pt x="2948" y="944"/>
                  </a:lnTo>
                  <a:lnTo>
                    <a:pt x="2931" y="953"/>
                  </a:lnTo>
                  <a:lnTo>
                    <a:pt x="2913" y="961"/>
                  </a:lnTo>
                  <a:lnTo>
                    <a:pt x="2894" y="970"/>
                  </a:lnTo>
                  <a:lnTo>
                    <a:pt x="2874" y="979"/>
                  </a:lnTo>
                  <a:lnTo>
                    <a:pt x="2855" y="988"/>
                  </a:lnTo>
                  <a:lnTo>
                    <a:pt x="2836" y="997"/>
                  </a:lnTo>
                  <a:lnTo>
                    <a:pt x="2815" y="1007"/>
                  </a:lnTo>
                  <a:lnTo>
                    <a:pt x="2796" y="1016"/>
                  </a:lnTo>
                  <a:lnTo>
                    <a:pt x="2775" y="1026"/>
                  </a:lnTo>
                  <a:lnTo>
                    <a:pt x="2756" y="1037"/>
                  </a:lnTo>
                  <a:lnTo>
                    <a:pt x="2735" y="1045"/>
                  </a:lnTo>
                  <a:lnTo>
                    <a:pt x="2715" y="1056"/>
                  </a:lnTo>
                  <a:lnTo>
                    <a:pt x="2694" y="1066"/>
                  </a:lnTo>
                  <a:lnTo>
                    <a:pt x="2675" y="1076"/>
                  </a:lnTo>
                  <a:lnTo>
                    <a:pt x="2654" y="1087"/>
                  </a:lnTo>
                  <a:lnTo>
                    <a:pt x="2633" y="1097"/>
                  </a:lnTo>
                  <a:lnTo>
                    <a:pt x="2613" y="1107"/>
                  </a:lnTo>
                  <a:lnTo>
                    <a:pt x="2594" y="1118"/>
                  </a:lnTo>
                  <a:lnTo>
                    <a:pt x="2573" y="1128"/>
                  </a:lnTo>
                  <a:lnTo>
                    <a:pt x="2554" y="1137"/>
                  </a:lnTo>
                  <a:lnTo>
                    <a:pt x="2533" y="1147"/>
                  </a:lnTo>
                  <a:lnTo>
                    <a:pt x="2514" y="1157"/>
                  </a:lnTo>
                  <a:lnTo>
                    <a:pt x="2494" y="1168"/>
                  </a:lnTo>
                  <a:lnTo>
                    <a:pt x="2475" y="1178"/>
                  </a:lnTo>
                  <a:lnTo>
                    <a:pt x="2456" y="1188"/>
                  </a:lnTo>
                  <a:lnTo>
                    <a:pt x="2438" y="1197"/>
                  </a:lnTo>
                  <a:lnTo>
                    <a:pt x="2421" y="1207"/>
                  </a:lnTo>
                  <a:lnTo>
                    <a:pt x="2403" y="1216"/>
                  </a:lnTo>
                  <a:lnTo>
                    <a:pt x="2385" y="1227"/>
                  </a:lnTo>
                  <a:lnTo>
                    <a:pt x="2367" y="1235"/>
                  </a:lnTo>
                  <a:lnTo>
                    <a:pt x="2351" y="1244"/>
                  </a:lnTo>
                  <a:lnTo>
                    <a:pt x="2335" y="1253"/>
                  </a:lnTo>
                  <a:lnTo>
                    <a:pt x="2320" y="1262"/>
                  </a:lnTo>
                  <a:lnTo>
                    <a:pt x="2305" y="1271"/>
                  </a:lnTo>
                  <a:lnTo>
                    <a:pt x="2290" y="1278"/>
                  </a:lnTo>
                  <a:lnTo>
                    <a:pt x="2277" y="1287"/>
                  </a:lnTo>
                  <a:lnTo>
                    <a:pt x="2262" y="1294"/>
                  </a:lnTo>
                  <a:lnTo>
                    <a:pt x="2251" y="1303"/>
                  </a:lnTo>
                  <a:lnTo>
                    <a:pt x="2237" y="1310"/>
                  </a:lnTo>
                  <a:lnTo>
                    <a:pt x="2225" y="1319"/>
                  </a:lnTo>
                  <a:lnTo>
                    <a:pt x="2212" y="1327"/>
                  </a:lnTo>
                  <a:lnTo>
                    <a:pt x="2200" y="1334"/>
                  </a:lnTo>
                  <a:lnTo>
                    <a:pt x="2190" y="1341"/>
                  </a:lnTo>
                  <a:lnTo>
                    <a:pt x="2178" y="1349"/>
                  </a:lnTo>
                  <a:lnTo>
                    <a:pt x="2168" y="1356"/>
                  </a:lnTo>
                  <a:lnTo>
                    <a:pt x="2157" y="1363"/>
                  </a:lnTo>
                  <a:lnTo>
                    <a:pt x="2147" y="1369"/>
                  </a:lnTo>
                  <a:lnTo>
                    <a:pt x="2138" y="1377"/>
                  </a:lnTo>
                  <a:lnTo>
                    <a:pt x="2128" y="1384"/>
                  </a:lnTo>
                  <a:lnTo>
                    <a:pt x="2119" y="1390"/>
                  </a:lnTo>
                  <a:lnTo>
                    <a:pt x="2110" y="1397"/>
                  </a:lnTo>
                  <a:lnTo>
                    <a:pt x="2101" y="1403"/>
                  </a:lnTo>
                  <a:lnTo>
                    <a:pt x="2092" y="1411"/>
                  </a:lnTo>
                  <a:lnTo>
                    <a:pt x="2083" y="1416"/>
                  </a:lnTo>
                  <a:lnTo>
                    <a:pt x="2076" y="1424"/>
                  </a:lnTo>
                  <a:lnTo>
                    <a:pt x="2069" y="1430"/>
                  </a:lnTo>
                  <a:lnTo>
                    <a:pt x="2060" y="1436"/>
                  </a:lnTo>
                  <a:lnTo>
                    <a:pt x="2052" y="1442"/>
                  </a:lnTo>
                  <a:lnTo>
                    <a:pt x="2045" y="1447"/>
                  </a:lnTo>
                  <a:lnTo>
                    <a:pt x="2038" y="1453"/>
                  </a:lnTo>
                  <a:lnTo>
                    <a:pt x="2030" y="1461"/>
                  </a:lnTo>
                  <a:lnTo>
                    <a:pt x="2023" y="1467"/>
                  </a:lnTo>
                  <a:lnTo>
                    <a:pt x="2015" y="1471"/>
                  </a:lnTo>
                  <a:lnTo>
                    <a:pt x="2010" y="1477"/>
                  </a:lnTo>
                  <a:lnTo>
                    <a:pt x="2002" y="1483"/>
                  </a:lnTo>
                  <a:lnTo>
                    <a:pt x="1996" y="1489"/>
                  </a:lnTo>
                  <a:lnTo>
                    <a:pt x="1989" y="1495"/>
                  </a:lnTo>
                  <a:lnTo>
                    <a:pt x="1981" y="1500"/>
                  </a:lnTo>
                  <a:lnTo>
                    <a:pt x="1976" y="1505"/>
                  </a:lnTo>
                  <a:lnTo>
                    <a:pt x="1968" y="1511"/>
                  </a:lnTo>
                  <a:lnTo>
                    <a:pt x="1962" y="1517"/>
                  </a:lnTo>
                  <a:lnTo>
                    <a:pt x="1955" y="1521"/>
                  </a:lnTo>
                  <a:lnTo>
                    <a:pt x="1949" y="1527"/>
                  </a:lnTo>
                  <a:lnTo>
                    <a:pt x="1942" y="1531"/>
                  </a:lnTo>
                  <a:lnTo>
                    <a:pt x="1936" y="1537"/>
                  </a:lnTo>
                  <a:lnTo>
                    <a:pt x="1930" y="1542"/>
                  </a:lnTo>
                  <a:lnTo>
                    <a:pt x="1924" y="1546"/>
                  </a:lnTo>
                  <a:lnTo>
                    <a:pt x="1918" y="1552"/>
                  </a:lnTo>
                  <a:lnTo>
                    <a:pt x="1912" y="1556"/>
                  </a:lnTo>
                  <a:lnTo>
                    <a:pt x="1906" y="1561"/>
                  </a:lnTo>
                  <a:lnTo>
                    <a:pt x="1900" y="1565"/>
                  </a:lnTo>
                  <a:lnTo>
                    <a:pt x="1896" y="1570"/>
                  </a:lnTo>
                  <a:lnTo>
                    <a:pt x="1890" y="1574"/>
                  </a:lnTo>
                  <a:lnTo>
                    <a:pt x="1885" y="1578"/>
                  </a:lnTo>
                  <a:lnTo>
                    <a:pt x="1881" y="1581"/>
                  </a:lnTo>
                  <a:lnTo>
                    <a:pt x="1875" y="1586"/>
                  </a:lnTo>
                  <a:lnTo>
                    <a:pt x="1871" y="1590"/>
                  </a:lnTo>
                  <a:lnTo>
                    <a:pt x="1866" y="1593"/>
                  </a:lnTo>
                  <a:lnTo>
                    <a:pt x="1862" y="1598"/>
                  </a:lnTo>
                  <a:lnTo>
                    <a:pt x="1857" y="1602"/>
                  </a:lnTo>
                  <a:lnTo>
                    <a:pt x="1853" y="1605"/>
                  </a:lnTo>
                  <a:lnTo>
                    <a:pt x="1848" y="1609"/>
                  </a:lnTo>
                  <a:lnTo>
                    <a:pt x="1844" y="1612"/>
                  </a:lnTo>
                  <a:lnTo>
                    <a:pt x="1840" y="1617"/>
                  </a:lnTo>
                  <a:lnTo>
                    <a:pt x="1837" y="1620"/>
                  </a:lnTo>
                  <a:lnTo>
                    <a:pt x="1832" y="1624"/>
                  </a:lnTo>
                  <a:lnTo>
                    <a:pt x="1828" y="1627"/>
                  </a:lnTo>
                  <a:lnTo>
                    <a:pt x="1823" y="1632"/>
                  </a:lnTo>
                  <a:lnTo>
                    <a:pt x="1820" y="1634"/>
                  </a:lnTo>
                  <a:lnTo>
                    <a:pt x="1816" y="1639"/>
                  </a:lnTo>
                  <a:lnTo>
                    <a:pt x="1811" y="1642"/>
                  </a:lnTo>
                  <a:lnTo>
                    <a:pt x="1808" y="1646"/>
                  </a:lnTo>
                  <a:lnTo>
                    <a:pt x="1804" y="1649"/>
                  </a:lnTo>
                  <a:lnTo>
                    <a:pt x="1800" y="1654"/>
                  </a:lnTo>
                  <a:lnTo>
                    <a:pt x="1797" y="1658"/>
                  </a:lnTo>
                  <a:lnTo>
                    <a:pt x="1792" y="1661"/>
                  </a:lnTo>
                  <a:lnTo>
                    <a:pt x="1788" y="1665"/>
                  </a:lnTo>
                  <a:lnTo>
                    <a:pt x="1783" y="1668"/>
                  </a:lnTo>
                  <a:lnTo>
                    <a:pt x="1780" y="1673"/>
                  </a:lnTo>
                  <a:lnTo>
                    <a:pt x="1776" y="1677"/>
                  </a:lnTo>
                  <a:lnTo>
                    <a:pt x="1772" y="1680"/>
                  </a:lnTo>
                  <a:lnTo>
                    <a:pt x="1767" y="1685"/>
                  </a:lnTo>
                  <a:lnTo>
                    <a:pt x="1763" y="1689"/>
                  </a:lnTo>
                  <a:lnTo>
                    <a:pt x="1758" y="1693"/>
                  </a:lnTo>
                  <a:lnTo>
                    <a:pt x="1754" y="1698"/>
                  </a:lnTo>
                  <a:lnTo>
                    <a:pt x="1749" y="1702"/>
                  </a:lnTo>
                  <a:lnTo>
                    <a:pt x="1745" y="1707"/>
                  </a:lnTo>
                  <a:lnTo>
                    <a:pt x="1740" y="1711"/>
                  </a:lnTo>
                  <a:lnTo>
                    <a:pt x="1735" y="1715"/>
                  </a:lnTo>
                  <a:lnTo>
                    <a:pt x="1730" y="1720"/>
                  </a:lnTo>
                  <a:lnTo>
                    <a:pt x="1726" y="1724"/>
                  </a:lnTo>
                  <a:lnTo>
                    <a:pt x="1721" y="1729"/>
                  </a:lnTo>
                  <a:lnTo>
                    <a:pt x="1717" y="1733"/>
                  </a:lnTo>
                  <a:lnTo>
                    <a:pt x="1712" y="1738"/>
                  </a:lnTo>
                  <a:lnTo>
                    <a:pt x="1708" y="1742"/>
                  </a:lnTo>
                  <a:lnTo>
                    <a:pt x="1704" y="1746"/>
                  </a:lnTo>
                  <a:lnTo>
                    <a:pt x="1698" y="1751"/>
                  </a:lnTo>
                  <a:lnTo>
                    <a:pt x="1693" y="1755"/>
                  </a:lnTo>
                  <a:lnTo>
                    <a:pt x="1689" y="1760"/>
                  </a:lnTo>
                  <a:lnTo>
                    <a:pt x="1684" y="1766"/>
                  </a:lnTo>
                  <a:lnTo>
                    <a:pt x="1680" y="1770"/>
                  </a:lnTo>
                  <a:lnTo>
                    <a:pt x="1675" y="1774"/>
                  </a:lnTo>
                  <a:lnTo>
                    <a:pt x="1670" y="1779"/>
                  </a:lnTo>
                  <a:lnTo>
                    <a:pt x="1665" y="1785"/>
                  </a:lnTo>
                  <a:lnTo>
                    <a:pt x="1661" y="1789"/>
                  </a:lnTo>
                  <a:lnTo>
                    <a:pt x="1656" y="1793"/>
                  </a:lnTo>
                  <a:lnTo>
                    <a:pt x="1652" y="1798"/>
                  </a:lnTo>
                  <a:lnTo>
                    <a:pt x="1647" y="1804"/>
                  </a:lnTo>
                  <a:lnTo>
                    <a:pt x="1641" y="1808"/>
                  </a:lnTo>
                  <a:lnTo>
                    <a:pt x="1637" y="1814"/>
                  </a:lnTo>
                  <a:lnTo>
                    <a:pt x="1633" y="1819"/>
                  </a:lnTo>
                  <a:lnTo>
                    <a:pt x="1628" y="1823"/>
                  </a:lnTo>
                  <a:lnTo>
                    <a:pt x="1624" y="1829"/>
                  </a:lnTo>
                  <a:lnTo>
                    <a:pt x="1618" y="1833"/>
                  </a:lnTo>
                  <a:lnTo>
                    <a:pt x="1613" y="1839"/>
                  </a:lnTo>
                  <a:lnTo>
                    <a:pt x="1609" y="1844"/>
                  </a:lnTo>
                  <a:lnTo>
                    <a:pt x="1604" y="1849"/>
                  </a:lnTo>
                  <a:lnTo>
                    <a:pt x="1600" y="1854"/>
                  </a:lnTo>
                  <a:lnTo>
                    <a:pt x="1596" y="1860"/>
                  </a:lnTo>
                  <a:lnTo>
                    <a:pt x="1590" y="1864"/>
                  </a:lnTo>
                  <a:lnTo>
                    <a:pt x="1585" y="1870"/>
                  </a:lnTo>
                  <a:lnTo>
                    <a:pt x="1581" y="1874"/>
                  </a:lnTo>
                  <a:lnTo>
                    <a:pt x="1576" y="1880"/>
                  </a:lnTo>
                  <a:lnTo>
                    <a:pt x="1572" y="1886"/>
                  </a:lnTo>
                  <a:lnTo>
                    <a:pt x="1567" y="1891"/>
                  </a:lnTo>
                  <a:lnTo>
                    <a:pt x="1562" y="1897"/>
                  </a:lnTo>
                  <a:lnTo>
                    <a:pt x="1557" y="1901"/>
                  </a:lnTo>
                  <a:lnTo>
                    <a:pt x="1553" y="1907"/>
                  </a:lnTo>
                  <a:lnTo>
                    <a:pt x="1548" y="1913"/>
                  </a:lnTo>
                  <a:lnTo>
                    <a:pt x="1544" y="1917"/>
                  </a:lnTo>
                  <a:lnTo>
                    <a:pt x="1538" y="1923"/>
                  </a:lnTo>
                  <a:lnTo>
                    <a:pt x="1533" y="1929"/>
                  </a:lnTo>
                  <a:lnTo>
                    <a:pt x="1529" y="1933"/>
                  </a:lnTo>
                  <a:lnTo>
                    <a:pt x="1525" y="1939"/>
                  </a:lnTo>
                  <a:lnTo>
                    <a:pt x="1519" y="1945"/>
                  </a:lnTo>
                  <a:lnTo>
                    <a:pt x="1514" y="1951"/>
                  </a:lnTo>
                  <a:lnTo>
                    <a:pt x="1510" y="1955"/>
                  </a:lnTo>
                  <a:lnTo>
                    <a:pt x="1505" y="1961"/>
                  </a:lnTo>
                  <a:lnTo>
                    <a:pt x="1501" y="1967"/>
                  </a:lnTo>
                  <a:lnTo>
                    <a:pt x="1495" y="1973"/>
                  </a:lnTo>
                  <a:lnTo>
                    <a:pt x="1491" y="1979"/>
                  </a:lnTo>
                  <a:lnTo>
                    <a:pt x="1486" y="1985"/>
                  </a:lnTo>
                  <a:lnTo>
                    <a:pt x="1482" y="1991"/>
                  </a:lnTo>
                  <a:lnTo>
                    <a:pt x="1477" y="1995"/>
                  </a:lnTo>
                  <a:lnTo>
                    <a:pt x="1473" y="2001"/>
                  </a:lnTo>
                  <a:lnTo>
                    <a:pt x="1467" y="2007"/>
                  </a:lnTo>
                  <a:lnTo>
                    <a:pt x="1463" y="2013"/>
                  </a:lnTo>
                  <a:lnTo>
                    <a:pt x="1458" y="2019"/>
                  </a:lnTo>
                  <a:lnTo>
                    <a:pt x="1454" y="2025"/>
                  </a:lnTo>
                  <a:lnTo>
                    <a:pt x="1449" y="2031"/>
                  </a:lnTo>
                  <a:lnTo>
                    <a:pt x="1445" y="2036"/>
                  </a:lnTo>
                  <a:lnTo>
                    <a:pt x="1440" y="2041"/>
                  </a:lnTo>
                  <a:lnTo>
                    <a:pt x="1436" y="2047"/>
                  </a:lnTo>
                  <a:lnTo>
                    <a:pt x="1430" y="2053"/>
                  </a:lnTo>
                  <a:lnTo>
                    <a:pt x="1426" y="2059"/>
                  </a:lnTo>
                  <a:lnTo>
                    <a:pt x="1421" y="2064"/>
                  </a:lnTo>
                  <a:lnTo>
                    <a:pt x="1417" y="2070"/>
                  </a:lnTo>
                  <a:lnTo>
                    <a:pt x="1412" y="2076"/>
                  </a:lnTo>
                  <a:lnTo>
                    <a:pt x="1408" y="2082"/>
                  </a:lnTo>
                  <a:lnTo>
                    <a:pt x="1403" y="2087"/>
                  </a:lnTo>
                  <a:lnTo>
                    <a:pt x="1399" y="2092"/>
                  </a:lnTo>
                  <a:lnTo>
                    <a:pt x="1395" y="2098"/>
                  </a:lnTo>
                  <a:lnTo>
                    <a:pt x="1390" y="2104"/>
                  </a:lnTo>
                  <a:lnTo>
                    <a:pt x="1386" y="2110"/>
                  </a:lnTo>
                  <a:lnTo>
                    <a:pt x="1381" y="2116"/>
                  </a:lnTo>
                  <a:lnTo>
                    <a:pt x="1377" y="2122"/>
                  </a:lnTo>
                  <a:lnTo>
                    <a:pt x="1372" y="2128"/>
                  </a:lnTo>
                  <a:lnTo>
                    <a:pt x="1368" y="2134"/>
                  </a:lnTo>
                  <a:lnTo>
                    <a:pt x="1363" y="2140"/>
                  </a:lnTo>
                  <a:lnTo>
                    <a:pt x="1359" y="2145"/>
                  </a:lnTo>
                  <a:lnTo>
                    <a:pt x="1355" y="2150"/>
                  </a:lnTo>
                  <a:lnTo>
                    <a:pt x="1350" y="2156"/>
                  </a:lnTo>
                  <a:lnTo>
                    <a:pt x="1346" y="2162"/>
                  </a:lnTo>
                  <a:lnTo>
                    <a:pt x="1341" y="2168"/>
                  </a:lnTo>
                  <a:lnTo>
                    <a:pt x="1337" y="2175"/>
                  </a:lnTo>
                  <a:lnTo>
                    <a:pt x="1332" y="2181"/>
                  </a:lnTo>
                  <a:lnTo>
                    <a:pt x="1328" y="2187"/>
                  </a:lnTo>
                  <a:lnTo>
                    <a:pt x="1324" y="2193"/>
                  </a:lnTo>
                  <a:lnTo>
                    <a:pt x="1321" y="2198"/>
                  </a:lnTo>
                  <a:lnTo>
                    <a:pt x="1316" y="2206"/>
                  </a:lnTo>
                  <a:lnTo>
                    <a:pt x="1310" y="2212"/>
                  </a:lnTo>
                  <a:lnTo>
                    <a:pt x="1306" y="2218"/>
                  </a:lnTo>
                  <a:lnTo>
                    <a:pt x="1301" y="2225"/>
                  </a:lnTo>
                  <a:lnTo>
                    <a:pt x="1297" y="2231"/>
                  </a:lnTo>
                  <a:lnTo>
                    <a:pt x="1293" y="2237"/>
                  </a:lnTo>
                  <a:lnTo>
                    <a:pt x="1288" y="2244"/>
                  </a:lnTo>
                  <a:lnTo>
                    <a:pt x="1284" y="2252"/>
                  </a:lnTo>
                  <a:lnTo>
                    <a:pt x="1279" y="2257"/>
                  </a:lnTo>
                  <a:lnTo>
                    <a:pt x="1275" y="2265"/>
                  </a:lnTo>
                  <a:lnTo>
                    <a:pt x="1270" y="2272"/>
                  </a:lnTo>
                  <a:lnTo>
                    <a:pt x="1264" y="2279"/>
                  </a:lnTo>
                  <a:lnTo>
                    <a:pt x="1260" y="2287"/>
                  </a:lnTo>
                  <a:lnTo>
                    <a:pt x="1256" y="2294"/>
                  </a:lnTo>
                  <a:lnTo>
                    <a:pt x="1250" y="2302"/>
                  </a:lnTo>
                  <a:lnTo>
                    <a:pt x="1245" y="2309"/>
                  </a:lnTo>
                  <a:lnTo>
                    <a:pt x="1241" y="2316"/>
                  </a:lnTo>
                  <a:lnTo>
                    <a:pt x="1235" y="2325"/>
                  </a:lnTo>
                  <a:lnTo>
                    <a:pt x="1230" y="2333"/>
                  </a:lnTo>
                  <a:lnTo>
                    <a:pt x="1225" y="2341"/>
                  </a:lnTo>
                  <a:lnTo>
                    <a:pt x="1220" y="2349"/>
                  </a:lnTo>
                  <a:lnTo>
                    <a:pt x="1214" y="2358"/>
                  </a:lnTo>
                  <a:lnTo>
                    <a:pt x="1210" y="2366"/>
                  </a:lnTo>
                  <a:lnTo>
                    <a:pt x="1204" y="2375"/>
                  </a:lnTo>
                  <a:lnTo>
                    <a:pt x="1198" y="2384"/>
                  </a:lnTo>
                  <a:lnTo>
                    <a:pt x="1193" y="2393"/>
                  </a:lnTo>
                  <a:lnTo>
                    <a:pt x="1188" y="2403"/>
                  </a:lnTo>
                  <a:lnTo>
                    <a:pt x="1182" y="2412"/>
                  </a:lnTo>
                  <a:lnTo>
                    <a:pt x="1176" y="2422"/>
                  </a:lnTo>
                  <a:lnTo>
                    <a:pt x="1171" y="2431"/>
                  </a:lnTo>
                  <a:lnTo>
                    <a:pt x="1165" y="2441"/>
                  </a:lnTo>
                  <a:lnTo>
                    <a:pt x="1159" y="2452"/>
                  </a:lnTo>
                  <a:lnTo>
                    <a:pt x="1154" y="2462"/>
                  </a:lnTo>
                  <a:lnTo>
                    <a:pt x="1148" y="2472"/>
                  </a:lnTo>
                  <a:lnTo>
                    <a:pt x="1142" y="2483"/>
                  </a:lnTo>
                  <a:lnTo>
                    <a:pt x="1136" y="2493"/>
                  </a:lnTo>
                  <a:lnTo>
                    <a:pt x="1130" y="2503"/>
                  </a:lnTo>
                  <a:lnTo>
                    <a:pt x="1124" y="2514"/>
                  </a:lnTo>
                  <a:lnTo>
                    <a:pt x="1118" y="2525"/>
                  </a:lnTo>
                  <a:lnTo>
                    <a:pt x="1112" y="2536"/>
                  </a:lnTo>
                  <a:lnTo>
                    <a:pt x="1106" y="2546"/>
                  </a:lnTo>
                  <a:lnTo>
                    <a:pt x="1100" y="2558"/>
                  </a:lnTo>
                  <a:lnTo>
                    <a:pt x="1094" y="2568"/>
                  </a:lnTo>
                  <a:lnTo>
                    <a:pt x="1088" y="2580"/>
                  </a:lnTo>
                  <a:lnTo>
                    <a:pt x="1083" y="2590"/>
                  </a:lnTo>
                  <a:lnTo>
                    <a:pt x="1077" y="2601"/>
                  </a:lnTo>
                  <a:lnTo>
                    <a:pt x="1071" y="2612"/>
                  </a:lnTo>
                  <a:lnTo>
                    <a:pt x="1065" y="2623"/>
                  </a:lnTo>
                  <a:lnTo>
                    <a:pt x="1060" y="2633"/>
                  </a:lnTo>
                  <a:lnTo>
                    <a:pt x="1054" y="2645"/>
                  </a:lnTo>
                  <a:lnTo>
                    <a:pt x="1049" y="2655"/>
                  </a:lnTo>
                  <a:lnTo>
                    <a:pt x="1043" y="2665"/>
                  </a:lnTo>
                  <a:lnTo>
                    <a:pt x="1037" y="2676"/>
                  </a:lnTo>
                  <a:lnTo>
                    <a:pt x="1032" y="2686"/>
                  </a:lnTo>
                  <a:lnTo>
                    <a:pt x="1026" y="2696"/>
                  </a:lnTo>
                  <a:lnTo>
                    <a:pt x="1020" y="2707"/>
                  </a:lnTo>
                  <a:lnTo>
                    <a:pt x="1016" y="2717"/>
                  </a:lnTo>
                  <a:lnTo>
                    <a:pt x="1010" y="2727"/>
                  </a:lnTo>
                  <a:lnTo>
                    <a:pt x="1006" y="2736"/>
                  </a:lnTo>
                  <a:lnTo>
                    <a:pt x="1000" y="2746"/>
                  </a:lnTo>
                  <a:lnTo>
                    <a:pt x="995" y="2755"/>
                  </a:lnTo>
                  <a:lnTo>
                    <a:pt x="989" y="2765"/>
                  </a:lnTo>
                  <a:lnTo>
                    <a:pt x="985" y="2774"/>
                  </a:lnTo>
                  <a:lnTo>
                    <a:pt x="981" y="2783"/>
                  </a:lnTo>
                  <a:lnTo>
                    <a:pt x="976" y="2792"/>
                  </a:lnTo>
                  <a:lnTo>
                    <a:pt x="972" y="2801"/>
                  </a:lnTo>
                  <a:lnTo>
                    <a:pt x="967" y="2810"/>
                  </a:lnTo>
                  <a:lnTo>
                    <a:pt x="963" y="2817"/>
                  </a:lnTo>
                  <a:lnTo>
                    <a:pt x="958" y="2826"/>
                  </a:lnTo>
                  <a:lnTo>
                    <a:pt x="955" y="2833"/>
                  </a:lnTo>
                  <a:lnTo>
                    <a:pt x="951" y="2842"/>
                  </a:lnTo>
                  <a:lnTo>
                    <a:pt x="948" y="2849"/>
                  </a:lnTo>
                  <a:lnTo>
                    <a:pt x="944" y="2857"/>
                  </a:lnTo>
                  <a:lnTo>
                    <a:pt x="939" y="2866"/>
                  </a:lnTo>
                  <a:lnTo>
                    <a:pt x="936" y="2873"/>
                  </a:lnTo>
                  <a:lnTo>
                    <a:pt x="933" y="2880"/>
                  </a:lnTo>
                  <a:lnTo>
                    <a:pt x="929" y="2888"/>
                  </a:lnTo>
                  <a:lnTo>
                    <a:pt x="926" y="2897"/>
                  </a:lnTo>
                  <a:lnTo>
                    <a:pt x="921" y="2904"/>
                  </a:lnTo>
                  <a:lnTo>
                    <a:pt x="918" y="2911"/>
                  </a:lnTo>
                  <a:lnTo>
                    <a:pt x="916" y="2919"/>
                  </a:lnTo>
                  <a:lnTo>
                    <a:pt x="911" y="2926"/>
                  </a:lnTo>
                  <a:lnTo>
                    <a:pt x="908" y="2935"/>
                  </a:lnTo>
                  <a:lnTo>
                    <a:pt x="905" y="2942"/>
                  </a:lnTo>
                  <a:lnTo>
                    <a:pt x="902" y="2950"/>
                  </a:lnTo>
                  <a:lnTo>
                    <a:pt x="898" y="2958"/>
                  </a:lnTo>
                  <a:lnTo>
                    <a:pt x="895" y="2966"/>
                  </a:lnTo>
                  <a:lnTo>
                    <a:pt x="892" y="2973"/>
                  </a:lnTo>
                  <a:lnTo>
                    <a:pt x="889" y="2982"/>
                  </a:lnTo>
                  <a:lnTo>
                    <a:pt x="884" y="2989"/>
                  </a:lnTo>
                  <a:lnTo>
                    <a:pt x="882" y="2998"/>
                  </a:lnTo>
                  <a:lnTo>
                    <a:pt x="879" y="3007"/>
                  </a:lnTo>
                  <a:lnTo>
                    <a:pt x="874" y="3016"/>
                  </a:lnTo>
                  <a:lnTo>
                    <a:pt x="871" y="3025"/>
                  </a:lnTo>
                  <a:lnTo>
                    <a:pt x="867" y="3033"/>
                  </a:lnTo>
                  <a:lnTo>
                    <a:pt x="864" y="3042"/>
                  </a:lnTo>
                  <a:lnTo>
                    <a:pt x="861" y="3051"/>
                  </a:lnTo>
                  <a:lnTo>
                    <a:pt x="856" y="3060"/>
                  </a:lnTo>
                  <a:lnTo>
                    <a:pt x="853" y="3070"/>
                  </a:lnTo>
                  <a:lnTo>
                    <a:pt x="849" y="3081"/>
                  </a:lnTo>
                  <a:lnTo>
                    <a:pt x="845" y="3091"/>
                  </a:lnTo>
                  <a:lnTo>
                    <a:pt x="842" y="3101"/>
                  </a:lnTo>
                  <a:lnTo>
                    <a:pt x="837" y="3112"/>
                  </a:lnTo>
                  <a:lnTo>
                    <a:pt x="833" y="3122"/>
                  </a:lnTo>
                  <a:lnTo>
                    <a:pt x="828" y="3134"/>
                  </a:lnTo>
                  <a:lnTo>
                    <a:pt x="824" y="3144"/>
                  </a:lnTo>
                  <a:lnTo>
                    <a:pt x="819" y="3156"/>
                  </a:lnTo>
                  <a:lnTo>
                    <a:pt x="815" y="3168"/>
                  </a:lnTo>
                  <a:lnTo>
                    <a:pt x="811" y="3181"/>
                  </a:lnTo>
                  <a:lnTo>
                    <a:pt x="806" y="3193"/>
                  </a:lnTo>
                  <a:lnTo>
                    <a:pt x="802" y="3206"/>
                  </a:lnTo>
                  <a:lnTo>
                    <a:pt x="796" y="3218"/>
                  </a:lnTo>
                  <a:lnTo>
                    <a:pt x="791" y="3231"/>
                  </a:lnTo>
                  <a:lnTo>
                    <a:pt x="787" y="3244"/>
                  </a:lnTo>
                  <a:lnTo>
                    <a:pt x="782" y="3257"/>
                  </a:lnTo>
                  <a:lnTo>
                    <a:pt x="777" y="3271"/>
                  </a:lnTo>
                  <a:lnTo>
                    <a:pt x="772" y="3284"/>
                  </a:lnTo>
                  <a:lnTo>
                    <a:pt x="768" y="3297"/>
                  </a:lnTo>
                  <a:lnTo>
                    <a:pt x="762" y="3312"/>
                  </a:lnTo>
                  <a:lnTo>
                    <a:pt x="757" y="3325"/>
                  </a:lnTo>
                  <a:lnTo>
                    <a:pt x="753" y="3338"/>
                  </a:lnTo>
                  <a:lnTo>
                    <a:pt x="748" y="3353"/>
                  </a:lnTo>
                  <a:lnTo>
                    <a:pt x="743" y="3366"/>
                  </a:lnTo>
                  <a:lnTo>
                    <a:pt x="738" y="3381"/>
                  </a:lnTo>
                  <a:lnTo>
                    <a:pt x="734" y="3396"/>
                  </a:lnTo>
                  <a:lnTo>
                    <a:pt x="728" y="3409"/>
                  </a:lnTo>
                  <a:lnTo>
                    <a:pt x="723" y="3424"/>
                  </a:lnTo>
                  <a:lnTo>
                    <a:pt x="719" y="3438"/>
                  </a:lnTo>
                  <a:lnTo>
                    <a:pt x="713" y="3452"/>
                  </a:lnTo>
                  <a:lnTo>
                    <a:pt x="709" y="3466"/>
                  </a:lnTo>
                  <a:lnTo>
                    <a:pt x="704" y="3481"/>
                  </a:lnTo>
                  <a:lnTo>
                    <a:pt x="700" y="3494"/>
                  </a:lnTo>
                  <a:lnTo>
                    <a:pt x="695" y="3509"/>
                  </a:lnTo>
                  <a:lnTo>
                    <a:pt x="689" y="3522"/>
                  </a:lnTo>
                  <a:lnTo>
                    <a:pt x="685" y="3537"/>
                  </a:lnTo>
                  <a:lnTo>
                    <a:pt x="680" y="3550"/>
                  </a:lnTo>
                  <a:lnTo>
                    <a:pt x="676" y="3565"/>
                  </a:lnTo>
                  <a:lnTo>
                    <a:pt x="672" y="3578"/>
                  </a:lnTo>
                  <a:lnTo>
                    <a:pt x="667" y="3592"/>
                  </a:lnTo>
                  <a:lnTo>
                    <a:pt x="663" y="3605"/>
                  </a:lnTo>
                  <a:lnTo>
                    <a:pt x="658" y="3618"/>
                  </a:lnTo>
                  <a:lnTo>
                    <a:pt x="655" y="3631"/>
                  </a:lnTo>
                  <a:lnTo>
                    <a:pt x="651" y="3645"/>
                  </a:lnTo>
                  <a:lnTo>
                    <a:pt x="646" y="3658"/>
                  </a:lnTo>
                  <a:lnTo>
                    <a:pt x="642" y="3671"/>
                  </a:lnTo>
                  <a:lnTo>
                    <a:pt x="639" y="3683"/>
                  </a:lnTo>
                  <a:lnTo>
                    <a:pt x="635" y="3696"/>
                  </a:lnTo>
                  <a:lnTo>
                    <a:pt x="630" y="3708"/>
                  </a:lnTo>
                  <a:lnTo>
                    <a:pt x="627" y="3720"/>
                  </a:lnTo>
                  <a:lnTo>
                    <a:pt x="623" y="3733"/>
                  </a:lnTo>
                  <a:lnTo>
                    <a:pt x="620" y="3745"/>
                  </a:lnTo>
                  <a:lnTo>
                    <a:pt x="617" y="3757"/>
                  </a:lnTo>
                  <a:lnTo>
                    <a:pt x="612" y="3768"/>
                  </a:lnTo>
                  <a:lnTo>
                    <a:pt x="609" y="3780"/>
                  </a:lnTo>
                  <a:lnTo>
                    <a:pt x="607" y="3792"/>
                  </a:lnTo>
                  <a:lnTo>
                    <a:pt x="604" y="3802"/>
                  </a:lnTo>
                  <a:lnTo>
                    <a:pt x="599" y="3814"/>
                  </a:lnTo>
                  <a:lnTo>
                    <a:pt x="596" y="3824"/>
                  </a:lnTo>
                  <a:lnTo>
                    <a:pt x="593" y="3836"/>
                  </a:lnTo>
                  <a:lnTo>
                    <a:pt x="590" y="3846"/>
                  </a:lnTo>
                  <a:lnTo>
                    <a:pt x="587" y="3857"/>
                  </a:lnTo>
                  <a:lnTo>
                    <a:pt x="584" y="3869"/>
                  </a:lnTo>
                  <a:lnTo>
                    <a:pt x="581" y="3879"/>
                  </a:lnTo>
                  <a:lnTo>
                    <a:pt x="580" y="3889"/>
                  </a:lnTo>
                  <a:lnTo>
                    <a:pt x="577" y="3898"/>
                  </a:lnTo>
                  <a:lnTo>
                    <a:pt x="574" y="3908"/>
                  </a:lnTo>
                  <a:lnTo>
                    <a:pt x="571" y="3919"/>
                  </a:lnTo>
                  <a:lnTo>
                    <a:pt x="568" y="3927"/>
                  </a:lnTo>
                  <a:lnTo>
                    <a:pt x="567" y="3938"/>
                  </a:lnTo>
                  <a:lnTo>
                    <a:pt x="564" y="3947"/>
                  </a:lnTo>
                  <a:lnTo>
                    <a:pt x="562" y="3955"/>
                  </a:lnTo>
                  <a:lnTo>
                    <a:pt x="559" y="3966"/>
                  </a:lnTo>
                  <a:lnTo>
                    <a:pt x="556" y="3975"/>
                  </a:lnTo>
                  <a:lnTo>
                    <a:pt x="555" y="3983"/>
                  </a:lnTo>
                  <a:lnTo>
                    <a:pt x="552" y="3991"/>
                  </a:lnTo>
                  <a:lnTo>
                    <a:pt x="550" y="4000"/>
                  </a:lnTo>
                  <a:lnTo>
                    <a:pt x="547" y="4008"/>
                  </a:lnTo>
                  <a:lnTo>
                    <a:pt x="546" y="4016"/>
                  </a:lnTo>
                  <a:lnTo>
                    <a:pt x="544" y="4025"/>
                  </a:lnTo>
                  <a:lnTo>
                    <a:pt x="541" y="4032"/>
                  </a:lnTo>
                  <a:lnTo>
                    <a:pt x="540" y="4039"/>
                  </a:lnTo>
                  <a:lnTo>
                    <a:pt x="539" y="4047"/>
                  </a:lnTo>
                  <a:lnTo>
                    <a:pt x="536" y="4054"/>
                  </a:lnTo>
                  <a:lnTo>
                    <a:pt x="534" y="4061"/>
                  </a:lnTo>
                  <a:lnTo>
                    <a:pt x="533" y="4069"/>
                  </a:lnTo>
                  <a:lnTo>
                    <a:pt x="531" y="4075"/>
                  </a:lnTo>
                  <a:lnTo>
                    <a:pt x="530" y="4081"/>
                  </a:lnTo>
                  <a:lnTo>
                    <a:pt x="528" y="4086"/>
                  </a:lnTo>
                  <a:lnTo>
                    <a:pt x="527" y="4092"/>
                  </a:lnTo>
                  <a:lnTo>
                    <a:pt x="525" y="4098"/>
                  </a:lnTo>
                  <a:lnTo>
                    <a:pt x="524" y="4104"/>
                  </a:lnTo>
                  <a:lnTo>
                    <a:pt x="522" y="4109"/>
                  </a:lnTo>
                  <a:lnTo>
                    <a:pt x="521" y="4113"/>
                  </a:lnTo>
                  <a:lnTo>
                    <a:pt x="519" y="4119"/>
                  </a:lnTo>
                  <a:lnTo>
                    <a:pt x="519" y="4123"/>
                  </a:lnTo>
                  <a:lnTo>
                    <a:pt x="518" y="4128"/>
                  </a:lnTo>
                  <a:lnTo>
                    <a:pt x="516" y="4131"/>
                  </a:lnTo>
                  <a:lnTo>
                    <a:pt x="516" y="4135"/>
                  </a:lnTo>
                  <a:lnTo>
                    <a:pt x="515" y="4139"/>
                  </a:lnTo>
                  <a:lnTo>
                    <a:pt x="513" y="4142"/>
                  </a:lnTo>
                  <a:lnTo>
                    <a:pt x="513" y="4147"/>
                  </a:lnTo>
                  <a:lnTo>
                    <a:pt x="512" y="4150"/>
                  </a:lnTo>
                  <a:lnTo>
                    <a:pt x="512" y="4153"/>
                  </a:lnTo>
                  <a:lnTo>
                    <a:pt x="510" y="4156"/>
                  </a:lnTo>
                  <a:lnTo>
                    <a:pt x="510" y="4159"/>
                  </a:lnTo>
                  <a:lnTo>
                    <a:pt x="509" y="4162"/>
                  </a:lnTo>
                  <a:lnTo>
                    <a:pt x="509" y="4166"/>
                  </a:lnTo>
                  <a:lnTo>
                    <a:pt x="507" y="4167"/>
                  </a:lnTo>
                  <a:lnTo>
                    <a:pt x="507" y="4170"/>
                  </a:lnTo>
                  <a:lnTo>
                    <a:pt x="506" y="4173"/>
                  </a:lnTo>
                  <a:lnTo>
                    <a:pt x="506" y="4179"/>
                  </a:lnTo>
                  <a:lnTo>
                    <a:pt x="505" y="4182"/>
                  </a:lnTo>
                  <a:lnTo>
                    <a:pt x="505" y="4185"/>
                  </a:lnTo>
                  <a:lnTo>
                    <a:pt x="503" y="4187"/>
                  </a:lnTo>
                  <a:lnTo>
                    <a:pt x="503" y="4190"/>
                  </a:lnTo>
                  <a:lnTo>
                    <a:pt x="502" y="4193"/>
                  </a:lnTo>
                  <a:lnTo>
                    <a:pt x="502" y="4195"/>
                  </a:lnTo>
                  <a:lnTo>
                    <a:pt x="500" y="4198"/>
                  </a:lnTo>
                  <a:lnTo>
                    <a:pt x="500" y="4201"/>
                  </a:lnTo>
                  <a:lnTo>
                    <a:pt x="499" y="4204"/>
                  </a:lnTo>
                  <a:lnTo>
                    <a:pt x="499" y="4210"/>
                  </a:lnTo>
                  <a:lnTo>
                    <a:pt x="497" y="4213"/>
                  </a:lnTo>
                  <a:lnTo>
                    <a:pt x="496" y="4216"/>
                  </a:lnTo>
                  <a:lnTo>
                    <a:pt x="496" y="4219"/>
                  </a:lnTo>
                  <a:lnTo>
                    <a:pt x="494" y="4222"/>
                  </a:lnTo>
                  <a:lnTo>
                    <a:pt x="494" y="4225"/>
                  </a:lnTo>
                  <a:lnTo>
                    <a:pt x="493" y="4229"/>
                  </a:lnTo>
                  <a:lnTo>
                    <a:pt x="493" y="4232"/>
                  </a:lnTo>
                  <a:lnTo>
                    <a:pt x="491" y="4235"/>
                  </a:lnTo>
                  <a:lnTo>
                    <a:pt x="491" y="4238"/>
                  </a:lnTo>
                  <a:lnTo>
                    <a:pt x="490" y="4241"/>
                  </a:lnTo>
                  <a:lnTo>
                    <a:pt x="490" y="4244"/>
                  </a:lnTo>
                  <a:lnTo>
                    <a:pt x="488" y="4248"/>
                  </a:lnTo>
                  <a:lnTo>
                    <a:pt x="488" y="4251"/>
                  </a:lnTo>
                  <a:lnTo>
                    <a:pt x="487" y="4254"/>
                  </a:lnTo>
                  <a:lnTo>
                    <a:pt x="487" y="4259"/>
                  </a:lnTo>
                  <a:lnTo>
                    <a:pt x="485" y="4262"/>
                  </a:lnTo>
                  <a:lnTo>
                    <a:pt x="485" y="4265"/>
                  </a:lnTo>
                  <a:lnTo>
                    <a:pt x="484" y="4269"/>
                  </a:lnTo>
                  <a:lnTo>
                    <a:pt x="484" y="4272"/>
                  </a:lnTo>
                  <a:lnTo>
                    <a:pt x="482" y="4276"/>
                  </a:lnTo>
                  <a:lnTo>
                    <a:pt x="481" y="4279"/>
                  </a:lnTo>
                  <a:lnTo>
                    <a:pt x="481" y="4284"/>
                  </a:lnTo>
                  <a:lnTo>
                    <a:pt x="479" y="4288"/>
                  </a:lnTo>
                  <a:lnTo>
                    <a:pt x="479" y="4291"/>
                  </a:lnTo>
                  <a:lnTo>
                    <a:pt x="478" y="4296"/>
                  </a:lnTo>
                  <a:lnTo>
                    <a:pt x="476" y="4300"/>
                  </a:lnTo>
                  <a:lnTo>
                    <a:pt x="476" y="4304"/>
                  </a:lnTo>
                  <a:lnTo>
                    <a:pt x="475" y="4309"/>
                  </a:lnTo>
                  <a:lnTo>
                    <a:pt x="473" y="4313"/>
                  </a:lnTo>
                  <a:lnTo>
                    <a:pt x="473" y="4318"/>
                  </a:lnTo>
                  <a:lnTo>
                    <a:pt x="472" y="4322"/>
                  </a:lnTo>
                  <a:lnTo>
                    <a:pt x="470" y="4327"/>
                  </a:lnTo>
                  <a:lnTo>
                    <a:pt x="470" y="4332"/>
                  </a:lnTo>
                  <a:lnTo>
                    <a:pt x="469" y="4337"/>
                  </a:lnTo>
                  <a:lnTo>
                    <a:pt x="468" y="4341"/>
                  </a:lnTo>
                  <a:lnTo>
                    <a:pt x="466" y="4347"/>
                  </a:lnTo>
                  <a:lnTo>
                    <a:pt x="465" y="4352"/>
                  </a:lnTo>
                  <a:lnTo>
                    <a:pt x="465" y="4357"/>
                  </a:lnTo>
                  <a:lnTo>
                    <a:pt x="463" y="4363"/>
                  </a:lnTo>
                  <a:lnTo>
                    <a:pt x="462" y="4369"/>
                  </a:lnTo>
                  <a:lnTo>
                    <a:pt x="460" y="4375"/>
                  </a:lnTo>
                  <a:lnTo>
                    <a:pt x="459" y="4381"/>
                  </a:lnTo>
                  <a:lnTo>
                    <a:pt x="457" y="4387"/>
                  </a:lnTo>
                  <a:lnTo>
                    <a:pt x="456" y="4394"/>
                  </a:lnTo>
                  <a:lnTo>
                    <a:pt x="454" y="4400"/>
                  </a:lnTo>
                  <a:lnTo>
                    <a:pt x="453" y="4408"/>
                  </a:lnTo>
                  <a:lnTo>
                    <a:pt x="451" y="4413"/>
                  </a:lnTo>
                  <a:lnTo>
                    <a:pt x="450" y="4421"/>
                  </a:lnTo>
                  <a:lnTo>
                    <a:pt x="448" y="4428"/>
                  </a:lnTo>
                  <a:lnTo>
                    <a:pt x="447" y="4435"/>
                  </a:lnTo>
                  <a:lnTo>
                    <a:pt x="445" y="4443"/>
                  </a:lnTo>
                  <a:lnTo>
                    <a:pt x="444" y="4452"/>
                  </a:lnTo>
                  <a:lnTo>
                    <a:pt x="442" y="4459"/>
                  </a:lnTo>
                  <a:lnTo>
                    <a:pt x="439" y="4468"/>
                  </a:lnTo>
                  <a:lnTo>
                    <a:pt x="438" y="4475"/>
                  </a:lnTo>
                  <a:lnTo>
                    <a:pt x="436" y="4484"/>
                  </a:lnTo>
                  <a:lnTo>
                    <a:pt x="435" y="4493"/>
                  </a:lnTo>
                  <a:lnTo>
                    <a:pt x="434" y="4502"/>
                  </a:lnTo>
                  <a:lnTo>
                    <a:pt x="431" y="4511"/>
                  </a:lnTo>
                  <a:lnTo>
                    <a:pt x="429" y="4519"/>
                  </a:lnTo>
                  <a:lnTo>
                    <a:pt x="428" y="4528"/>
                  </a:lnTo>
                  <a:lnTo>
                    <a:pt x="425" y="4539"/>
                  </a:lnTo>
                  <a:lnTo>
                    <a:pt x="423" y="4547"/>
                  </a:lnTo>
                  <a:lnTo>
                    <a:pt x="422" y="4558"/>
                  </a:lnTo>
                  <a:lnTo>
                    <a:pt x="419" y="4567"/>
                  </a:lnTo>
                  <a:lnTo>
                    <a:pt x="417" y="4577"/>
                  </a:lnTo>
                  <a:lnTo>
                    <a:pt x="416" y="4587"/>
                  </a:lnTo>
                  <a:lnTo>
                    <a:pt x="413" y="4596"/>
                  </a:lnTo>
                  <a:lnTo>
                    <a:pt x="411" y="4606"/>
                  </a:lnTo>
                  <a:lnTo>
                    <a:pt x="410" y="4617"/>
                  </a:lnTo>
                  <a:lnTo>
                    <a:pt x="407" y="4627"/>
                  </a:lnTo>
                  <a:lnTo>
                    <a:pt x="405" y="4637"/>
                  </a:lnTo>
                  <a:lnTo>
                    <a:pt x="402" y="4648"/>
                  </a:lnTo>
                  <a:lnTo>
                    <a:pt x="401" y="4659"/>
                  </a:lnTo>
                  <a:lnTo>
                    <a:pt x="400" y="4670"/>
                  </a:lnTo>
                  <a:lnTo>
                    <a:pt x="397" y="4680"/>
                  </a:lnTo>
                  <a:lnTo>
                    <a:pt x="395" y="4690"/>
                  </a:lnTo>
                  <a:lnTo>
                    <a:pt x="392" y="4702"/>
                  </a:lnTo>
                  <a:lnTo>
                    <a:pt x="391" y="4712"/>
                  </a:lnTo>
                  <a:lnTo>
                    <a:pt x="388" y="4724"/>
                  </a:lnTo>
                  <a:lnTo>
                    <a:pt x="386" y="4734"/>
                  </a:lnTo>
                  <a:lnTo>
                    <a:pt x="385" y="4746"/>
                  </a:lnTo>
                  <a:lnTo>
                    <a:pt x="382" y="4757"/>
                  </a:lnTo>
                  <a:lnTo>
                    <a:pt x="380" y="4768"/>
                  </a:lnTo>
                  <a:lnTo>
                    <a:pt x="377" y="4780"/>
                  </a:lnTo>
                  <a:lnTo>
                    <a:pt x="376" y="4792"/>
                  </a:lnTo>
                  <a:lnTo>
                    <a:pt x="373" y="4804"/>
                  </a:lnTo>
                  <a:lnTo>
                    <a:pt x="371" y="4815"/>
                  </a:lnTo>
                  <a:lnTo>
                    <a:pt x="368" y="4827"/>
                  </a:lnTo>
                  <a:lnTo>
                    <a:pt x="367" y="4839"/>
                  </a:lnTo>
                  <a:lnTo>
                    <a:pt x="366" y="4851"/>
                  </a:lnTo>
                  <a:lnTo>
                    <a:pt x="363" y="4863"/>
                  </a:lnTo>
                  <a:lnTo>
                    <a:pt x="361" y="4874"/>
                  </a:lnTo>
                  <a:lnTo>
                    <a:pt x="358" y="4886"/>
                  </a:lnTo>
                  <a:lnTo>
                    <a:pt x="357" y="4898"/>
                  </a:lnTo>
                  <a:lnTo>
                    <a:pt x="354" y="4910"/>
                  </a:lnTo>
                  <a:lnTo>
                    <a:pt x="352" y="4921"/>
                  </a:lnTo>
                  <a:lnTo>
                    <a:pt x="351" y="4933"/>
                  </a:lnTo>
                  <a:lnTo>
                    <a:pt x="348" y="4945"/>
                  </a:lnTo>
                  <a:lnTo>
                    <a:pt x="346" y="4957"/>
                  </a:lnTo>
                  <a:lnTo>
                    <a:pt x="345" y="4967"/>
                  </a:lnTo>
                  <a:lnTo>
                    <a:pt x="342" y="4979"/>
                  </a:lnTo>
                  <a:lnTo>
                    <a:pt x="340" y="4989"/>
                  </a:lnTo>
                  <a:lnTo>
                    <a:pt x="339" y="5001"/>
                  </a:lnTo>
                  <a:lnTo>
                    <a:pt x="336" y="5011"/>
                  </a:lnTo>
                  <a:lnTo>
                    <a:pt x="334" y="5022"/>
                  </a:lnTo>
                  <a:lnTo>
                    <a:pt x="333" y="5032"/>
                  </a:lnTo>
                  <a:lnTo>
                    <a:pt x="332" y="5042"/>
                  </a:lnTo>
                  <a:lnTo>
                    <a:pt x="330" y="5053"/>
                  </a:lnTo>
                  <a:lnTo>
                    <a:pt x="327" y="5063"/>
                  </a:lnTo>
                  <a:lnTo>
                    <a:pt x="326" y="5072"/>
                  </a:lnTo>
                  <a:lnTo>
                    <a:pt x="324" y="5081"/>
                  </a:lnTo>
                  <a:lnTo>
                    <a:pt x="323" y="5091"/>
                  </a:lnTo>
                  <a:lnTo>
                    <a:pt x="321" y="5100"/>
                  </a:lnTo>
                  <a:lnTo>
                    <a:pt x="320" y="5107"/>
                  </a:lnTo>
                  <a:lnTo>
                    <a:pt x="318" y="5114"/>
                  </a:lnTo>
                  <a:lnTo>
                    <a:pt x="317" y="5123"/>
                  </a:lnTo>
                  <a:lnTo>
                    <a:pt x="315" y="5131"/>
                  </a:lnTo>
                  <a:lnTo>
                    <a:pt x="315" y="5136"/>
                  </a:lnTo>
                  <a:lnTo>
                    <a:pt x="314" y="5144"/>
                  </a:lnTo>
                  <a:lnTo>
                    <a:pt x="312" y="5150"/>
                  </a:lnTo>
                  <a:lnTo>
                    <a:pt x="311" y="5156"/>
                  </a:lnTo>
                  <a:lnTo>
                    <a:pt x="309" y="5162"/>
                  </a:lnTo>
                  <a:lnTo>
                    <a:pt x="309" y="5166"/>
                  </a:lnTo>
                  <a:lnTo>
                    <a:pt x="308" y="5170"/>
                  </a:lnTo>
                  <a:lnTo>
                    <a:pt x="306" y="5175"/>
                  </a:lnTo>
                  <a:lnTo>
                    <a:pt x="306" y="5179"/>
                  </a:lnTo>
                  <a:lnTo>
                    <a:pt x="305" y="5184"/>
                  </a:lnTo>
                  <a:lnTo>
                    <a:pt x="305" y="5187"/>
                  </a:lnTo>
                  <a:lnTo>
                    <a:pt x="303" y="5190"/>
                  </a:lnTo>
                  <a:lnTo>
                    <a:pt x="303" y="5192"/>
                  </a:lnTo>
                  <a:lnTo>
                    <a:pt x="302" y="5197"/>
                  </a:lnTo>
                  <a:lnTo>
                    <a:pt x="302" y="5203"/>
                  </a:lnTo>
                  <a:lnTo>
                    <a:pt x="300" y="5206"/>
                  </a:lnTo>
                  <a:lnTo>
                    <a:pt x="300" y="5209"/>
                  </a:lnTo>
                  <a:lnTo>
                    <a:pt x="299" y="5212"/>
                  </a:lnTo>
                  <a:lnTo>
                    <a:pt x="299" y="5215"/>
                  </a:lnTo>
                  <a:lnTo>
                    <a:pt x="298" y="5219"/>
                  </a:lnTo>
                  <a:lnTo>
                    <a:pt x="298" y="5225"/>
                  </a:lnTo>
                  <a:lnTo>
                    <a:pt x="296" y="5229"/>
                  </a:lnTo>
                  <a:lnTo>
                    <a:pt x="296" y="5234"/>
                  </a:lnTo>
                  <a:lnTo>
                    <a:pt x="295" y="5238"/>
                  </a:lnTo>
                  <a:lnTo>
                    <a:pt x="295" y="5243"/>
                  </a:lnTo>
                  <a:lnTo>
                    <a:pt x="293" y="5247"/>
                  </a:lnTo>
                  <a:lnTo>
                    <a:pt x="293" y="5253"/>
                  </a:lnTo>
                  <a:lnTo>
                    <a:pt x="292" y="5259"/>
                  </a:lnTo>
                  <a:lnTo>
                    <a:pt x="292" y="5265"/>
                  </a:lnTo>
                  <a:lnTo>
                    <a:pt x="290" y="5271"/>
                  </a:lnTo>
                  <a:lnTo>
                    <a:pt x="289" y="5278"/>
                  </a:lnTo>
                  <a:lnTo>
                    <a:pt x="287" y="5285"/>
                  </a:lnTo>
                  <a:lnTo>
                    <a:pt x="287" y="5294"/>
                  </a:lnTo>
                  <a:lnTo>
                    <a:pt x="286" y="5303"/>
                  </a:lnTo>
                  <a:lnTo>
                    <a:pt x="284" y="5312"/>
                  </a:lnTo>
                  <a:lnTo>
                    <a:pt x="283" y="5322"/>
                  </a:lnTo>
                  <a:lnTo>
                    <a:pt x="281" y="5332"/>
                  </a:lnTo>
                  <a:lnTo>
                    <a:pt x="280" y="5344"/>
                  </a:lnTo>
                  <a:lnTo>
                    <a:pt x="278" y="5356"/>
                  </a:lnTo>
                  <a:lnTo>
                    <a:pt x="275" y="5369"/>
                  </a:lnTo>
                  <a:lnTo>
                    <a:pt x="274" y="5382"/>
                  </a:lnTo>
                  <a:lnTo>
                    <a:pt x="272" y="5397"/>
                  </a:lnTo>
                  <a:lnTo>
                    <a:pt x="269" y="5413"/>
                  </a:lnTo>
                  <a:lnTo>
                    <a:pt x="268" y="5430"/>
                  </a:lnTo>
                  <a:lnTo>
                    <a:pt x="265" y="5446"/>
                  </a:lnTo>
                  <a:lnTo>
                    <a:pt x="262" y="5463"/>
                  </a:lnTo>
                  <a:lnTo>
                    <a:pt x="261" y="5483"/>
                  </a:lnTo>
                  <a:lnTo>
                    <a:pt x="258" y="5502"/>
                  </a:lnTo>
                  <a:lnTo>
                    <a:pt x="255" y="5521"/>
                  </a:lnTo>
                  <a:lnTo>
                    <a:pt x="252" y="5541"/>
                  </a:lnTo>
                  <a:lnTo>
                    <a:pt x="249" y="5562"/>
                  </a:lnTo>
                  <a:lnTo>
                    <a:pt x="246" y="5584"/>
                  </a:lnTo>
                  <a:lnTo>
                    <a:pt x="243" y="5606"/>
                  </a:lnTo>
                  <a:lnTo>
                    <a:pt x="240" y="5628"/>
                  </a:lnTo>
                  <a:lnTo>
                    <a:pt x="237" y="5650"/>
                  </a:lnTo>
                  <a:lnTo>
                    <a:pt x="234" y="5673"/>
                  </a:lnTo>
                  <a:lnTo>
                    <a:pt x="231" y="5696"/>
                  </a:lnTo>
                  <a:lnTo>
                    <a:pt x="228" y="5720"/>
                  </a:lnTo>
                  <a:lnTo>
                    <a:pt x="225" y="5742"/>
                  </a:lnTo>
                  <a:lnTo>
                    <a:pt x="222" y="5765"/>
                  </a:lnTo>
                  <a:lnTo>
                    <a:pt x="219" y="5789"/>
                  </a:lnTo>
                  <a:lnTo>
                    <a:pt x="215" y="5812"/>
                  </a:lnTo>
                  <a:lnTo>
                    <a:pt x="212" y="5837"/>
                  </a:lnTo>
                  <a:lnTo>
                    <a:pt x="209" y="5861"/>
                  </a:lnTo>
                  <a:lnTo>
                    <a:pt x="206" y="5883"/>
                  </a:lnTo>
                  <a:lnTo>
                    <a:pt x="203" y="5907"/>
                  </a:lnTo>
                  <a:lnTo>
                    <a:pt x="200" y="5930"/>
                  </a:lnTo>
                  <a:lnTo>
                    <a:pt x="197" y="5954"/>
                  </a:lnTo>
                  <a:lnTo>
                    <a:pt x="194" y="5976"/>
                  </a:lnTo>
                  <a:lnTo>
                    <a:pt x="191" y="5998"/>
                  </a:lnTo>
                  <a:lnTo>
                    <a:pt x="188" y="6020"/>
                  </a:lnTo>
                  <a:lnTo>
                    <a:pt x="185" y="6042"/>
                  </a:lnTo>
                  <a:lnTo>
                    <a:pt x="182" y="6063"/>
                  </a:lnTo>
                  <a:lnTo>
                    <a:pt x="179" y="6085"/>
                  </a:lnTo>
                  <a:lnTo>
                    <a:pt x="176" y="6104"/>
                  </a:lnTo>
                  <a:lnTo>
                    <a:pt x="175" y="6125"/>
                  </a:lnTo>
                  <a:lnTo>
                    <a:pt x="172" y="6144"/>
                  </a:lnTo>
                  <a:lnTo>
                    <a:pt x="169" y="6161"/>
                  </a:lnTo>
                  <a:lnTo>
                    <a:pt x="167" y="6179"/>
                  </a:lnTo>
                  <a:lnTo>
                    <a:pt x="164" y="6197"/>
                  </a:lnTo>
                  <a:lnTo>
                    <a:pt x="163" y="6213"/>
                  </a:lnTo>
                  <a:lnTo>
                    <a:pt x="162" y="6229"/>
                  </a:lnTo>
                  <a:lnTo>
                    <a:pt x="159" y="6244"/>
                  </a:lnTo>
                  <a:lnTo>
                    <a:pt x="157" y="6257"/>
                  </a:lnTo>
                  <a:lnTo>
                    <a:pt x="156" y="6272"/>
                  </a:lnTo>
                  <a:lnTo>
                    <a:pt x="154" y="6285"/>
                  </a:lnTo>
                  <a:lnTo>
                    <a:pt x="153" y="6297"/>
                  </a:lnTo>
                  <a:lnTo>
                    <a:pt x="151" y="6310"/>
                  </a:lnTo>
                  <a:lnTo>
                    <a:pt x="150" y="6322"/>
                  </a:lnTo>
                  <a:lnTo>
                    <a:pt x="148" y="6332"/>
                  </a:lnTo>
                  <a:lnTo>
                    <a:pt x="147" y="6343"/>
                  </a:lnTo>
                  <a:lnTo>
                    <a:pt x="145" y="6353"/>
                  </a:lnTo>
                  <a:lnTo>
                    <a:pt x="144" y="6363"/>
                  </a:lnTo>
                  <a:lnTo>
                    <a:pt x="142" y="6372"/>
                  </a:lnTo>
                  <a:lnTo>
                    <a:pt x="142" y="6381"/>
                  </a:lnTo>
                  <a:lnTo>
                    <a:pt x="141" y="6390"/>
                  </a:lnTo>
                  <a:lnTo>
                    <a:pt x="139" y="6399"/>
                  </a:lnTo>
                  <a:lnTo>
                    <a:pt x="139" y="6406"/>
                  </a:lnTo>
                  <a:lnTo>
                    <a:pt x="138" y="6413"/>
                  </a:lnTo>
                  <a:lnTo>
                    <a:pt x="138" y="6421"/>
                  </a:lnTo>
                  <a:lnTo>
                    <a:pt x="136" y="6428"/>
                  </a:lnTo>
                  <a:lnTo>
                    <a:pt x="136" y="6435"/>
                  </a:lnTo>
                  <a:lnTo>
                    <a:pt x="135" y="6441"/>
                  </a:lnTo>
                  <a:lnTo>
                    <a:pt x="135" y="6455"/>
                  </a:lnTo>
                  <a:lnTo>
                    <a:pt x="133" y="6460"/>
                  </a:lnTo>
                  <a:lnTo>
                    <a:pt x="133" y="6466"/>
                  </a:lnTo>
                  <a:lnTo>
                    <a:pt x="132" y="6472"/>
                  </a:lnTo>
                  <a:lnTo>
                    <a:pt x="132" y="6483"/>
                  </a:lnTo>
                  <a:lnTo>
                    <a:pt x="130" y="6488"/>
                  </a:lnTo>
                  <a:lnTo>
                    <a:pt x="130" y="6499"/>
                  </a:lnTo>
                  <a:lnTo>
                    <a:pt x="129" y="6505"/>
                  </a:lnTo>
                  <a:lnTo>
                    <a:pt x="129" y="6515"/>
                  </a:lnTo>
                  <a:lnTo>
                    <a:pt x="128" y="6521"/>
                  </a:lnTo>
                  <a:lnTo>
                    <a:pt x="128" y="6531"/>
                  </a:lnTo>
                  <a:lnTo>
                    <a:pt x="126" y="6537"/>
                  </a:lnTo>
                  <a:lnTo>
                    <a:pt x="126" y="6549"/>
                  </a:lnTo>
                  <a:lnTo>
                    <a:pt x="125" y="6555"/>
                  </a:lnTo>
                  <a:lnTo>
                    <a:pt x="125" y="6561"/>
                  </a:lnTo>
                  <a:lnTo>
                    <a:pt x="123" y="6565"/>
                  </a:lnTo>
                  <a:lnTo>
                    <a:pt x="123" y="6577"/>
                  </a:lnTo>
                  <a:lnTo>
                    <a:pt x="122" y="6581"/>
                  </a:lnTo>
                  <a:lnTo>
                    <a:pt x="122" y="6587"/>
                  </a:lnTo>
                  <a:lnTo>
                    <a:pt x="120" y="6592"/>
                  </a:lnTo>
                  <a:lnTo>
                    <a:pt x="120" y="6600"/>
                  </a:lnTo>
                  <a:lnTo>
                    <a:pt x="119" y="6606"/>
                  </a:lnTo>
                  <a:lnTo>
                    <a:pt x="119" y="6614"/>
                  </a:lnTo>
                  <a:lnTo>
                    <a:pt x="117" y="6618"/>
                  </a:lnTo>
                  <a:lnTo>
                    <a:pt x="117" y="6628"/>
                  </a:lnTo>
                  <a:lnTo>
                    <a:pt x="116" y="6631"/>
                  </a:lnTo>
                  <a:lnTo>
                    <a:pt x="116" y="6640"/>
                  </a:lnTo>
                  <a:lnTo>
                    <a:pt x="114" y="6645"/>
                  </a:lnTo>
                  <a:lnTo>
                    <a:pt x="114" y="6656"/>
                  </a:lnTo>
                  <a:lnTo>
                    <a:pt x="113" y="6659"/>
                  </a:lnTo>
                  <a:lnTo>
                    <a:pt x="113" y="6668"/>
                  </a:lnTo>
                  <a:lnTo>
                    <a:pt x="111" y="6672"/>
                  </a:lnTo>
                  <a:lnTo>
                    <a:pt x="111" y="6683"/>
                  </a:lnTo>
                  <a:lnTo>
                    <a:pt x="110" y="6687"/>
                  </a:lnTo>
                  <a:lnTo>
                    <a:pt x="110" y="6696"/>
                  </a:lnTo>
                  <a:lnTo>
                    <a:pt x="108" y="6700"/>
                  </a:lnTo>
                  <a:lnTo>
                    <a:pt x="108" y="6712"/>
                  </a:lnTo>
                  <a:lnTo>
                    <a:pt x="107" y="6717"/>
                  </a:lnTo>
                  <a:lnTo>
                    <a:pt x="107" y="6726"/>
                  </a:lnTo>
                  <a:lnTo>
                    <a:pt x="105" y="6730"/>
                  </a:lnTo>
                  <a:lnTo>
                    <a:pt x="105" y="6743"/>
                  </a:lnTo>
                  <a:lnTo>
                    <a:pt x="104" y="6748"/>
                  </a:lnTo>
                  <a:lnTo>
                    <a:pt x="104" y="6756"/>
                  </a:lnTo>
                  <a:lnTo>
                    <a:pt x="102" y="6761"/>
                  </a:lnTo>
                  <a:lnTo>
                    <a:pt x="102" y="6771"/>
                  </a:lnTo>
                  <a:lnTo>
                    <a:pt x="101" y="6776"/>
                  </a:lnTo>
                  <a:lnTo>
                    <a:pt x="101" y="6789"/>
                  </a:lnTo>
                  <a:lnTo>
                    <a:pt x="99" y="6793"/>
                  </a:lnTo>
                  <a:lnTo>
                    <a:pt x="99" y="6804"/>
                  </a:lnTo>
                  <a:lnTo>
                    <a:pt x="98" y="6808"/>
                  </a:lnTo>
                  <a:lnTo>
                    <a:pt x="98" y="6817"/>
                  </a:lnTo>
                  <a:lnTo>
                    <a:pt x="96" y="6821"/>
                  </a:lnTo>
                  <a:lnTo>
                    <a:pt x="96" y="6836"/>
                  </a:lnTo>
                  <a:lnTo>
                    <a:pt x="95" y="6840"/>
                  </a:lnTo>
                  <a:lnTo>
                    <a:pt x="95" y="6851"/>
                  </a:lnTo>
                  <a:lnTo>
                    <a:pt x="93" y="6855"/>
                  </a:lnTo>
                  <a:lnTo>
                    <a:pt x="93" y="6864"/>
                  </a:lnTo>
                  <a:lnTo>
                    <a:pt x="92" y="6870"/>
                  </a:lnTo>
                  <a:lnTo>
                    <a:pt x="92" y="6885"/>
                  </a:lnTo>
                  <a:lnTo>
                    <a:pt x="91" y="6889"/>
                  </a:lnTo>
                  <a:lnTo>
                    <a:pt x="91" y="6899"/>
                  </a:lnTo>
                  <a:lnTo>
                    <a:pt x="89" y="6904"/>
                  </a:lnTo>
                  <a:lnTo>
                    <a:pt x="89" y="6908"/>
                  </a:lnTo>
                  <a:close/>
                </a:path>
              </a:pathLst>
            </a:custGeom>
            <a:solidFill>
              <a:srgbClr val="00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0" name="Rectangle 66"/>
            <p:cNvSpPr>
              <a:spLocks noChangeArrowheads="1"/>
            </p:cNvSpPr>
            <p:nvPr/>
          </p:nvSpPr>
          <p:spPr bwMode="auto">
            <a:xfrm>
              <a:off x="677" y="3459"/>
              <a:ext cx="20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0.2</a:t>
              </a:r>
              <a:endParaRPr lang="en-GB"/>
            </a:p>
          </p:txBody>
        </p:sp>
        <p:sp>
          <p:nvSpPr>
            <p:cNvPr id="1091" name="Rectangle 67"/>
            <p:cNvSpPr>
              <a:spLocks noChangeArrowheads="1"/>
            </p:cNvSpPr>
            <p:nvPr/>
          </p:nvSpPr>
          <p:spPr bwMode="auto">
            <a:xfrm>
              <a:off x="598" y="3106"/>
              <a:ext cx="29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0.22</a:t>
              </a:r>
              <a:endParaRPr lang="en-GB"/>
            </a:p>
          </p:txBody>
        </p:sp>
        <p:sp>
          <p:nvSpPr>
            <p:cNvPr id="1092" name="Rectangle 68"/>
            <p:cNvSpPr>
              <a:spLocks noChangeArrowheads="1"/>
            </p:cNvSpPr>
            <p:nvPr/>
          </p:nvSpPr>
          <p:spPr bwMode="auto">
            <a:xfrm>
              <a:off x="598" y="2753"/>
              <a:ext cx="29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0.24</a:t>
              </a:r>
              <a:endParaRPr lang="en-GB"/>
            </a:p>
          </p:txBody>
        </p:sp>
        <p:sp>
          <p:nvSpPr>
            <p:cNvPr id="1093" name="Rectangle 69"/>
            <p:cNvSpPr>
              <a:spLocks noChangeArrowheads="1"/>
            </p:cNvSpPr>
            <p:nvPr/>
          </p:nvSpPr>
          <p:spPr bwMode="auto">
            <a:xfrm>
              <a:off x="598" y="2400"/>
              <a:ext cx="29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0.26</a:t>
              </a:r>
              <a:endParaRPr lang="en-GB"/>
            </a:p>
          </p:txBody>
        </p:sp>
        <p:sp>
          <p:nvSpPr>
            <p:cNvPr id="1094" name="Rectangle 70"/>
            <p:cNvSpPr>
              <a:spLocks noChangeArrowheads="1"/>
            </p:cNvSpPr>
            <p:nvPr/>
          </p:nvSpPr>
          <p:spPr bwMode="auto">
            <a:xfrm>
              <a:off x="598" y="2047"/>
              <a:ext cx="29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0.28</a:t>
              </a:r>
              <a:endParaRPr lang="en-GB"/>
            </a:p>
          </p:txBody>
        </p:sp>
        <p:sp>
          <p:nvSpPr>
            <p:cNvPr id="1095" name="Rectangle 71"/>
            <p:cNvSpPr>
              <a:spLocks noChangeArrowheads="1"/>
            </p:cNvSpPr>
            <p:nvPr/>
          </p:nvSpPr>
          <p:spPr bwMode="auto">
            <a:xfrm>
              <a:off x="677" y="1694"/>
              <a:ext cx="20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0.3</a:t>
              </a:r>
              <a:endParaRPr lang="en-GB"/>
            </a:p>
          </p:txBody>
        </p:sp>
        <p:sp>
          <p:nvSpPr>
            <p:cNvPr id="1096" name="Rectangle 72"/>
            <p:cNvSpPr>
              <a:spLocks noChangeArrowheads="1"/>
            </p:cNvSpPr>
            <p:nvPr/>
          </p:nvSpPr>
          <p:spPr bwMode="auto">
            <a:xfrm>
              <a:off x="598" y="1341"/>
              <a:ext cx="29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0.32</a:t>
              </a:r>
              <a:endParaRPr lang="en-GB"/>
            </a:p>
          </p:txBody>
        </p:sp>
        <p:sp>
          <p:nvSpPr>
            <p:cNvPr id="1097" name="Rectangle 73"/>
            <p:cNvSpPr>
              <a:spLocks noChangeArrowheads="1"/>
            </p:cNvSpPr>
            <p:nvPr/>
          </p:nvSpPr>
          <p:spPr bwMode="auto">
            <a:xfrm>
              <a:off x="598" y="989"/>
              <a:ext cx="29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0.34</a:t>
              </a:r>
              <a:endParaRPr lang="en-GB"/>
            </a:p>
          </p:txBody>
        </p:sp>
        <p:sp>
          <p:nvSpPr>
            <p:cNvPr id="1098" name="Rectangle 74"/>
            <p:cNvSpPr>
              <a:spLocks noChangeArrowheads="1"/>
            </p:cNvSpPr>
            <p:nvPr/>
          </p:nvSpPr>
          <p:spPr bwMode="auto">
            <a:xfrm>
              <a:off x="914" y="3616"/>
              <a:ext cx="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0</a:t>
              </a:r>
              <a:endParaRPr lang="en-GB"/>
            </a:p>
          </p:txBody>
        </p:sp>
        <p:sp>
          <p:nvSpPr>
            <p:cNvPr id="1099" name="Rectangle 75"/>
            <p:cNvSpPr>
              <a:spLocks noChangeArrowheads="1"/>
            </p:cNvSpPr>
            <p:nvPr/>
          </p:nvSpPr>
          <p:spPr bwMode="auto">
            <a:xfrm>
              <a:off x="1534" y="3616"/>
              <a:ext cx="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5</a:t>
              </a:r>
              <a:endParaRPr lang="en-GB"/>
            </a:p>
          </p:txBody>
        </p:sp>
        <p:sp>
          <p:nvSpPr>
            <p:cNvPr id="1100" name="Rectangle 76"/>
            <p:cNvSpPr>
              <a:spLocks noChangeArrowheads="1"/>
            </p:cNvSpPr>
            <p:nvPr/>
          </p:nvSpPr>
          <p:spPr bwMode="auto">
            <a:xfrm>
              <a:off x="2114" y="3616"/>
              <a:ext cx="16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10</a:t>
              </a:r>
              <a:endParaRPr lang="en-GB"/>
            </a:p>
          </p:txBody>
        </p:sp>
        <p:sp>
          <p:nvSpPr>
            <p:cNvPr id="1101" name="Rectangle 77"/>
            <p:cNvSpPr>
              <a:spLocks noChangeArrowheads="1"/>
            </p:cNvSpPr>
            <p:nvPr/>
          </p:nvSpPr>
          <p:spPr bwMode="auto">
            <a:xfrm>
              <a:off x="2734" y="3616"/>
              <a:ext cx="16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15</a:t>
              </a:r>
              <a:endParaRPr lang="en-GB"/>
            </a:p>
          </p:txBody>
        </p:sp>
        <p:sp>
          <p:nvSpPr>
            <p:cNvPr id="1102" name="Rectangle 78"/>
            <p:cNvSpPr>
              <a:spLocks noChangeArrowheads="1"/>
            </p:cNvSpPr>
            <p:nvPr/>
          </p:nvSpPr>
          <p:spPr bwMode="auto">
            <a:xfrm>
              <a:off x="3354" y="3616"/>
              <a:ext cx="16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a:solidFill>
                    <a:srgbClr val="000000"/>
                  </a:solidFill>
                  <a:latin typeface="Arial" charset="0"/>
                </a:rPr>
                <a:t>20</a:t>
              </a:r>
              <a:endParaRPr lang="en-GB"/>
            </a:p>
          </p:txBody>
        </p:sp>
        <p:pic>
          <p:nvPicPr>
            <p:cNvPr id="1103" name="Picture 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 y="1327"/>
              <a:ext cx="158" cy="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4" name="Rectangle 80"/>
            <p:cNvSpPr>
              <a:spLocks noChangeArrowheads="1"/>
            </p:cNvSpPr>
            <p:nvPr/>
          </p:nvSpPr>
          <p:spPr bwMode="auto">
            <a:xfrm>
              <a:off x="950" y="3875"/>
              <a:ext cx="273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700" dirty="0">
                  <a:solidFill>
                    <a:srgbClr val="000000"/>
                  </a:solidFill>
                  <a:latin typeface="Arial" charset="0"/>
                </a:rPr>
                <a:t>Transition/</a:t>
              </a:r>
              <a:r>
                <a:rPr lang="en-GB" sz="1700" dirty="0" err="1">
                  <a:solidFill>
                    <a:srgbClr val="000000"/>
                  </a:solidFill>
                  <a:latin typeface="Arial" charset="0"/>
                </a:rPr>
                <a:t>transversion</a:t>
              </a:r>
              <a:r>
                <a:rPr lang="en-GB" sz="1700" dirty="0">
                  <a:solidFill>
                    <a:srgbClr val="000000"/>
                  </a:solidFill>
                  <a:latin typeface="Arial" charset="0"/>
                </a:rPr>
                <a:t> rate ratio (</a:t>
              </a:r>
              <a:r>
                <a:rPr lang="en-GB" sz="1700" dirty="0">
                  <a:solidFill>
                    <a:srgbClr val="000000"/>
                  </a:solidFill>
                  <a:latin typeface="Arial" charset="0"/>
                  <a:sym typeface="Symbol" charset="0"/>
                </a:rPr>
                <a:t> = /)</a:t>
              </a:r>
              <a:r>
                <a:rPr lang="en-GB" sz="1700" dirty="0">
                  <a:solidFill>
                    <a:srgbClr val="000000"/>
                  </a:solidFill>
                  <a:latin typeface="Arial" charset="0"/>
                </a:rPr>
                <a:t> </a:t>
              </a:r>
              <a:endParaRPr lang="en-GB" dirty="0"/>
            </a:p>
          </p:txBody>
        </p:sp>
      </p:grpSp>
    </p:spTree>
    <p:extLst>
      <p:ext uri="{BB962C8B-B14F-4D97-AF65-F5344CB8AC3E}">
        <p14:creationId xmlns:p14="http://schemas.microsoft.com/office/powerpoint/2010/main" val="2990197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p:cNvSpPr>
            <a:spLocks noGrp="1" noChangeArrowheads="1"/>
          </p:cNvSpPr>
          <p:nvPr>
            <p:ph type="title" idx="4294967295"/>
          </p:nvPr>
        </p:nvSpPr>
        <p:spPr>
          <a:xfrm>
            <a:off x="830874" y="411164"/>
            <a:ext cx="7414846" cy="903287"/>
          </a:xfrm>
          <a:noFill/>
          <a:ln>
            <a:solidFill>
              <a:srgbClr val="FFFFFF"/>
            </a:solidFill>
          </a:ln>
        </p:spPr>
        <p:txBody>
          <a:bodyPr vert="horz" lIns="91440" tIns="45720" rIns="91440" bIns="45720" rtlCol="0" anchor="ctr">
            <a:noAutofit/>
          </a:bodyPr>
          <a:lstStyle/>
          <a:p>
            <a:r>
              <a:rPr lang="en-US" sz="3600" b="1" dirty="0">
                <a:solidFill>
                  <a:srgbClr val="C40000"/>
                </a:solidFill>
              </a:rPr>
              <a:t>Codon usage bias</a:t>
            </a:r>
            <a:endParaRPr lang="en-GB" sz="3600" b="1" dirty="0">
              <a:solidFill>
                <a:srgbClr val="C40000"/>
              </a:solidFill>
            </a:endParaRPr>
          </a:p>
        </p:txBody>
      </p:sp>
      <p:sp>
        <p:nvSpPr>
          <p:cNvPr id="31746" name="Text Box 5"/>
          <p:cNvSpPr txBox="1">
            <a:spLocks noChangeArrowheads="1"/>
          </p:cNvSpPr>
          <p:nvPr/>
        </p:nvSpPr>
        <p:spPr bwMode="auto">
          <a:xfrm>
            <a:off x="836735" y="2112964"/>
            <a:ext cx="750716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50000"/>
              </a:spcBef>
            </a:pPr>
            <a:r>
              <a:rPr lang="en-GB" sz="3600" dirty="0">
                <a:solidFill>
                  <a:srgbClr val="7F7F7F"/>
                </a:solidFill>
                <a:latin typeface="+mn-lt"/>
              </a:rPr>
              <a:t>Analysis of real genes suggests that codon usage bias leads to reduced number of synonymous sites </a:t>
            </a:r>
            <a:endParaRPr lang="en-GB" sz="3600" dirty="0" smtClean="0">
              <a:solidFill>
                <a:srgbClr val="7F7F7F"/>
              </a:solidFill>
              <a:latin typeface="+mn-lt"/>
            </a:endParaRPr>
          </a:p>
          <a:p>
            <a:pPr eaLnBrk="0" hangingPunct="0">
              <a:spcBef>
                <a:spcPct val="50000"/>
              </a:spcBef>
            </a:pPr>
            <a:r>
              <a:rPr lang="en-GB" sz="3600" dirty="0" smtClean="0">
                <a:solidFill>
                  <a:srgbClr val="7F7F7F"/>
                </a:solidFill>
                <a:latin typeface="+mn-lt"/>
              </a:rPr>
              <a:t>(the opposite </a:t>
            </a:r>
            <a:r>
              <a:rPr lang="en-GB" sz="3600" dirty="0">
                <a:solidFill>
                  <a:srgbClr val="7F7F7F"/>
                </a:solidFill>
                <a:latin typeface="+mn-lt"/>
              </a:rPr>
              <a:t>effect to the </a:t>
            </a:r>
            <a:r>
              <a:rPr lang="en-GB" sz="3600" i="1" dirty="0" smtClean="0">
                <a:solidFill>
                  <a:srgbClr val="7F7F7F"/>
                </a:solidFill>
                <a:latin typeface="Arial" charset="0"/>
                <a:sym typeface="Symbol" charset="0"/>
              </a:rPr>
              <a:t></a:t>
            </a:r>
            <a:r>
              <a:rPr lang="en-GB" sz="3600" dirty="0" smtClean="0">
                <a:solidFill>
                  <a:srgbClr val="000000"/>
                </a:solidFill>
                <a:latin typeface="Arial" charset="0"/>
                <a:sym typeface="Symbol" charset="0"/>
              </a:rPr>
              <a:t> </a:t>
            </a:r>
            <a:r>
              <a:rPr lang="en-GB" sz="3600" dirty="0" smtClean="0">
                <a:solidFill>
                  <a:srgbClr val="7F7F7F"/>
                </a:solidFill>
                <a:latin typeface="+mn-lt"/>
              </a:rPr>
              <a:t>bias)</a:t>
            </a:r>
            <a:endParaRPr lang="en-GB" sz="3600" dirty="0">
              <a:solidFill>
                <a:srgbClr val="7F7F7F"/>
              </a:solidFill>
              <a:latin typeface="+mn-lt"/>
            </a:endParaRPr>
          </a:p>
        </p:txBody>
      </p:sp>
    </p:spTree>
    <p:extLst>
      <p:ext uri="{BB962C8B-B14F-4D97-AF65-F5344CB8AC3E}">
        <p14:creationId xmlns:p14="http://schemas.microsoft.com/office/powerpoint/2010/main" val="2337527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p:cNvSpPr>
            <a:spLocks noGrp="1" noChangeArrowheads="1"/>
          </p:cNvSpPr>
          <p:nvPr>
            <p:ph type="title" idx="4294967295"/>
          </p:nvPr>
        </p:nvSpPr>
        <p:spPr>
          <a:xfrm>
            <a:off x="830874" y="411164"/>
            <a:ext cx="7414846" cy="903287"/>
          </a:xfrm>
          <a:noFill/>
          <a:ln>
            <a:solidFill>
              <a:srgbClr val="FFFFFF"/>
            </a:solidFill>
          </a:ln>
        </p:spPr>
        <p:txBody>
          <a:bodyPr vert="horz" lIns="91440" tIns="45720" rIns="91440" bIns="45720" rtlCol="0" anchor="ctr">
            <a:noAutofit/>
          </a:bodyPr>
          <a:lstStyle/>
          <a:p>
            <a:r>
              <a:rPr lang="en-US" sz="3600" b="1" dirty="0">
                <a:solidFill>
                  <a:srgbClr val="C40000"/>
                </a:solidFill>
              </a:rPr>
              <a:t>Correcting for multiple hits</a:t>
            </a:r>
            <a:endParaRPr lang="en-GB" sz="3600" b="1" dirty="0">
              <a:solidFill>
                <a:srgbClr val="C40000"/>
              </a:solidFill>
            </a:endParaRPr>
          </a:p>
        </p:txBody>
      </p:sp>
      <p:sp>
        <p:nvSpPr>
          <p:cNvPr id="35842" name="Text Box 4"/>
          <p:cNvSpPr txBox="1">
            <a:spLocks noChangeArrowheads="1"/>
          </p:cNvSpPr>
          <p:nvPr/>
        </p:nvSpPr>
        <p:spPr bwMode="auto">
          <a:xfrm>
            <a:off x="688731" y="2244726"/>
            <a:ext cx="819296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50000"/>
              </a:spcBef>
            </a:pPr>
            <a:r>
              <a:rPr lang="en-GB" sz="3600" i="1" dirty="0">
                <a:solidFill>
                  <a:srgbClr val="7F7F7F"/>
                </a:solidFill>
                <a:latin typeface="+mn-lt"/>
              </a:rPr>
              <a:t>Ad hoc</a:t>
            </a:r>
            <a:r>
              <a:rPr lang="en-GB" sz="3600" dirty="0">
                <a:solidFill>
                  <a:srgbClr val="7F7F7F"/>
                </a:solidFill>
                <a:latin typeface="+mn-lt"/>
              </a:rPr>
              <a:t> correction using </a:t>
            </a:r>
            <a:r>
              <a:rPr lang="en-GB" sz="3600" dirty="0" smtClean="0">
                <a:solidFill>
                  <a:srgbClr val="7F7F7F"/>
                </a:solidFill>
                <a:latin typeface="+mn-lt"/>
              </a:rPr>
              <a:t>DNA models</a:t>
            </a:r>
            <a:r>
              <a:rPr lang="en-GB" sz="3600" dirty="0">
                <a:solidFill>
                  <a:srgbClr val="7F7F7F"/>
                </a:solidFill>
                <a:latin typeface="+mn-lt"/>
              </a:rPr>
              <a:t>, which assume that a </a:t>
            </a:r>
            <a:r>
              <a:rPr lang="en-GB" sz="3600" dirty="0" err="1">
                <a:solidFill>
                  <a:srgbClr val="7F7F7F"/>
                </a:solidFill>
                <a:latin typeface="+mn-lt"/>
              </a:rPr>
              <a:t>nonsynonymous</a:t>
            </a:r>
            <a:r>
              <a:rPr lang="en-GB" sz="3600" dirty="0">
                <a:solidFill>
                  <a:srgbClr val="7F7F7F"/>
                </a:solidFill>
                <a:latin typeface="+mn-lt"/>
              </a:rPr>
              <a:t> site has equal rate of changing into 3 other </a:t>
            </a:r>
            <a:r>
              <a:rPr lang="en-GB" sz="3600" dirty="0" err="1">
                <a:solidFill>
                  <a:srgbClr val="7F7F7F"/>
                </a:solidFill>
                <a:latin typeface="+mn-lt"/>
              </a:rPr>
              <a:t>nonsynonymous</a:t>
            </a:r>
            <a:r>
              <a:rPr lang="en-GB" sz="3600" dirty="0">
                <a:solidFill>
                  <a:srgbClr val="7F7F7F"/>
                </a:solidFill>
                <a:latin typeface="+mn-lt"/>
              </a:rPr>
              <a:t> nucleotides (</a:t>
            </a:r>
            <a:r>
              <a:rPr lang="en-GB" sz="3600" dirty="0" err="1">
                <a:solidFill>
                  <a:srgbClr val="7F7F7F"/>
                </a:solidFill>
                <a:latin typeface="+mn-lt"/>
              </a:rPr>
              <a:t>Lewontin</a:t>
            </a:r>
            <a:r>
              <a:rPr lang="en-GB" sz="3600" dirty="0">
                <a:solidFill>
                  <a:srgbClr val="7F7F7F"/>
                </a:solidFill>
                <a:latin typeface="+mn-lt"/>
              </a:rPr>
              <a:t> 1989).</a:t>
            </a:r>
          </a:p>
        </p:txBody>
      </p:sp>
    </p:spTree>
    <p:extLst>
      <p:ext uri="{BB962C8B-B14F-4D97-AF65-F5344CB8AC3E}">
        <p14:creationId xmlns:p14="http://schemas.microsoft.com/office/powerpoint/2010/main" val="678560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ChangeArrowheads="1"/>
          </p:cNvSpPr>
          <p:nvPr/>
        </p:nvSpPr>
        <p:spPr bwMode="auto">
          <a:xfrm>
            <a:off x="495300" y="1447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AU"/>
          </a:p>
        </p:txBody>
      </p:sp>
      <p:pic>
        <p:nvPicPr>
          <p:cNvPr id="54276" name="Picture 8"/>
          <p:cNvPicPr>
            <a:picLocks noChangeAspect="1" noChangeArrowheads="1"/>
          </p:cNvPicPr>
          <p:nvPr/>
        </p:nvPicPr>
        <p:blipFill>
          <a:blip r:embed="rId3">
            <a:extLst>
              <a:ext uri="{28A0092B-C50C-407E-A947-70E740481C1C}">
                <a14:useLocalDpi xmlns:a14="http://schemas.microsoft.com/office/drawing/2010/main" val="0"/>
              </a:ext>
            </a:extLst>
          </a:blip>
          <a:srcRect t="9702"/>
          <a:stretch>
            <a:fillRect/>
          </a:stretch>
        </p:blipFill>
        <p:spPr bwMode="auto">
          <a:xfrm>
            <a:off x="650875" y="1447800"/>
            <a:ext cx="7842250" cy="50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 Numerous counting methods</a:t>
            </a:r>
          </a:p>
          <a:p>
            <a:r>
              <a:rPr lang="en-AU" dirty="0"/>
              <a:t>of increasing sophistication</a:t>
            </a:r>
          </a:p>
        </p:txBody>
      </p:sp>
    </p:spTree>
    <p:extLst>
      <p:ext uri="{BB962C8B-B14F-4D97-AF65-F5344CB8AC3E}">
        <p14:creationId xmlns:p14="http://schemas.microsoft.com/office/powerpoint/2010/main" val="41871224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p:cNvSpPr>
            <a:spLocks noGrp="1" noChangeArrowheads="1"/>
          </p:cNvSpPr>
          <p:nvPr>
            <p:ph type="ctrTitle" idx="4294967295"/>
          </p:nvPr>
        </p:nvSpPr>
        <p:spPr>
          <a:xfrm>
            <a:off x="0" y="228600"/>
            <a:ext cx="9144000" cy="1143000"/>
          </a:xfrm>
          <a:noFill/>
          <a:ln>
            <a:solidFill>
              <a:srgbClr val="FFFFFF"/>
            </a:solidFill>
          </a:ln>
        </p:spPr>
        <p:txBody>
          <a:bodyPr vert="horz" lIns="91440" tIns="45720" rIns="91440" bIns="45720" rtlCol="0" anchor="ctr">
            <a:noAutofit/>
          </a:bodyPr>
          <a:lstStyle/>
          <a:p>
            <a:r>
              <a:rPr lang="en-US" sz="3400" b="1" dirty="0">
                <a:solidFill>
                  <a:srgbClr val="C40000"/>
                </a:solidFill>
              </a:rPr>
              <a:t>Human </a:t>
            </a:r>
            <a:r>
              <a:rPr lang="en-US" sz="3400" b="1" dirty="0" smtClean="0">
                <a:solidFill>
                  <a:srgbClr val="C40000"/>
                </a:solidFill>
              </a:rPr>
              <a:t>&amp; </a:t>
            </a:r>
            <a:r>
              <a:rPr lang="en-US" sz="3400" b="1" dirty="0">
                <a:solidFill>
                  <a:srgbClr val="C40000"/>
                </a:solidFill>
              </a:rPr>
              <a:t>orangutan </a:t>
            </a:r>
            <a:r>
              <a:rPr lang="en-US" sz="3400" b="1" dirty="0">
                <a:solidFill>
                  <a:srgbClr val="C40000"/>
                </a:solidFill>
                <a:sym typeface="Symbol" pitchFamily="18" charset="2"/>
              </a:rPr>
              <a:t>2-globin </a:t>
            </a:r>
            <a:r>
              <a:rPr lang="en-US" sz="3400" b="1" dirty="0" smtClean="0">
                <a:solidFill>
                  <a:srgbClr val="C40000"/>
                </a:solidFill>
                <a:sym typeface="Symbol" pitchFamily="18" charset="2"/>
              </a:rPr>
              <a:t>genes: 142 codons</a:t>
            </a:r>
            <a:endParaRPr lang="en-GB" sz="3400" b="1" dirty="0">
              <a:solidFill>
                <a:srgbClr val="C40000"/>
              </a:solidFill>
            </a:endParaRPr>
          </a:p>
        </p:txBody>
      </p:sp>
      <p:sp>
        <p:nvSpPr>
          <p:cNvPr id="61442" name="Text Box 6"/>
          <p:cNvSpPr txBox="1">
            <a:spLocks noChangeArrowheads="1"/>
          </p:cNvSpPr>
          <p:nvPr/>
        </p:nvSpPr>
        <p:spPr bwMode="auto">
          <a:xfrm>
            <a:off x="1197220" y="5327651"/>
            <a:ext cx="7712319" cy="121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algn="r" eaLnBrk="0" hangingPunct="0">
              <a:spcBef>
                <a:spcPct val="25000"/>
              </a:spcBef>
            </a:pPr>
            <a:r>
              <a:rPr lang="en-GB" sz="2400">
                <a:solidFill>
                  <a:schemeClr val="tx1">
                    <a:lumMod val="50000"/>
                    <a:lumOff val="50000"/>
                  </a:schemeClr>
                </a:solidFill>
              </a:rPr>
              <a:t>Base frequencies at 3rd position: </a:t>
            </a:r>
            <a:br>
              <a:rPr lang="en-GB" sz="2400">
                <a:solidFill>
                  <a:schemeClr val="tx1">
                    <a:lumMod val="50000"/>
                    <a:lumOff val="50000"/>
                  </a:schemeClr>
                </a:solidFill>
              </a:rPr>
            </a:br>
            <a:r>
              <a:rPr lang="en-GB" sz="2400">
                <a:solidFill>
                  <a:schemeClr val="tx1">
                    <a:lumMod val="50000"/>
                    <a:lumOff val="50000"/>
                  </a:schemeClr>
                </a:solidFill>
              </a:rPr>
              <a:t>    T = 9%, C = 52%, A = 1%, G = 37%</a:t>
            </a:r>
          </a:p>
          <a:p>
            <a:pPr algn="r" eaLnBrk="0" hangingPunct="0">
              <a:spcBef>
                <a:spcPct val="25000"/>
              </a:spcBef>
            </a:pPr>
            <a:r>
              <a:rPr lang="en-GB" sz="2000">
                <a:solidFill>
                  <a:schemeClr val="tx1">
                    <a:lumMod val="50000"/>
                    <a:lumOff val="50000"/>
                  </a:schemeClr>
                </a:solidFill>
              </a:rPr>
              <a:t>(Yang &amp; Bielawski 2000. </a:t>
            </a:r>
            <a:r>
              <a:rPr lang="en-GB" sz="2000" i="1">
                <a:solidFill>
                  <a:schemeClr val="tx1">
                    <a:lumMod val="50000"/>
                    <a:lumOff val="50000"/>
                  </a:schemeClr>
                </a:solidFill>
              </a:rPr>
              <a:t>TREE </a:t>
            </a:r>
            <a:r>
              <a:rPr lang="en-GB" sz="2000">
                <a:solidFill>
                  <a:schemeClr val="tx1">
                    <a:lumMod val="50000"/>
                    <a:lumOff val="50000"/>
                  </a:schemeClr>
                </a:solidFill>
              </a:rPr>
              <a:t>15:496-503)</a:t>
            </a:r>
            <a:endParaRPr lang="en-GB" sz="3600">
              <a:solidFill>
                <a:schemeClr val="tx1">
                  <a:lumMod val="50000"/>
                  <a:lumOff val="50000"/>
                </a:schemeClr>
              </a:solidFill>
            </a:endParaRPr>
          </a:p>
        </p:txBody>
      </p:sp>
      <p:sp>
        <p:nvSpPr>
          <p:cNvPr id="61443" name="Rectangle 138"/>
          <p:cNvSpPr>
            <a:spLocks noChangeArrowheads="1"/>
          </p:cNvSpPr>
          <p:nvPr/>
        </p:nvSpPr>
        <p:spPr bwMode="auto">
          <a:xfrm>
            <a:off x="2017836" y="3373439"/>
            <a:ext cx="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44" name="Rectangle 145"/>
          <p:cNvSpPr>
            <a:spLocks noChangeArrowheads="1"/>
          </p:cNvSpPr>
          <p:nvPr/>
        </p:nvSpPr>
        <p:spPr bwMode="auto">
          <a:xfrm>
            <a:off x="760535" y="3741739"/>
            <a:ext cx="172799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(1) ML Fequal, </a:t>
            </a:r>
            <a:endParaRPr lang="en-GB"/>
          </a:p>
        </p:txBody>
      </p:sp>
      <p:sp>
        <p:nvSpPr>
          <p:cNvPr id="61445" name="Rectangle 161"/>
          <p:cNvSpPr>
            <a:spLocks noChangeArrowheads="1"/>
          </p:cNvSpPr>
          <p:nvPr/>
        </p:nvSpPr>
        <p:spPr bwMode="auto">
          <a:xfrm>
            <a:off x="760535" y="4073526"/>
            <a:ext cx="172799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dirty="0">
                <a:latin typeface="Times New Roman" charset="0"/>
              </a:rPr>
              <a:t>(2) ML </a:t>
            </a:r>
            <a:r>
              <a:rPr lang="en-GB" sz="2100" b="1" dirty="0" err="1">
                <a:latin typeface="Times New Roman" charset="0"/>
              </a:rPr>
              <a:t>Fequal</a:t>
            </a:r>
            <a:r>
              <a:rPr lang="en-GB" sz="2100" b="1" dirty="0">
                <a:latin typeface="Times New Roman" charset="0"/>
              </a:rPr>
              <a:t>, </a:t>
            </a:r>
            <a:endParaRPr lang="en-GB" dirty="0"/>
          </a:p>
        </p:txBody>
      </p:sp>
      <p:sp>
        <p:nvSpPr>
          <p:cNvPr id="61446" name="Rectangle 179"/>
          <p:cNvSpPr>
            <a:spLocks noChangeArrowheads="1"/>
          </p:cNvSpPr>
          <p:nvPr/>
        </p:nvSpPr>
        <p:spPr bwMode="auto">
          <a:xfrm>
            <a:off x="2108689" y="4427539"/>
            <a:ext cx="2115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Symbol" charset="0"/>
              </a:rPr>
              <a:t>k</a:t>
            </a:r>
            <a:endParaRPr lang="en-GB"/>
          </a:p>
        </p:txBody>
      </p:sp>
      <p:sp>
        <p:nvSpPr>
          <p:cNvPr id="61447" name="Rectangle 195"/>
          <p:cNvSpPr>
            <a:spLocks noChangeArrowheads="1"/>
          </p:cNvSpPr>
          <p:nvPr/>
        </p:nvSpPr>
        <p:spPr bwMode="auto">
          <a:xfrm>
            <a:off x="2108689" y="4795839"/>
            <a:ext cx="21159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Symbol" charset="0"/>
              </a:rPr>
              <a:t>k</a:t>
            </a:r>
            <a:endParaRPr lang="en-GB"/>
          </a:p>
        </p:txBody>
      </p:sp>
      <p:grpSp>
        <p:nvGrpSpPr>
          <p:cNvPr id="61448" name="Group 250"/>
          <p:cNvGrpSpPr>
            <a:grpSpLocks/>
          </p:cNvGrpSpPr>
          <p:nvPr/>
        </p:nvGrpSpPr>
        <p:grpSpPr bwMode="auto">
          <a:xfrm>
            <a:off x="760535" y="1592263"/>
            <a:ext cx="7908680" cy="3557587"/>
            <a:chOff x="519" y="1003"/>
            <a:chExt cx="5397" cy="2241"/>
          </a:xfrm>
        </p:grpSpPr>
        <p:sp>
          <p:nvSpPr>
            <p:cNvPr id="61453" name="Rectangle 9"/>
            <p:cNvSpPr>
              <a:spLocks noChangeArrowheads="1"/>
            </p:cNvSpPr>
            <p:nvPr/>
          </p:nvSpPr>
          <p:spPr bwMode="auto">
            <a:xfrm>
              <a:off x="519" y="1010"/>
              <a:ext cx="11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Method/Model</a:t>
              </a:r>
              <a:endParaRPr lang="en-GB"/>
            </a:p>
          </p:txBody>
        </p:sp>
        <p:sp>
          <p:nvSpPr>
            <p:cNvPr id="61454" name="Rectangle 10"/>
            <p:cNvSpPr>
              <a:spLocks noChangeArrowheads="1"/>
            </p:cNvSpPr>
            <p:nvPr/>
          </p:nvSpPr>
          <p:spPr bwMode="auto">
            <a:xfrm>
              <a:off x="1600" y="1010"/>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55" name="Rectangle 11"/>
            <p:cNvSpPr>
              <a:spLocks noChangeArrowheads="1"/>
            </p:cNvSpPr>
            <p:nvPr/>
          </p:nvSpPr>
          <p:spPr bwMode="auto">
            <a:xfrm>
              <a:off x="2733" y="1003"/>
              <a:ext cx="14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Symbol" charset="0"/>
                </a:rPr>
                <a:t>k</a:t>
              </a:r>
              <a:endParaRPr lang="en-GB"/>
            </a:p>
          </p:txBody>
        </p:sp>
        <p:sp>
          <p:nvSpPr>
            <p:cNvPr id="61456" name="Rectangle 13"/>
            <p:cNvSpPr>
              <a:spLocks noChangeArrowheads="1"/>
            </p:cNvSpPr>
            <p:nvPr/>
          </p:nvSpPr>
          <p:spPr bwMode="auto">
            <a:xfrm>
              <a:off x="3307" y="1010"/>
              <a:ext cx="12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Times New Roman" charset="0"/>
                </a:rPr>
                <a:t>S</a:t>
              </a:r>
              <a:endParaRPr lang="en-GB"/>
            </a:p>
          </p:txBody>
        </p:sp>
        <p:sp>
          <p:nvSpPr>
            <p:cNvPr id="61457" name="Rectangle 14"/>
            <p:cNvSpPr>
              <a:spLocks noChangeArrowheads="1"/>
            </p:cNvSpPr>
            <p:nvPr/>
          </p:nvSpPr>
          <p:spPr bwMode="auto">
            <a:xfrm>
              <a:off x="3402" y="1010"/>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58" name="Rectangle 15"/>
            <p:cNvSpPr>
              <a:spLocks noChangeArrowheads="1"/>
            </p:cNvSpPr>
            <p:nvPr/>
          </p:nvSpPr>
          <p:spPr bwMode="auto">
            <a:xfrm>
              <a:off x="3803" y="1010"/>
              <a:ext cx="16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Times New Roman" charset="0"/>
                </a:rPr>
                <a:t>N</a:t>
              </a:r>
              <a:endParaRPr lang="en-GB"/>
            </a:p>
          </p:txBody>
        </p:sp>
        <p:sp>
          <p:nvSpPr>
            <p:cNvPr id="61459" name="Rectangle 16"/>
            <p:cNvSpPr>
              <a:spLocks noChangeArrowheads="1"/>
            </p:cNvSpPr>
            <p:nvPr/>
          </p:nvSpPr>
          <p:spPr bwMode="auto">
            <a:xfrm>
              <a:off x="3927" y="1010"/>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60" name="Rectangle 17"/>
            <p:cNvSpPr>
              <a:spLocks noChangeArrowheads="1"/>
            </p:cNvSpPr>
            <p:nvPr/>
          </p:nvSpPr>
          <p:spPr bwMode="auto">
            <a:xfrm>
              <a:off x="4356" y="1010"/>
              <a:ext cx="12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Times New Roman" charset="0"/>
                </a:rPr>
                <a:t>d</a:t>
              </a:r>
              <a:endParaRPr lang="en-GB"/>
            </a:p>
          </p:txBody>
        </p:sp>
        <p:sp>
          <p:nvSpPr>
            <p:cNvPr id="61461" name="Rectangle 18"/>
            <p:cNvSpPr>
              <a:spLocks noChangeArrowheads="1"/>
            </p:cNvSpPr>
            <p:nvPr/>
          </p:nvSpPr>
          <p:spPr bwMode="auto">
            <a:xfrm>
              <a:off x="4442" y="108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b="1">
                  <a:latin typeface="Times New Roman" charset="0"/>
                </a:rPr>
                <a:t>N</a:t>
              </a:r>
              <a:endParaRPr lang="en-GB"/>
            </a:p>
          </p:txBody>
        </p:sp>
        <p:sp>
          <p:nvSpPr>
            <p:cNvPr id="61462" name="Rectangle 19"/>
            <p:cNvSpPr>
              <a:spLocks noChangeArrowheads="1"/>
            </p:cNvSpPr>
            <p:nvPr/>
          </p:nvSpPr>
          <p:spPr bwMode="auto">
            <a:xfrm>
              <a:off x="4523" y="1010"/>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63" name="Rectangle 20"/>
            <p:cNvSpPr>
              <a:spLocks noChangeArrowheads="1"/>
            </p:cNvSpPr>
            <p:nvPr/>
          </p:nvSpPr>
          <p:spPr bwMode="auto">
            <a:xfrm>
              <a:off x="5050" y="1010"/>
              <a:ext cx="12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Times New Roman" charset="0"/>
                </a:rPr>
                <a:t>d</a:t>
              </a:r>
              <a:endParaRPr lang="en-GB"/>
            </a:p>
          </p:txBody>
        </p:sp>
        <p:sp>
          <p:nvSpPr>
            <p:cNvPr id="61464" name="Rectangle 21"/>
            <p:cNvSpPr>
              <a:spLocks noChangeArrowheads="1"/>
            </p:cNvSpPr>
            <p:nvPr/>
          </p:nvSpPr>
          <p:spPr bwMode="auto">
            <a:xfrm>
              <a:off x="5136" y="1083"/>
              <a:ext cx="6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b="1">
                  <a:latin typeface="Times New Roman" charset="0"/>
                </a:rPr>
                <a:t>S</a:t>
              </a:r>
              <a:endParaRPr lang="en-GB"/>
            </a:p>
          </p:txBody>
        </p:sp>
        <p:sp>
          <p:nvSpPr>
            <p:cNvPr id="61465" name="Rectangle 22"/>
            <p:cNvSpPr>
              <a:spLocks noChangeArrowheads="1"/>
            </p:cNvSpPr>
            <p:nvPr/>
          </p:nvSpPr>
          <p:spPr bwMode="auto">
            <a:xfrm>
              <a:off x="5199" y="1010"/>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66" name="Rectangle 23"/>
            <p:cNvSpPr>
              <a:spLocks noChangeArrowheads="1"/>
            </p:cNvSpPr>
            <p:nvPr/>
          </p:nvSpPr>
          <p:spPr bwMode="auto">
            <a:xfrm>
              <a:off x="5511" y="1010"/>
              <a:ext cx="12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Times New Roman" charset="0"/>
                </a:rPr>
                <a:t>d</a:t>
              </a:r>
              <a:endParaRPr lang="en-GB"/>
            </a:p>
          </p:txBody>
        </p:sp>
        <p:sp>
          <p:nvSpPr>
            <p:cNvPr id="61467" name="Rectangle 24"/>
            <p:cNvSpPr>
              <a:spLocks noChangeArrowheads="1"/>
            </p:cNvSpPr>
            <p:nvPr/>
          </p:nvSpPr>
          <p:spPr bwMode="auto">
            <a:xfrm>
              <a:off x="5596" y="1083"/>
              <a:ext cx="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b="1">
                  <a:latin typeface="Times New Roman" charset="0"/>
                </a:rPr>
                <a:t>N</a:t>
              </a:r>
              <a:endParaRPr lang="en-GB"/>
            </a:p>
          </p:txBody>
        </p:sp>
        <p:sp>
          <p:nvSpPr>
            <p:cNvPr id="61468" name="Rectangle 25"/>
            <p:cNvSpPr>
              <a:spLocks noChangeArrowheads="1"/>
            </p:cNvSpPr>
            <p:nvPr/>
          </p:nvSpPr>
          <p:spPr bwMode="auto">
            <a:xfrm>
              <a:off x="5678" y="1010"/>
              <a:ext cx="5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a:t>
              </a:r>
              <a:endParaRPr lang="en-GB"/>
            </a:p>
          </p:txBody>
        </p:sp>
        <p:sp>
          <p:nvSpPr>
            <p:cNvPr id="61469" name="Rectangle 26"/>
            <p:cNvSpPr>
              <a:spLocks noChangeArrowheads="1"/>
            </p:cNvSpPr>
            <p:nvPr/>
          </p:nvSpPr>
          <p:spPr bwMode="auto">
            <a:xfrm>
              <a:off x="5725" y="1010"/>
              <a:ext cx="12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Times New Roman" charset="0"/>
                </a:rPr>
                <a:t>d</a:t>
              </a:r>
              <a:endParaRPr lang="en-GB"/>
            </a:p>
          </p:txBody>
        </p:sp>
        <p:sp>
          <p:nvSpPr>
            <p:cNvPr id="61470" name="Rectangle 27"/>
            <p:cNvSpPr>
              <a:spLocks noChangeArrowheads="1"/>
            </p:cNvSpPr>
            <p:nvPr/>
          </p:nvSpPr>
          <p:spPr bwMode="auto">
            <a:xfrm>
              <a:off x="5811" y="1083"/>
              <a:ext cx="6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1400" b="1">
                  <a:latin typeface="Times New Roman" charset="0"/>
                </a:rPr>
                <a:t>S</a:t>
              </a:r>
              <a:endParaRPr lang="en-GB"/>
            </a:p>
          </p:txBody>
        </p:sp>
        <p:sp>
          <p:nvSpPr>
            <p:cNvPr id="61471" name="Rectangle 28"/>
            <p:cNvSpPr>
              <a:spLocks noChangeArrowheads="1"/>
            </p:cNvSpPr>
            <p:nvPr/>
          </p:nvSpPr>
          <p:spPr bwMode="auto">
            <a:xfrm>
              <a:off x="5874" y="1010"/>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72" name="Rectangle 29"/>
            <p:cNvSpPr>
              <a:spLocks noChangeArrowheads="1"/>
            </p:cNvSpPr>
            <p:nvPr/>
          </p:nvSpPr>
          <p:spPr bwMode="auto">
            <a:xfrm>
              <a:off x="5916" y="1010"/>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73" name="Rectangle 62"/>
            <p:cNvSpPr>
              <a:spLocks noChangeArrowheads="1"/>
            </p:cNvSpPr>
            <p:nvPr/>
          </p:nvSpPr>
          <p:spPr bwMode="auto">
            <a:xfrm>
              <a:off x="519" y="1248"/>
              <a:ext cx="45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NG86</a:t>
              </a:r>
              <a:endParaRPr lang="en-GB"/>
            </a:p>
          </p:txBody>
        </p:sp>
        <p:sp>
          <p:nvSpPr>
            <p:cNvPr id="61474" name="Rectangle 63"/>
            <p:cNvSpPr>
              <a:spLocks noChangeArrowheads="1"/>
            </p:cNvSpPr>
            <p:nvPr/>
          </p:nvSpPr>
          <p:spPr bwMode="auto">
            <a:xfrm>
              <a:off x="946" y="124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75" name="Rectangle 64"/>
            <p:cNvSpPr>
              <a:spLocks noChangeArrowheads="1"/>
            </p:cNvSpPr>
            <p:nvPr/>
          </p:nvSpPr>
          <p:spPr bwMode="auto">
            <a:xfrm>
              <a:off x="2741" y="1248"/>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1</a:t>
              </a:r>
              <a:endParaRPr lang="en-GB"/>
            </a:p>
          </p:txBody>
        </p:sp>
        <p:sp>
          <p:nvSpPr>
            <p:cNvPr id="61476" name="Rectangle 66"/>
            <p:cNvSpPr>
              <a:spLocks noChangeArrowheads="1"/>
            </p:cNvSpPr>
            <p:nvPr/>
          </p:nvSpPr>
          <p:spPr bwMode="auto">
            <a:xfrm>
              <a:off x="3017" y="1248"/>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109.4</a:t>
              </a:r>
              <a:endParaRPr lang="en-GB"/>
            </a:p>
          </p:txBody>
        </p:sp>
        <p:sp>
          <p:nvSpPr>
            <p:cNvPr id="61477" name="Rectangle 67"/>
            <p:cNvSpPr>
              <a:spLocks noChangeArrowheads="1"/>
            </p:cNvSpPr>
            <p:nvPr/>
          </p:nvSpPr>
          <p:spPr bwMode="auto">
            <a:xfrm>
              <a:off x="3402" y="124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78" name="Rectangle 68"/>
            <p:cNvSpPr>
              <a:spLocks noChangeArrowheads="1"/>
            </p:cNvSpPr>
            <p:nvPr/>
          </p:nvSpPr>
          <p:spPr bwMode="auto">
            <a:xfrm>
              <a:off x="3542" y="1248"/>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316.6</a:t>
              </a:r>
              <a:endParaRPr lang="en-GB"/>
            </a:p>
          </p:txBody>
        </p:sp>
        <p:sp>
          <p:nvSpPr>
            <p:cNvPr id="61479" name="Rectangle 69"/>
            <p:cNvSpPr>
              <a:spLocks noChangeArrowheads="1"/>
            </p:cNvSpPr>
            <p:nvPr/>
          </p:nvSpPr>
          <p:spPr bwMode="auto">
            <a:xfrm>
              <a:off x="3927" y="124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80" name="Rectangle 70"/>
            <p:cNvSpPr>
              <a:spLocks noChangeArrowheads="1"/>
            </p:cNvSpPr>
            <p:nvPr/>
          </p:nvSpPr>
          <p:spPr bwMode="auto">
            <a:xfrm>
              <a:off x="4052" y="1248"/>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0.0095</a:t>
              </a:r>
              <a:endParaRPr lang="en-GB"/>
            </a:p>
          </p:txBody>
        </p:sp>
        <p:sp>
          <p:nvSpPr>
            <p:cNvPr id="61481" name="Rectangle 71"/>
            <p:cNvSpPr>
              <a:spLocks noChangeArrowheads="1"/>
            </p:cNvSpPr>
            <p:nvPr/>
          </p:nvSpPr>
          <p:spPr bwMode="auto">
            <a:xfrm>
              <a:off x="4523" y="124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82" name="Rectangle 72"/>
            <p:cNvSpPr>
              <a:spLocks noChangeArrowheads="1"/>
            </p:cNvSpPr>
            <p:nvPr/>
          </p:nvSpPr>
          <p:spPr bwMode="auto">
            <a:xfrm>
              <a:off x="4728" y="1248"/>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0.0569</a:t>
              </a:r>
              <a:endParaRPr lang="en-GB"/>
            </a:p>
          </p:txBody>
        </p:sp>
        <p:sp>
          <p:nvSpPr>
            <p:cNvPr id="61483" name="Rectangle 73"/>
            <p:cNvSpPr>
              <a:spLocks noChangeArrowheads="1"/>
            </p:cNvSpPr>
            <p:nvPr/>
          </p:nvSpPr>
          <p:spPr bwMode="auto">
            <a:xfrm>
              <a:off x="5199" y="124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84" name="Rectangle 74"/>
            <p:cNvSpPr>
              <a:spLocks noChangeArrowheads="1"/>
            </p:cNvSpPr>
            <p:nvPr/>
          </p:nvSpPr>
          <p:spPr bwMode="auto">
            <a:xfrm>
              <a:off x="5489" y="1248"/>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0.168</a:t>
              </a:r>
              <a:endParaRPr lang="en-GB"/>
            </a:p>
          </p:txBody>
        </p:sp>
        <p:sp>
          <p:nvSpPr>
            <p:cNvPr id="61485" name="Rectangle 75"/>
            <p:cNvSpPr>
              <a:spLocks noChangeArrowheads="1"/>
            </p:cNvSpPr>
            <p:nvPr/>
          </p:nvSpPr>
          <p:spPr bwMode="auto">
            <a:xfrm>
              <a:off x="5874" y="124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86" name="Rectangle 108"/>
            <p:cNvSpPr>
              <a:spLocks noChangeArrowheads="1"/>
            </p:cNvSpPr>
            <p:nvPr/>
          </p:nvSpPr>
          <p:spPr bwMode="auto">
            <a:xfrm>
              <a:off x="519" y="1467"/>
              <a:ext cx="44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Ina95</a:t>
              </a:r>
              <a:endParaRPr lang="en-GB"/>
            </a:p>
          </p:txBody>
        </p:sp>
        <p:sp>
          <p:nvSpPr>
            <p:cNvPr id="61487" name="Rectangle 109"/>
            <p:cNvSpPr>
              <a:spLocks noChangeArrowheads="1"/>
            </p:cNvSpPr>
            <p:nvPr/>
          </p:nvSpPr>
          <p:spPr bwMode="auto">
            <a:xfrm>
              <a:off x="937" y="146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88" name="Rectangle 110"/>
            <p:cNvSpPr>
              <a:spLocks noChangeArrowheads="1"/>
            </p:cNvSpPr>
            <p:nvPr/>
          </p:nvSpPr>
          <p:spPr bwMode="auto">
            <a:xfrm>
              <a:off x="2613" y="1467"/>
              <a:ext cx="23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2.1</a:t>
              </a:r>
              <a:endParaRPr lang="en-GB"/>
            </a:p>
          </p:txBody>
        </p:sp>
        <p:sp>
          <p:nvSpPr>
            <p:cNvPr id="61489" name="Rectangle 112"/>
            <p:cNvSpPr>
              <a:spLocks noChangeArrowheads="1"/>
            </p:cNvSpPr>
            <p:nvPr/>
          </p:nvSpPr>
          <p:spPr bwMode="auto">
            <a:xfrm>
              <a:off x="3017" y="1467"/>
              <a:ext cx="40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119.3</a:t>
              </a:r>
              <a:endParaRPr lang="en-GB"/>
            </a:p>
          </p:txBody>
        </p:sp>
        <p:sp>
          <p:nvSpPr>
            <p:cNvPr id="61490" name="Rectangle 113"/>
            <p:cNvSpPr>
              <a:spLocks noChangeArrowheads="1"/>
            </p:cNvSpPr>
            <p:nvPr/>
          </p:nvSpPr>
          <p:spPr bwMode="auto">
            <a:xfrm>
              <a:off x="3402" y="146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91" name="Rectangle 114"/>
            <p:cNvSpPr>
              <a:spLocks noChangeArrowheads="1"/>
            </p:cNvSpPr>
            <p:nvPr/>
          </p:nvSpPr>
          <p:spPr bwMode="auto">
            <a:xfrm>
              <a:off x="3542" y="1467"/>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299.9</a:t>
              </a:r>
              <a:endParaRPr lang="en-GB"/>
            </a:p>
          </p:txBody>
        </p:sp>
        <p:sp>
          <p:nvSpPr>
            <p:cNvPr id="61492" name="Rectangle 115"/>
            <p:cNvSpPr>
              <a:spLocks noChangeArrowheads="1"/>
            </p:cNvSpPr>
            <p:nvPr/>
          </p:nvSpPr>
          <p:spPr bwMode="auto">
            <a:xfrm>
              <a:off x="3927" y="146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93" name="Rectangle 116"/>
            <p:cNvSpPr>
              <a:spLocks noChangeArrowheads="1"/>
            </p:cNvSpPr>
            <p:nvPr/>
          </p:nvSpPr>
          <p:spPr bwMode="auto">
            <a:xfrm>
              <a:off x="4052" y="1467"/>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0.0101</a:t>
              </a:r>
              <a:endParaRPr lang="en-GB"/>
            </a:p>
          </p:txBody>
        </p:sp>
        <p:sp>
          <p:nvSpPr>
            <p:cNvPr id="61494" name="Rectangle 117"/>
            <p:cNvSpPr>
              <a:spLocks noChangeArrowheads="1"/>
            </p:cNvSpPr>
            <p:nvPr/>
          </p:nvSpPr>
          <p:spPr bwMode="auto">
            <a:xfrm>
              <a:off x="4523" y="146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95" name="Rectangle 118"/>
            <p:cNvSpPr>
              <a:spLocks noChangeArrowheads="1"/>
            </p:cNvSpPr>
            <p:nvPr/>
          </p:nvSpPr>
          <p:spPr bwMode="auto">
            <a:xfrm>
              <a:off x="4728" y="1467"/>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0.0523</a:t>
              </a:r>
              <a:endParaRPr lang="en-GB"/>
            </a:p>
          </p:txBody>
        </p:sp>
        <p:sp>
          <p:nvSpPr>
            <p:cNvPr id="61496" name="Rectangle 119"/>
            <p:cNvSpPr>
              <a:spLocks noChangeArrowheads="1"/>
            </p:cNvSpPr>
            <p:nvPr/>
          </p:nvSpPr>
          <p:spPr bwMode="auto">
            <a:xfrm>
              <a:off x="5199" y="146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97" name="Rectangle 120"/>
            <p:cNvSpPr>
              <a:spLocks noChangeArrowheads="1"/>
            </p:cNvSpPr>
            <p:nvPr/>
          </p:nvSpPr>
          <p:spPr bwMode="auto">
            <a:xfrm>
              <a:off x="5489" y="1467"/>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0.193</a:t>
              </a:r>
              <a:endParaRPr lang="en-GB"/>
            </a:p>
          </p:txBody>
        </p:sp>
        <p:sp>
          <p:nvSpPr>
            <p:cNvPr id="61498" name="Rectangle 121"/>
            <p:cNvSpPr>
              <a:spLocks noChangeArrowheads="1"/>
            </p:cNvSpPr>
            <p:nvPr/>
          </p:nvSpPr>
          <p:spPr bwMode="auto">
            <a:xfrm>
              <a:off x="5874" y="146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499" name="Rectangle 122"/>
            <p:cNvSpPr>
              <a:spLocks noChangeArrowheads="1"/>
            </p:cNvSpPr>
            <p:nvPr/>
          </p:nvSpPr>
          <p:spPr bwMode="auto">
            <a:xfrm>
              <a:off x="519" y="1686"/>
              <a:ext cx="44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YN00</a:t>
              </a:r>
              <a:endParaRPr lang="en-GB"/>
            </a:p>
          </p:txBody>
        </p:sp>
        <p:sp>
          <p:nvSpPr>
            <p:cNvPr id="61500" name="Rectangle 123"/>
            <p:cNvSpPr>
              <a:spLocks noChangeArrowheads="1"/>
            </p:cNvSpPr>
            <p:nvPr/>
          </p:nvSpPr>
          <p:spPr bwMode="auto">
            <a:xfrm>
              <a:off x="937" y="168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01" name="Rectangle 124"/>
            <p:cNvSpPr>
              <a:spLocks noChangeArrowheads="1"/>
            </p:cNvSpPr>
            <p:nvPr/>
          </p:nvSpPr>
          <p:spPr bwMode="auto">
            <a:xfrm>
              <a:off x="2613" y="1686"/>
              <a:ext cx="23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6.1</a:t>
              </a:r>
              <a:endParaRPr lang="en-GB"/>
            </a:p>
          </p:txBody>
        </p:sp>
        <p:sp>
          <p:nvSpPr>
            <p:cNvPr id="61502" name="Rectangle 126"/>
            <p:cNvSpPr>
              <a:spLocks noChangeArrowheads="1"/>
            </p:cNvSpPr>
            <p:nvPr/>
          </p:nvSpPr>
          <p:spPr bwMode="auto">
            <a:xfrm>
              <a:off x="3103" y="1686"/>
              <a:ext cx="32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61.7</a:t>
              </a:r>
              <a:endParaRPr lang="en-GB"/>
            </a:p>
          </p:txBody>
        </p:sp>
        <p:sp>
          <p:nvSpPr>
            <p:cNvPr id="61503" name="Rectangle 127"/>
            <p:cNvSpPr>
              <a:spLocks noChangeArrowheads="1"/>
            </p:cNvSpPr>
            <p:nvPr/>
          </p:nvSpPr>
          <p:spPr bwMode="auto">
            <a:xfrm>
              <a:off x="3402" y="168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04" name="Rectangle 128"/>
            <p:cNvSpPr>
              <a:spLocks noChangeArrowheads="1"/>
            </p:cNvSpPr>
            <p:nvPr/>
          </p:nvSpPr>
          <p:spPr bwMode="auto">
            <a:xfrm>
              <a:off x="3542" y="1686"/>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367.3</a:t>
              </a:r>
              <a:endParaRPr lang="en-GB"/>
            </a:p>
          </p:txBody>
        </p:sp>
        <p:sp>
          <p:nvSpPr>
            <p:cNvPr id="61505" name="Rectangle 129"/>
            <p:cNvSpPr>
              <a:spLocks noChangeArrowheads="1"/>
            </p:cNvSpPr>
            <p:nvPr/>
          </p:nvSpPr>
          <p:spPr bwMode="auto">
            <a:xfrm>
              <a:off x="3927" y="168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06" name="Rectangle 130"/>
            <p:cNvSpPr>
              <a:spLocks noChangeArrowheads="1"/>
            </p:cNvSpPr>
            <p:nvPr/>
          </p:nvSpPr>
          <p:spPr bwMode="auto">
            <a:xfrm>
              <a:off x="4052" y="1686"/>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0.0083</a:t>
              </a:r>
              <a:endParaRPr lang="en-GB"/>
            </a:p>
          </p:txBody>
        </p:sp>
        <p:sp>
          <p:nvSpPr>
            <p:cNvPr id="61507" name="Rectangle 131"/>
            <p:cNvSpPr>
              <a:spLocks noChangeArrowheads="1"/>
            </p:cNvSpPr>
            <p:nvPr/>
          </p:nvSpPr>
          <p:spPr bwMode="auto">
            <a:xfrm>
              <a:off x="4523" y="168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08" name="Rectangle 132"/>
            <p:cNvSpPr>
              <a:spLocks noChangeArrowheads="1"/>
            </p:cNvSpPr>
            <p:nvPr/>
          </p:nvSpPr>
          <p:spPr bwMode="auto">
            <a:xfrm>
              <a:off x="4728" y="1686"/>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0.1065</a:t>
              </a:r>
              <a:endParaRPr lang="en-GB"/>
            </a:p>
          </p:txBody>
        </p:sp>
        <p:sp>
          <p:nvSpPr>
            <p:cNvPr id="61509" name="Rectangle 133"/>
            <p:cNvSpPr>
              <a:spLocks noChangeArrowheads="1"/>
            </p:cNvSpPr>
            <p:nvPr/>
          </p:nvSpPr>
          <p:spPr bwMode="auto">
            <a:xfrm>
              <a:off x="5199" y="168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10" name="Rectangle 134"/>
            <p:cNvSpPr>
              <a:spLocks noChangeArrowheads="1"/>
            </p:cNvSpPr>
            <p:nvPr/>
          </p:nvSpPr>
          <p:spPr bwMode="auto">
            <a:xfrm>
              <a:off x="5489" y="1686"/>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0.078</a:t>
              </a:r>
              <a:endParaRPr lang="en-GB"/>
            </a:p>
          </p:txBody>
        </p:sp>
        <p:sp>
          <p:nvSpPr>
            <p:cNvPr id="61511" name="Rectangle 135"/>
            <p:cNvSpPr>
              <a:spLocks noChangeArrowheads="1"/>
            </p:cNvSpPr>
            <p:nvPr/>
          </p:nvSpPr>
          <p:spPr bwMode="auto">
            <a:xfrm>
              <a:off x="5874" y="168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12" name="Rectangle 136"/>
            <p:cNvSpPr>
              <a:spLocks noChangeArrowheads="1"/>
            </p:cNvSpPr>
            <p:nvPr/>
          </p:nvSpPr>
          <p:spPr bwMode="auto">
            <a:xfrm>
              <a:off x="519" y="190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13" name="Rectangle 137"/>
            <p:cNvSpPr>
              <a:spLocks noChangeArrowheads="1"/>
            </p:cNvSpPr>
            <p:nvPr/>
          </p:nvSpPr>
          <p:spPr bwMode="auto">
            <a:xfrm>
              <a:off x="519" y="2125"/>
              <a:ext cx="91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ML (GY94)</a:t>
              </a:r>
              <a:endParaRPr lang="en-GB"/>
            </a:p>
          </p:txBody>
        </p:sp>
        <p:sp>
          <p:nvSpPr>
            <p:cNvPr id="61514" name="Rectangle 146"/>
            <p:cNvSpPr>
              <a:spLocks noChangeArrowheads="1"/>
            </p:cNvSpPr>
            <p:nvPr/>
          </p:nvSpPr>
          <p:spPr bwMode="auto">
            <a:xfrm>
              <a:off x="1667" y="2337"/>
              <a:ext cx="14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a:latin typeface="Symbol" charset="0"/>
                </a:rPr>
                <a:t>k</a:t>
              </a:r>
              <a:endParaRPr lang="en-GB"/>
            </a:p>
          </p:txBody>
        </p:sp>
        <p:sp>
          <p:nvSpPr>
            <p:cNvPr id="61515" name="Rectangle 147"/>
            <p:cNvSpPr>
              <a:spLocks noChangeArrowheads="1"/>
            </p:cNvSpPr>
            <p:nvPr/>
          </p:nvSpPr>
          <p:spPr bwMode="auto">
            <a:xfrm>
              <a:off x="1761" y="2357"/>
              <a:ext cx="28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 1</a:t>
              </a:r>
              <a:endParaRPr lang="en-GB"/>
            </a:p>
          </p:txBody>
        </p:sp>
        <p:sp>
          <p:nvSpPr>
            <p:cNvPr id="61516" name="Rectangle 148"/>
            <p:cNvSpPr>
              <a:spLocks noChangeArrowheads="1"/>
            </p:cNvSpPr>
            <p:nvPr/>
          </p:nvSpPr>
          <p:spPr bwMode="auto">
            <a:xfrm>
              <a:off x="2029" y="235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17" name="Rectangle 149"/>
            <p:cNvSpPr>
              <a:spLocks noChangeArrowheads="1"/>
            </p:cNvSpPr>
            <p:nvPr/>
          </p:nvSpPr>
          <p:spPr bwMode="auto">
            <a:xfrm>
              <a:off x="2741" y="2345"/>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1</a:t>
              </a:r>
              <a:endParaRPr lang="en-GB"/>
            </a:p>
          </p:txBody>
        </p:sp>
        <p:sp>
          <p:nvSpPr>
            <p:cNvPr id="61518" name="Rectangle 151"/>
            <p:cNvSpPr>
              <a:spLocks noChangeArrowheads="1"/>
            </p:cNvSpPr>
            <p:nvPr/>
          </p:nvSpPr>
          <p:spPr bwMode="auto">
            <a:xfrm>
              <a:off x="3017" y="2345"/>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108.5</a:t>
              </a:r>
              <a:endParaRPr lang="en-GB"/>
            </a:p>
          </p:txBody>
        </p:sp>
        <p:sp>
          <p:nvSpPr>
            <p:cNvPr id="61519" name="Rectangle 152"/>
            <p:cNvSpPr>
              <a:spLocks noChangeArrowheads="1"/>
            </p:cNvSpPr>
            <p:nvPr/>
          </p:nvSpPr>
          <p:spPr bwMode="auto">
            <a:xfrm>
              <a:off x="3402" y="2345"/>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20" name="Rectangle 153"/>
            <p:cNvSpPr>
              <a:spLocks noChangeArrowheads="1"/>
            </p:cNvSpPr>
            <p:nvPr/>
          </p:nvSpPr>
          <p:spPr bwMode="auto">
            <a:xfrm>
              <a:off x="3542" y="2345"/>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317.5</a:t>
              </a:r>
              <a:endParaRPr lang="en-GB"/>
            </a:p>
          </p:txBody>
        </p:sp>
        <p:sp>
          <p:nvSpPr>
            <p:cNvPr id="61521" name="Rectangle 154"/>
            <p:cNvSpPr>
              <a:spLocks noChangeArrowheads="1"/>
            </p:cNvSpPr>
            <p:nvPr/>
          </p:nvSpPr>
          <p:spPr bwMode="auto">
            <a:xfrm>
              <a:off x="3927" y="2345"/>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22" name="Rectangle 155"/>
            <p:cNvSpPr>
              <a:spLocks noChangeArrowheads="1"/>
            </p:cNvSpPr>
            <p:nvPr/>
          </p:nvSpPr>
          <p:spPr bwMode="auto">
            <a:xfrm>
              <a:off x="4052" y="2345"/>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0.0093</a:t>
              </a:r>
              <a:endParaRPr lang="en-GB"/>
            </a:p>
          </p:txBody>
        </p:sp>
        <p:sp>
          <p:nvSpPr>
            <p:cNvPr id="61523" name="Rectangle 156"/>
            <p:cNvSpPr>
              <a:spLocks noChangeArrowheads="1"/>
            </p:cNvSpPr>
            <p:nvPr/>
          </p:nvSpPr>
          <p:spPr bwMode="auto">
            <a:xfrm>
              <a:off x="4523" y="2345"/>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24" name="Rectangle 157"/>
            <p:cNvSpPr>
              <a:spLocks noChangeArrowheads="1"/>
            </p:cNvSpPr>
            <p:nvPr/>
          </p:nvSpPr>
          <p:spPr bwMode="auto">
            <a:xfrm>
              <a:off x="4728" y="2345"/>
              <a:ext cx="50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0.0557</a:t>
              </a:r>
              <a:endParaRPr lang="en-GB"/>
            </a:p>
          </p:txBody>
        </p:sp>
        <p:sp>
          <p:nvSpPr>
            <p:cNvPr id="61525" name="Rectangle 158"/>
            <p:cNvSpPr>
              <a:spLocks noChangeArrowheads="1"/>
            </p:cNvSpPr>
            <p:nvPr/>
          </p:nvSpPr>
          <p:spPr bwMode="auto">
            <a:xfrm>
              <a:off x="5199" y="2345"/>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26" name="Rectangle 159"/>
            <p:cNvSpPr>
              <a:spLocks noChangeArrowheads="1"/>
            </p:cNvSpPr>
            <p:nvPr/>
          </p:nvSpPr>
          <p:spPr bwMode="auto">
            <a:xfrm>
              <a:off x="5489" y="2345"/>
              <a:ext cx="42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0.167</a:t>
              </a:r>
              <a:endParaRPr lang="en-GB"/>
            </a:p>
          </p:txBody>
        </p:sp>
        <p:sp>
          <p:nvSpPr>
            <p:cNvPr id="61527" name="Rectangle 160"/>
            <p:cNvSpPr>
              <a:spLocks noChangeArrowheads="1"/>
            </p:cNvSpPr>
            <p:nvPr/>
          </p:nvSpPr>
          <p:spPr bwMode="auto">
            <a:xfrm>
              <a:off x="5874" y="2345"/>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28" name="Rectangle 162"/>
            <p:cNvSpPr>
              <a:spLocks noChangeArrowheads="1"/>
            </p:cNvSpPr>
            <p:nvPr/>
          </p:nvSpPr>
          <p:spPr bwMode="auto">
            <a:xfrm>
              <a:off x="1667" y="2546"/>
              <a:ext cx="14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i="1" dirty="0">
                  <a:latin typeface="Symbol" charset="0"/>
                </a:rPr>
                <a:t>k</a:t>
              </a:r>
              <a:endParaRPr lang="en-GB" dirty="0"/>
            </a:p>
          </p:txBody>
        </p:sp>
        <p:sp>
          <p:nvSpPr>
            <p:cNvPr id="61529" name="Rectangle 163"/>
            <p:cNvSpPr>
              <a:spLocks noChangeArrowheads="1"/>
            </p:cNvSpPr>
            <p:nvPr/>
          </p:nvSpPr>
          <p:spPr bwMode="auto">
            <a:xfrm>
              <a:off x="1761" y="2566"/>
              <a:ext cx="62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estimat</a:t>
              </a:r>
              <a:endParaRPr lang="en-GB"/>
            </a:p>
          </p:txBody>
        </p:sp>
        <p:sp>
          <p:nvSpPr>
            <p:cNvPr id="61530" name="Rectangle 164"/>
            <p:cNvSpPr>
              <a:spLocks noChangeArrowheads="1"/>
            </p:cNvSpPr>
            <p:nvPr/>
          </p:nvSpPr>
          <p:spPr bwMode="auto">
            <a:xfrm>
              <a:off x="2335" y="2566"/>
              <a:ext cx="18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ed</a:t>
              </a:r>
              <a:endParaRPr lang="en-GB"/>
            </a:p>
          </p:txBody>
        </p:sp>
        <p:sp>
          <p:nvSpPr>
            <p:cNvPr id="61531" name="Rectangle 165"/>
            <p:cNvSpPr>
              <a:spLocks noChangeArrowheads="1"/>
            </p:cNvSpPr>
            <p:nvPr/>
          </p:nvSpPr>
          <p:spPr bwMode="auto">
            <a:xfrm>
              <a:off x="2505" y="256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32" name="Rectangle 166"/>
            <p:cNvSpPr>
              <a:spLocks noChangeArrowheads="1"/>
            </p:cNvSpPr>
            <p:nvPr/>
          </p:nvSpPr>
          <p:spPr bwMode="auto">
            <a:xfrm>
              <a:off x="2613" y="2577"/>
              <a:ext cx="23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3.0</a:t>
              </a:r>
              <a:endParaRPr lang="en-GB"/>
            </a:p>
          </p:txBody>
        </p:sp>
        <p:sp>
          <p:nvSpPr>
            <p:cNvPr id="61533" name="Rectangle 168"/>
            <p:cNvSpPr>
              <a:spLocks noChangeArrowheads="1"/>
            </p:cNvSpPr>
            <p:nvPr/>
          </p:nvSpPr>
          <p:spPr bwMode="auto">
            <a:xfrm>
              <a:off x="3017" y="2577"/>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124.6</a:t>
              </a:r>
              <a:endParaRPr lang="en-GB"/>
            </a:p>
          </p:txBody>
        </p:sp>
        <p:sp>
          <p:nvSpPr>
            <p:cNvPr id="61534" name="Rectangle 169"/>
            <p:cNvSpPr>
              <a:spLocks noChangeArrowheads="1"/>
            </p:cNvSpPr>
            <p:nvPr/>
          </p:nvSpPr>
          <p:spPr bwMode="auto">
            <a:xfrm>
              <a:off x="3402" y="257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35" name="Rectangle 170"/>
            <p:cNvSpPr>
              <a:spLocks noChangeArrowheads="1"/>
            </p:cNvSpPr>
            <p:nvPr/>
          </p:nvSpPr>
          <p:spPr bwMode="auto">
            <a:xfrm>
              <a:off x="3542" y="2577"/>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301.4</a:t>
              </a:r>
              <a:endParaRPr lang="en-GB"/>
            </a:p>
          </p:txBody>
        </p:sp>
        <p:sp>
          <p:nvSpPr>
            <p:cNvPr id="61536" name="Rectangle 171"/>
            <p:cNvSpPr>
              <a:spLocks noChangeArrowheads="1"/>
            </p:cNvSpPr>
            <p:nvPr/>
          </p:nvSpPr>
          <p:spPr bwMode="auto">
            <a:xfrm>
              <a:off x="3927" y="257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37" name="Rectangle 172"/>
            <p:cNvSpPr>
              <a:spLocks noChangeArrowheads="1"/>
            </p:cNvSpPr>
            <p:nvPr/>
          </p:nvSpPr>
          <p:spPr bwMode="auto">
            <a:xfrm>
              <a:off x="4052" y="2577"/>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0.0099</a:t>
              </a:r>
              <a:endParaRPr lang="en-GB"/>
            </a:p>
          </p:txBody>
        </p:sp>
        <p:sp>
          <p:nvSpPr>
            <p:cNvPr id="61538" name="Rectangle 173"/>
            <p:cNvSpPr>
              <a:spLocks noChangeArrowheads="1"/>
            </p:cNvSpPr>
            <p:nvPr/>
          </p:nvSpPr>
          <p:spPr bwMode="auto">
            <a:xfrm>
              <a:off x="4523" y="257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39" name="Rectangle 174"/>
            <p:cNvSpPr>
              <a:spLocks noChangeArrowheads="1"/>
            </p:cNvSpPr>
            <p:nvPr/>
          </p:nvSpPr>
          <p:spPr bwMode="auto">
            <a:xfrm>
              <a:off x="4728" y="2577"/>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0.0480</a:t>
              </a:r>
              <a:endParaRPr lang="en-GB"/>
            </a:p>
          </p:txBody>
        </p:sp>
        <p:sp>
          <p:nvSpPr>
            <p:cNvPr id="61540" name="Rectangle 175"/>
            <p:cNvSpPr>
              <a:spLocks noChangeArrowheads="1"/>
            </p:cNvSpPr>
            <p:nvPr/>
          </p:nvSpPr>
          <p:spPr bwMode="auto">
            <a:xfrm>
              <a:off x="5199" y="257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41" name="Rectangle 176"/>
            <p:cNvSpPr>
              <a:spLocks noChangeArrowheads="1"/>
            </p:cNvSpPr>
            <p:nvPr/>
          </p:nvSpPr>
          <p:spPr bwMode="auto">
            <a:xfrm>
              <a:off x="5489" y="2577"/>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0.206</a:t>
              </a:r>
              <a:endParaRPr lang="en-GB"/>
            </a:p>
          </p:txBody>
        </p:sp>
        <p:sp>
          <p:nvSpPr>
            <p:cNvPr id="61542" name="Rectangle 177"/>
            <p:cNvSpPr>
              <a:spLocks noChangeArrowheads="1"/>
            </p:cNvSpPr>
            <p:nvPr/>
          </p:nvSpPr>
          <p:spPr bwMode="auto">
            <a:xfrm>
              <a:off x="5874" y="2577"/>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43" name="Rectangle 178"/>
            <p:cNvSpPr>
              <a:spLocks noChangeArrowheads="1"/>
            </p:cNvSpPr>
            <p:nvPr/>
          </p:nvSpPr>
          <p:spPr bwMode="auto">
            <a:xfrm>
              <a:off x="519" y="2808"/>
              <a:ext cx="93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(7) ML F61, </a:t>
              </a:r>
              <a:endParaRPr lang="en-GB"/>
            </a:p>
          </p:txBody>
        </p:sp>
        <p:sp>
          <p:nvSpPr>
            <p:cNvPr id="61544" name="Rectangle 180"/>
            <p:cNvSpPr>
              <a:spLocks noChangeArrowheads="1"/>
            </p:cNvSpPr>
            <p:nvPr/>
          </p:nvSpPr>
          <p:spPr bwMode="auto">
            <a:xfrm>
              <a:off x="1533" y="2808"/>
              <a:ext cx="72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 1 fixed</a:t>
              </a:r>
              <a:endParaRPr lang="en-GB"/>
            </a:p>
          </p:txBody>
        </p:sp>
        <p:sp>
          <p:nvSpPr>
            <p:cNvPr id="61545" name="Rectangle 181"/>
            <p:cNvSpPr>
              <a:spLocks noChangeArrowheads="1"/>
            </p:cNvSpPr>
            <p:nvPr/>
          </p:nvSpPr>
          <p:spPr bwMode="auto">
            <a:xfrm>
              <a:off x="2205" y="280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46" name="Rectangle 182"/>
            <p:cNvSpPr>
              <a:spLocks noChangeArrowheads="1"/>
            </p:cNvSpPr>
            <p:nvPr/>
          </p:nvSpPr>
          <p:spPr bwMode="auto">
            <a:xfrm>
              <a:off x="2741" y="2796"/>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1</a:t>
              </a:r>
              <a:endParaRPr lang="en-GB"/>
            </a:p>
          </p:txBody>
        </p:sp>
        <p:sp>
          <p:nvSpPr>
            <p:cNvPr id="61547" name="Rectangle 184"/>
            <p:cNvSpPr>
              <a:spLocks noChangeArrowheads="1"/>
            </p:cNvSpPr>
            <p:nvPr/>
          </p:nvSpPr>
          <p:spPr bwMode="auto">
            <a:xfrm>
              <a:off x="3103" y="2796"/>
              <a:ext cx="32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58.3</a:t>
              </a:r>
              <a:endParaRPr lang="en-GB"/>
            </a:p>
          </p:txBody>
        </p:sp>
        <p:sp>
          <p:nvSpPr>
            <p:cNvPr id="61548" name="Rectangle 185"/>
            <p:cNvSpPr>
              <a:spLocks noChangeArrowheads="1"/>
            </p:cNvSpPr>
            <p:nvPr/>
          </p:nvSpPr>
          <p:spPr bwMode="auto">
            <a:xfrm>
              <a:off x="3402" y="279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49" name="Rectangle 186"/>
            <p:cNvSpPr>
              <a:spLocks noChangeArrowheads="1"/>
            </p:cNvSpPr>
            <p:nvPr/>
          </p:nvSpPr>
          <p:spPr bwMode="auto">
            <a:xfrm>
              <a:off x="3542" y="2796"/>
              <a:ext cx="42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367.7</a:t>
              </a:r>
              <a:endParaRPr lang="en-GB"/>
            </a:p>
          </p:txBody>
        </p:sp>
        <p:sp>
          <p:nvSpPr>
            <p:cNvPr id="61550" name="Rectangle 187"/>
            <p:cNvSpPr>
              <a:spLocks noChangeArrowheads="1"/>
            </p:cNvSpPr>
            <p:nvPr/>
          </p:nvSpPr>
          <p:spPr bwMode="auto">
            <a:xfrm>
              <a:off x="3927" y="279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51" name="Rectangle 188"/>
            <p:cNvSpPr>
              <a:spLocks noChangeArrowheads="1"/>
            </p:cNvSpPr>
            <p:nvPr/>
          </p:nvSpPr>
          <p:spPr bwMode="auto">
            <a:xfrm>
              <a:off x="4052" y="2796"/>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0.0082</a:t>
              </a:r>
              <a:endParaRPr lang="en-GB"/>
            </a:p>
          </p:txBody>
        </p:sp>
        <p:sp>
          <p:nvSpPr>
            <p:cNvPr id="61552" name="Rectangle 189"/>
            <p:cNvSpPr>
              <a:spLocks noChangeArrowheads="1"/>
            </p:cNvSpPr>
            <p:nvPr/>
          </p:nvSpPr>
          <p:spPr bwMode="auto">
            <a:xfrm>
              <a:off x="4523" y="279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53" name="Rectangle 190"/>
            <p:cNvSpPr>
              <a:spLocks noChangeArrowheads="1"/>
            </p:cNvSpPr>
            <p:nvPr/>
          </p:nvSpPr>
          <p:spPr bwMode="auto">
            <a:xfrm>
              <a:off x="4728" y="2796"/>
              <a:ext cx="49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0.1145</a:t>
              </a:r>
              <a:endParaRPr lang="en-GB"/>
            </a:p>
          </p:txBody>
        </p:sp>
        <p:sp>
          <p:nvSpPr>
            <p:cNvPr id="61554" name="Rectangle 191"/>
            <p:cNvSpPr>
              <a:spLocks noChangeArrowheads="1"/>
            </p:cNvSpPr>
            <p:nvPr/>
          </p:nvSpPr>
          <p:spPr bwMode="auto">
            <a:xfrm>
              <a:off x="5199" y="279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55" name="Rectangle 192"/>
            <p:cNvSpPr>
              <a:spLocks noChangeArrowheads="1"/>
            </p:cNvSpPr>
            <p:nvPr/>
          </p:nvSpPr>
          <p:spPr bwMode="auto">
            <a:xfrm>
              <a:off x="5489" y="2796"/>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0.072</a:t>
              </a:r>
              <a:endParaRPr lang="en-GB"/>
            </a:p>
          </p:txBody>
        </p:sp>
        <p:sp>
          <p:nvSpPr>
            <p:cNvPr id="61556" name="Rectangle 193"/>
            <p:cNvSpPr>
              <a:spLocks noChangeArrowheads="1"/>
            </p:cNvSpPr>
            <p:nvPr/>
          </p:nvSpPr>
          <p:spPr bwMode="auto">
            <a:xfrm>
              <a:off x="5874" y="2796"/>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57" name="Rectangle 194"/>
            <p:cNvSpPr>
              <a:spLocks noChangeArrowheads="1"/>
            </p:cNvSpPr>
            <p:nvPr/>
          </p:nvSpPr>
          <p:spPr bwMode="auto">
            <a:xfrm>
              <a:off x="519" y="3040"/>
              <a:ext cx="93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(8) ML F61, </a:t>
              </a:r>
              <a:endParaRPr lang="en-GB"/>
            </a:p>
          </p:txBody>
        </p:sp>
        <p:sp>
          <p:nvSpPr>
            <p:cNvPr id="61558" name="Rectangle 196"/>
            <p:cNvSpPr>
              <a:spLocks noChangeArrowheads="1"/>
            </p:cNvSpPr>
            <p:nvPr/>
          </p:nvSpPr>
          <p:spPr bwMode="auto">
            <a:xfrm>
              <a:off x="1533" y="3040"/>
              <a:ext cx="80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estimated</a:t>
              </a:r>
              <a:endParaRPr lang="en-GB"/>
            </a:p>
          </p:txBody>
        </p:sp>
        <p:sp>
          <p:nvSpPr>
            <p:cNvPr id="61559" name="Rectangle 197"/>
            <p:cNvSpPr>
              <a:spLocks noChangeArrowheads="1"/>
            </p:cNvSpPr>
            <p:nvPr/>
          </p:nvSpPr>
          <p:spPr bwMode="auto">
            <a:xfrm>
              <a:off x="2278" y="3040"/>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60" name="Rectangle 198"/>
            <p:cNvSpPr>
              <a:spLocks noChangeArrowheads="1"/>
            </p:cNvSpPr>
            <p:nvPr/>
          </p:nvSpPr>
          <p:spPr bwMode="auto">
            <a:xfrm>
              <a:off x="2613" y="3028"/>
              <a:ext cx="23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5.3</a:t>
              </a:r>
              <a:endParaRPr lang="en-GB"/>
            </a:p>
          </p:txBody>
        </p:sp>
        <p:sp>
          <p:nvSpPr>
            <p:cNvPr id="61561" name="Rectangle 200"/>
            <p:cNvSpPr>
              <a:spLocks noChangeArrowheads="1"/>
            </p:cNvSpPr>
            <p:nvPr/>
          </p:nvSpPr>
          <p:spPr bwMode="auto">
            <a:xfrm>
              <a:off x="3103" y="3028"/>
              <a:ext cx="32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55.3</a:t>
              </a:r>
              <a:endParaRPr lang="en-GB"/>
            </a:p>
          </p:txBody>
        </p:sp>
        <p:sp>
          <p:nvSpPr>
            <p:cNvPr id="61562" name="Rectangle 201"/>
            <p:cNvSpPr>
              <a:spLocks noChangeArrowheads="1"/>
            </p:cNvSpPr>
            <p:nvPr/>
          </p:nvSpPr>
          <p:spPr bwMode="auto">
            <a:xfrm>
              <a:off x="3402" y="302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63" name="Rectangle 202"/>
            <p:cNvSpPr>
              <a:spLocks noChangeArrowheads="1"/>
            </p:cNvSpPr>
            <p:nvPr/>
          </p:nvSpPr>
          <p:spPr bwMode="auto">
            <a:xfrm>
              <a:off x="3542" y="3028"/>
              <a:ext cx="42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370.7</a:t>
              </a:r>
              <a:endParaRPr lang="en-GB"/>
            </a:p>
          </p:txBody>
        </p:sp>
        <p:sp>
          <p:nvSpPr>
            <p:cNvPr id="61564" name="Rectangle 203"/>
            <p:cNvSpPr>
              <a:spLocks noChangeArrowheads="1"/>
            </p:cNvSpPr>
            <p:nvPr/>
          </p:nvSpPr>
          <p:spPr bwMode="auto">
            <a:xfrm>
              <a:off x="3927" y="302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65" name="Rectangle 204"/>
            <p:cNvSpPr>
              <a:spLocks noChangeArrowheads="1"/>
            </p:cNvSpPr>
            <p:nvPr/>
          </p:nvSpPr>
          <p:spPr bwMode="auto">
            <a:xfrm>
              <a:off x="4052" y="3028"/>
              <a:ext cx="5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0.0082</a:t>
              </a:r>
              <a:endParaRPr lang="en-GB"/>
            </a:p>
          </p:txBody>
        </p:sp>
        <p:sp>
          <p:nvSpPr>
            <p:cNvPr id="61566" name="Rectangle 205"/>
            <p:cNvSpPr>
              <a:spLocks noChangeArrowheads="1"/>
            </p:cNvSpPr>
            <p:nvPr/>
          </p:nvSpPr>
          <p:spPr bwMode="auto">
            <a:xfrm>
              <a:off x="4523" y="302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67" name="Rectangle 206"/>
            <p:cNvSpPr>
              <a:spLocks noChangeArrowheads="1"/>
            </p:cNvSpPr>
            <p:nvPr/>
          </p:nvSpPr>
          <p:spPr bwMode="auto">
            <a:xfrm>
              <a:off x="4728" y="3028"/>
              <a:ext cx="50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0.1237</a:t>
              </a:r>
              <a:endParaRPr lang="en-GB"/>
            </a:p>
          </p:txBody>
        </p:sp>
        <p:sp>
          <p:nvSpPr>
            <p:cNvPr id="61568" name="Rectangle 207"/>
            <p:cNvSpPr>
              <a:spLocks noChangeArrowheads="1"/>
            </p:cNvSpPr>
            <p:nvPr/>
          </p:nvSpPr>
          <p:spPr bwMode="auto">
            <a:xfrm>
              <a:off x="5199" y="302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sp>
          <p:nvSpPr>
            <p:cNvPr id="61569" name="Rectangle 208"/>
            <p:cNvSpPr>
              <a:spLocks noChangeArrowheads="1"/>
            </p:cNvSpPr>
            <p:nvPr/>
          </p:nvSpPr>
          <p:spPr bwMode="auto">
            <a:xfrm>
              <a:off x="5489" y="3028"/>
              <a:ext cx="4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dirty="0">
                  <a:latin typeface="Times New Roman" charset="0"/>
                </a:rPr>
                <a:t>0.066</a:t>
              </a:r>
              <a:endParaRPr lang="en-GB" dirty="0"/>
            </a:p>
          </p:txBody>
        </p:sp>
        <p:sp>
          <p:nvSpPr>
            <p:cNvPr id="61570" name="Rectangle 210"/>
            <p:cNvSpPr>
              <a:spLocks noChangeArrowheads="1"/>
            </p:cNvSpPr>
            <p:nvPr/>
          </p:nvSpPr>
          <p:spPr bwMode="auto">
            <a:xfrm>
              <a:off x="5874" y="3028"/>
              <a:ext cx="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sz="2100" b="1">
                  <a:latin typeface="Times New Roman" charset="0"/>
                </a:rPr>
                <a:t> </a:t>
              </a:r>
              <a:endParaRPr lang="en-GB"/>
            </a:p>
          </p:txBody>
        </p:sp>
      </p:grpSp>
      <p:grpSp>
        <p:nvGrpSpPr>
          <p:cNvPr id="61449" name="Group 249"/>
          <p:cNvGrpSpPr>
            <a:grpSpLocks/>
          </p:cNvGrpSpPr>
          <p:nvPr/>
        </p:nvGrpSpPr>
        <p:grpSpPr bwMode="auto">
          <a:xfrm>
            <a:off x="611066" y="1490664"/>
            <a:ext cx="8151934" cy="3754437"/>
            <a:chOff x="417" y="939"/>
            <a:chExt cx="5563" cy="2365"/>
          </a:xfrm>
        </p:grpSpPr>
        <p:sp>
          <p:nvSpPr>
            <p:cNvPr id="61450" name="Line 246"/>
            <p:cNvSpPr>
              <a:spLocks noChangeShapeType="1"/>
            </p:cNvSpPr>
            <p:nvPr/>
          </p:nvSpPr>
          <p:spPr bwMode="auto">
            <a:xfrm>
              <a:off x="417" y="3304"/>
              <a:ext cx="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51" name="Line 247"/>
            <p:cNvSpPr>
              <a:spLocks noChangeShapeType="1"/>
            </p:cNvSpPr>
            <p:nvPr/>
          </p:nvSpPr>
          <p:spPr bwMode="auto">
            <a:xfrm>
              <a:off x="417" y="1219"/>
              <a:ext cx="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52" name="Line 248"/>
            <p:cNvSpPr>
              <a:spLocks noChangeShapeType="1"/>
            </p:cNvSpPr>
            <p:nvPr/>
          </p:nvSpPr>
          <p:spPr bwMode="auto">
            <a:xfrm>
              <a:off x="417" y="939"/>
              <a:ext cx="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967545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p:cNvSpPr>
            <a:spLocks noGrp="1" noChangeArrowheads="1"/>
          </p:cNvSpPr>
          <p:nvPr>
            <p:ph type="ctrTitle" idx="4294967295"/>
          </p:nvPr>
        </p:nvSpPr>
        <p:spPr>
          <a:xfrm>
            <a:off x="420566" y="228600"/>
            <a:ext cx="8335108" cy="1143000"/>
          </a:xfrm>
          <a:noFill/>
          <a:ln>
            <a:solidFill>
              <a:srgbClr val="FFFFFF"/>
            </a:solidFill>
          </a:ln>
        </p:spPr>
        <p:txBody>
          <a:bodyPr vert="horz" lIns="91440" tIns="45720" rIns="91440" bIns="45720" rtlCol="0" anchor="ctr">
            <a:noAutofit/>
          </a:bodyPr>
          <a:lstStyle/>
          <a:p>
            <a:r>
              <a:rPr lang="en-US" sz="3600" b="1" dirty="0">
                <a:solidFill>
                  <a:srgbClr val="C40000"/>
                </a:solidFill>
              </a:rPr>
              <a:t>Software</a:t>
            </a:r>
            <a:endParaRPr lang="en-GB" sz="3600" b="1" dirty="0">
              <a:solidFill>
                <a:srgbClr val="C40000"/>
              </a:solidFill>
            </a:endParaRPr>
          </a:p>
        </p:txBody>
      </p:sp>
      <p:graphicFrame>
        <p:nvGraphicFramePr>
          <p:cNvPr id="10242" name="Object 3"/>
          <p:cNvGraphicFramePr>
            <a:graphicFrameLocks noChangeAspect="1"/>
          </p:cNvGraphicFramePr>
          <p:nvPr/>
        </p:nvGraphicFramePr>
        <p:xfrm>
          <a:off x="4513385" y="3308350"/>
          <a:ext cx="117231" cy="241300"/>
        </p:xfrm>
        <a:graphic>
          <a:graphicData uri="http://schemas.openxmlformats.org/presentationml/2006/ole">
            <mc:AlternateContent xmlns:mc="http://schemas.openxmlformats.org/markup-compatibility/2006">
              <mc:Choice xmlns:v="urn:schemas-microsoft-com:vml" Requires="v">
                <p:oleObj spid="_x0000_s78887" name="Equation" r:id="rId3" imgW="241200" imgH="571320" progId="Equation.3">
                  <p:embed/>
                </p:oleObj>
              </mc:Choice>
              <mc:Fallback>
                <p:oleObj name="Equation" r:id="rId3" imgW="241200" imgH="571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385" y="3308350"/>
                        <a:ext cx="117231"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7" name="Group 17"/>
          <p:cNvGraphicFramePr>
            <a:graphicFrameLocks noGrp="1"/>
          </p:cNvGraphicFramePr>
          <p:nvPr>
            <p:extLst>
              <p:ext uri="{D42A27DB-BD31-4B8C-83A1-F6EECF244321}">
                <p14:modId xmlns:p14="http://schemas.microsoft.com/office/powerpoint/2010/main" val="2289040703"/>
              </p:ext>
            </p:extLst>
          </p:nvPr>
        </p:nvGraphicFramePr>
        <p:xfrm>
          <a:off x="461597" y="1330325"/>
          <a:ext cx="8307265" cy="5315331"/>
        </p:xfrm>
        <a:graphic>
          <a:graphicData uri="http://schemas.openxmlformats.org/drawingml/2006/table">
            <a:tbl>
              <a:tblPr/>
              <a:tblGrid>
                <a:gridCol w="3176954"/>
                <a:gridCol w="5130311"/>
              </a:tblGrid>
              <a:tr h="733425">
                <a:tc>
                  <a:txBody>
                    <a:bodyPr/>
                    <a:lstStyle/>
                    <a:p>
                      <a:pPr marL="0" marR="0" lvl="0" indent="0" algn="l" defTabSz="914400" rtl="0" eaLnBrk="0" fontAlgn="base" latinLnBrk="0" hangingPunct="0">
                        <a:lnSpc>
                          <a:spcPct val="100000"/>
                        </a:lnSpc>
                        <a:spcBef>
                          <a:spcPct val="20000"/>
                        </a:spcBef>
                        <a:spcAft>
                          <a:spcPct val="0"/>
                        </a:spcAft>
                        <a:buClr>
                          <a:schemeClr val="tx1"/>
                        </a:buClr>
                        <a:buSzPct val="100000"/>
                        <a:buFontTx/>
                        <a:buNone/>
                        <a:tabLst/>
                      </a:pPr>
                      <a:r>
                        <a:rPr kumimoji="0" lang="en-GB" sz="3200" b="0" i="0" u="none" strike="noStrike" cap="none" normalizeH="0" baseline="0" dirty="0">
                          <a:ln>
                            <a:noFill/>
                          </a:ln>
                          <a:solidFill>
                            <a:srgbClr val="7F7F7F"/>
                          </a:solidFill>
                          <a:effectLst/>
                          <a:latin typeface="+mn-lt"/>
                          <a:ea typeface="ＭＳ Ｐゴシック" charset="0"/>
                          <a:cs typeface="Arial" charset="0"/>
                        </a:rPr>
                        <a:t>Methods</a:t>
                      </a:r>
                    </a:p>
                  </a:txBody>
                  <a:tcPr marL="84406" marR="8440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100000"/>
                        <a:buFontTx/>
                        <a:buNone/>
                        <a:tabLst/>
                      </a:pPr>
                      <a:r>
                        <a:rPr kumimoji="0" lang="en-GB" sz="3200" b="0" i="0" u="none" strike="noStrike" cap="none" normalizeH="0" baseline="0">
                          <a:ln>
                            <a:noFill/>
                          </a:ln>
                          <a:solidFill>
                            <a:srgbClr val="7F7F7F"/>
                          </a:solidFill>
                          <a:effectLst/>
                          <a:latin typeface="+mn-lt"/>
                          <a:ea typeface="ＭＳ Ｐゴシック" charset="0"/>
                          <a:cs typeface="Arial" charset="0"/>
                        </a:rPr>
                        <a:t>Software</a:t>
                      </a:r>
                    </a:p>
                  </a:txBody>
                  <a:tcPr marL="84406" marR="8440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425">
                <a:tc>
                  <a:txBody>
                    <a:bodyPr/>
                    <a:lstStyle/>
                    <a:p>
                      <a:pPr marL="0" marR="0" lvl="0" indent="0" algn="l" defTabSz="914400" rtl="0" eaLnBrk="0" fontAlgn="base" latinLnBrk="0" hangingPunct="0">
                        <a:lnSpc>
                          <a:spcPct val="100000"/>
                        </a:lnSpc>
                        <a:spcBef>
                          <a:spcPct val="20000"/>
                        </a:spcBef>
                        <a:spcAft>
                          <a:spcPct val="0"/>
                        </a:spcAft>
                        <a:buClr>
                          <a:schemeClr val="tx1"/>
                        </a:buClr>
                        <a:buSzPct val="100000"/>
                        <a:buFontTx/>
                        <a:buNone/>
                        <a:tabLst/>
                      </a:pPr>
                      <a:r>
                        <a:rPr kumimoji="0" lang="en-GB" sz="3200" b="0" i="0" u="none" strike="noStrike" cap="none" normalizeH="0" baseline="0" dirty="0">
                          <a:ln>
                            <a:noFill/>
                          </a:ln>
                          <a:solidFill>
                            <a:schemeClr val="accent2">
                              <a:lumMod val="75000"/>
                            </a:schemeClr>
                          </a:solidFill>
                          <a:effectLst/>
                          <a:latin typeface="+mn-lt"/>
                          <a:ea typeface="ＭＳ Ｐゴシック" charset="0"/>
                          <a:cs typeface="Arial" charset="0"/>
                        </a:rPr>
                        <a:t>Counting methods</a:t>
                      </a:r>
                    </a:p>
                    <a:p>
                      <a:pPr marL="0" marR="0" lvl="0" indent="0" algn="l" defTabSz="914400" rtl="0" eaLnBrk="0" fontAlgn="base" latinLnBrk="0" hangingPunct="0">
                        <a:lnSpc>
                          <a:spcPct val="100000"/>
                        </a:lnSpc>
                        <a:spcBef>
                          <a:spcPct val="20000"/>
                        </a:spcBef>
                        <a:spcAft>
                          <a:spcPct val="0"/>
                        </a:spcAft>
                        <a:buClr>
                          <a:schemeClr val="tx1"/>
                        </a:buClr>
                        <a:buSzPct val="100000"/>
                        <a:buFontTx/>
                        <a:buNone/>
                        <a:tabLst/>
                      </a:pPr>
                      <a:r>
                        <a:rPr kumimoji="0" lang="en-GB" sz="3200" b="0" i="0" u="none" strike="noStrike" cap="none" normalizeH="0" baseline="0" dirty="0">
                          <a:ln>
                            <a:noFill/>
                          </a:ln>
                          <a:solidFill>
                            <a:srgbClr val="7F7F7F"/>
                          </a:solidFill>
                          <a:effectLst/>
                          <a:latin typeface="+mn-lt"/>
                          <a:ea typeface="ＭＳ Ｐゴシック" charset="0"/>
                          <a:cs typeface="Arial" charset="0"/>
                        </a:rPr>
                        <a:t>      NG86</a:t>
                      </a:r>
                      <a:br>
                        <a:rPr kumimoji="0" lang="en-GB" sz="3200" b="0" i="0" u="none" strike="noStrike" cap="none" normalizeH="0" baseline="0" dirty="0">
                          <a:ln>
                            <a:noFill/>
                          </a:ln>
                          <a:solidFill>
                            <a:srgbClr val="7F7F7F"/>
                          </a:solidFill>
                          <a:effectLst/>
                          <a:latin typeface="+mn-lt"/>
                          <a:ea typeface="ＭＳ Ｐゴシック" charset="0"/>
                          <a:cs typeface="Arial" charset="0"/>
                        </a:rPr>
                      </a:br>
                      <a:r>
                        <a:rPr kumimoji="0" lang="en-GB" sz="3200" b="0" i="0" u="none" strike="noStrike" cap="none" normalizeH="0" baseline="0" dirty="0">
                          <a:ln>
                            <a:noFill/>
                          </a:ln>
                          <a:solidFill>
                            <a:srgbClr val="7F7F7F"/>
                          </a:solidFill>
                          <a:effectLst/>
                          <a:latin typeface="+mn-lt"/>
                          <a:ea typeface="ＭＳ Ｐゴシック" charset="0"/>
                          <a:cs typeface="Arial" charset="0"/>
                        </a:rPr>
                        <a:t>      Li93</a:t>
                      </a:r>
                      <a:br>
                        <a:rPr kumimoji="0" lang="en-GB" sz="3200" b="0" i="0" u="none" strike="noStrike" cap="none" normalizeH="0" baseline="0" dirty="0">
                          <a:ln>
                            <a:noFill/>
                          </a:ln>
                          <a:solidFill>
                            <a:srgbClr val="7F7F7F"/>
                          </a:solidFill>
                          <a:effectLst/>
                          <a:latin typeface="+mn-lt"/>
                          <a:ea typeface="ＭＳ Ｐゴシック" charset="0"/>
                          <a:cs typeface="Arial" charset="0"/>
                        </a:rPr>
                      </a:br>
                      <a:r>
                        <a:rPr kumimoji="0" lang="en-GB" sz="3200" b="0" i="0" u="none" strike="noStrike" cap="none" normalizeH="0" baseline="0" dirty="0">
                          <a:ln>
                            <a:noFill/>
                          </a:ln>
                          <a:solidFill>
                            <a:srgbClr val="7F7F7F"/>
                          </a:solidFill>
                          <a:effectLst/>
                          <a:latin typeface="+mn-lt"/>
                          <a:ea typeface="ＭＳ Ｐゴシック" charset="0"/>
                          <a:cs typeface="Arial" charset="0"/>
                        </a:rPr>
                        <a:t>      </a:t>
                      </a:r>
                      <a:r>
                        <a:rPr kumimoji="0" lang="en-GB" sz="3200" b="0" i="0" u="none" strike="noStrike" cap="none" normalizeH="0" baseline="0" dirty="0" err="1">
                          <a:ln>
                            <a:noFill/>
                          </a:ln>
                          <a:solidFill>
                            <a:srgbClr val="7F7F7F"/>
                          </a:solidFill>
                          <a:effectLst/>
                          <a:latin typeface="+mn-lt"/>
                          <a:ea typeface="ＭＳ Ｐゴシック" charset="0"/>
                          <a:cs typeface="Arial" charset="0"/>
                        </a:rPr>
                        <a:t>Comeron</a:t>
                      </a:r>
                      <a:r>
                        <a:rPr kumimoji="0" lang="en-GB" sz="3200" b="0" i="0" u="none" strike="noStrike" cap="none" normalizeH="0" baseline="0" dirty="0">
                          <a:ln>
                            <a:noFill/>
                          </a:ln>
                          <a:solidFill>
                            <a:srgbClr val="7F7F7F"/>
                          </a:solidFill>
                          <a:effectLst/>
                          <a:latin typeface="+mn-lt"/>
                          <a:ea typeface="ＭＳ Ｐゴシック" charset="0"/>
                          <a:cs typeface="Arial" charset="0"/>
                        </a:rPr>
                        <a:t> 95</a:t>
                      </a:r>
                      <a:br>
                        <a:rPr kumimoji="0" lang="en-GB" sz="3200" b="0" i="0" u="none" strike="noStrike" cap="none" normalizeH="0" baseline="0" dirty="0">
                          <a:ln>
                            <a:noFill/>
                          </a:ln>
                          <a:solidFill>
                            <a:srgbClr val="7F7F7F"/>
                          </a:solidFill>
                          <a:effectLst/>
                          <a:latin typeface="+mn-lt"/>
                          <a:ea typeface="ＭＳ Ｐゴシック" charset="0"/>
                          <a:cs typeface="Arial" charset="0"/>
                        </a:rPr>
                      </a:br>
                      <a:r>
                        <a:rPr kumimoji="0" lang="en-GB" sz="3200" b="0" i="0" u="none" strike="noStrike" cap="none" normalizeH="0" baseline="0" dirty="0">
                          <a:ln>
                            <a:noFill/>
                          </a:ln>
                          <a:solidFill>
                            <a:srgbClr val="7F7F7F"/>
                          </a:solidFill>
                          <a:effectLst/>
                          <a:latin typeface="+mn-lt"/>
                          <a:ea typeface="ＭＳ Ｐゴシック" charset="0"/>
                          <a:cs typeface="Arial" charset="0"/>
                        </a:rPr>
                        <a:t>      YN00</a:t>
                      </a:r>
                    </a:p>
                  </a:txBody>
                  <a:tcPr marL="84406" marR="8440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100000"/>
                        <a:buFontTx/>
                        <a:buNone/>
                        <a:tabLst/>
                      </a:pPr>
                      <a:r>
                        <a:rPr kumimoji="0" lang="en-GB" sz="3200" b="0" i="0" u="none" strike="noStrike" cap="none" normalizeH="0" baseline="0" dirty="0">
                          <a:ln>
                            <a:noFill/>
                          </a:ln>
                          <a:solidFill>
                            <a:srgbClr val="7F7F7F"/>
                          </a:solidFill>
                          <a:effectLst/>
                          <a:latin typeface="+mn-lt"/>
                          <a:ea typeface="ＭＳ Ｐゴシック" charset="0"/>
                          <a:cs typeface="Arial" charset="0"/>
                        </a:rPr>
                        <a:t/>
                      </a:r>
                      <a:br>
                        <a:rPr kumimoji="0" lang="en-GB" sz="3200" b="0" i="0" u="none" strike="noStrike" cap="none" normalizeH="0" baseline="0" dirty="0">
                          <a:ln>
                            <a:noFill/>
                          </a:ln>
                          <a:solidFill>
                            <a:srgbClr val="7F7F7F"/>
                          </a:solidFill>
                          <a:effectLst/>
                          <a:latin typeface="+mn-lt"/>
                          <a:ea typeface="ＭＳ Ｐゴシック" charset="0"/>
                          <a:cs typeface="Arial" charset="0"/>
                        </a:rPr>
                      </a:br>
                      <a:r>
                        <a:rPr kumimoji="0" lang="en-GB" sz="3200" b="0" i="0" u="none" strike="noStrike" cap="none" normalizeH="0" baseline="0" dirty="0">
                          <a:ln>
                            <a:noFill/>
                          </a:ln>
                          <a:solidFill>
                            <a:srgbClr val="7F7F7F"/>
                          </a:solidFill>
                          <a:effectLst/>
                          <a:latin typeface="+mn-lt"/>
                          <a:ea typeface="ＭＳ Ｐゴシック" charset="0"/>
                          <a:cs typeface="Arial" charset="0"/>
                        </a:rPr>
                        <a:t>MEGA;  </a:t>
                      </a:r>
                      <a:r>
                        <a:rPr kumimoji="0" lang="en-GB" sz="3200" b="0" i="0" u="none" strike="noStrike" cap="none" normalizeH="0" baseline="0" dirty="0" err="1">
                          <a:ln>
                            <a:noFill/>
                          </a:ln>
                          <a:solidFill>
                            <a:srgbClr val="7F7F7F"/>
                          </a:solidFill>
                          <a:effectLst/>
                          <a:latin typeface="+mn-lt"/>
                          <a:ea typeface="ＭＳ Ｐゴシック" charset="0"/>
                          <a:cs typeface="Arial" charset="0"/>
                        </a:rPr>
                        <a:t>codeml</a:t>
                      </a:r>
                      <a:r>
                        <a:rPr kumimoji="0" lang="en-GB" sz="3200" b="0" i="0" u="none" strike="noStrike" cap="none" normalizeH="0" baseline="0" dirty="0">
                          <a:ln>
                            <a:noFill/>
                          </a:ln>
                          <a:solidFill>
                            <a:srgbClr val="7F7F7F"/>
                          </a:solidFill>
                          <a:effectLst/>
                          <a:latin typeface="+mn-lt"/>
                          <a:ea typeface="ＭＳ Ｐゴシック" charset="0"/>
                          <a:cs typeface="Arial" charset="0"/>
                        </a:rPr>
                        <a:t> &amp; </a:t>
                      </a:r>
                      <a:r>
                        <a:rPr kumimoji="0" lang="en-GB" sz="3200" b="0" i="0" u="none" strike="noStrike" cap="none" normalizeH="0" baseline="0" dirty="0" smtClean="0">
                          <a:ln>
                            <a:noFill/>
                          </a:ln>
                          <a:solidFill>
                            <a:srgbClr val="7F7F7F"/>
                          </a:solidFill>
                          <a:effectLst/>
                          <a:latin typeface="+mn-lt"/>
                          <a:ea typeface="ＭＳ Ｐゴシック" charset="0"/>
                          <a:cs typeface="Arial" charset="0"/>
                        </a:rPr>
                        <a:t>yn00 </a:t>
                      </a:r>
                      <a:r>
                        <a:rPr kumimoji="0" lang="en-GB" sz="3200" b="0" i="0" u="none" strike="noStrike" cap="none" normalizeH="0" baseline="0" dirty="0">
                          <a:ln>
                            <a:noFill/>
                          </a:ln>
                          <a:solidFill>
                            <a:srgbClr val="7F7F7F"/>
                          </a:solidFill>
                          <a:effectLst/>
                          <a:latin typeface="+mn-lt"/>
                          <a:ea typeface="ＭＳ Ｐゴシック" charset="0"/>
                          <a:cs typeface="Arial" charset="0"/>
                        </a:rPr>
                        <a:t>in PAML</a:t>
                      </a:r>
                      <a:br>
                        <a:rPr kumimoji="0" lang="en-GB" sz="3200" b="0" i="0" u="none" strike="noStrike" cap="none" normalizeH="0" baseline="0" dirty="0">
                          <a:ln>
                            <a:noFill/>
                          </a:ln>
                          <a:solidFill>
                            <a:srgbClr val="7F7F7F"/>
                          </a:solidFill>
                          <a:effectLst/>
                          <a:latin typeface="+mn-lt"/>
                          <a:ea typeface="ＭＳ Ｐゴシック" charset="0"/>
                          <a:cs typeface="Arial" charset="0"/>
                        </a:rPr>
                      </a:br>
                      <a:r>
                        <a:rPr kumimoji="0" lang="en-GB" sz="3200" b="0" i="0" u="none" strike="noStrike" cap="none" normalizeH="0" baseline="0" dirty="0">
                          <a:ln>
                            <a:noFill/>
                          </a:ln>
                          <a:solidFill>
                            <a:srgbClr val="7F7F7F"/>
                          </a:solidFill>
                          <a:effectLst/>
                          <a:latin typeface="+mn-lt"/>
                          <a:ea typeface="ＭＳ Ｐゴシック" charset="0"/>
                          <a:cs typeface="Arial" charset="0"/>
                        </a:rPr>
                        <a:t>MEGA, DAMBE, </a:t>
                      </a:r>
                      <a:r>
                        <a:rPr kumimoji="0" lang="en-GB" sz="3200" b="0" i="0" u="none" strike="noStrike" cap="none" normalizeH="0" baseline="0" dirty="0" err="1">
                          <a:ln>
                            <a:noFill/>
                          </a:ln>
                          <a:solidFill>
                            <a:srgbClr val="7F7F7F"/>
                          </a:solidFill>
                          <a:effectLst/>
                          <a:latin typeface="+mn-lt"/>
                          <a:ea typeface="ＭＳ Ｐゴシック" charset="0"/>
                          <a:cs typeface="Arial" charset="0"/>
                        </a:rPr>
                        <a:t>codeml</a:t>
                      </a:r>
                      <a:r>
                        <a:rPr kumimoji="0" lang="en-GB" sz="3200" b="0" i="0" u="none" strike="noStrike" cap="none" normalizeH="0" baseline="0" dirty="0">
                          <a:ln>
                            <a:noFill/>
                          </a:ln>
                          <a:solidFill>
                            <a:srgbClr val="7F7F7F"/>
                          </a:solidFill>
                          <a:effectLst/>
                          <a:latin typeface="+mn-lt"/>
                          <a:ea typeface="ＭＳ Ｐゴシック" charset="0"/>
                          <a:cs typeface="Arial" charset="0"/>
                        </a:rPr>
                        <a:t/>
                      </a:r>
                      <a:br>
                        <a:rPr kumimoji="0" lang="en-GB" sz="3200" b="0" i="0" u="none" strike="noStrike" cap="none" normalizeH="0" baseline="0" dirty="0">
                          <a:ln>
                            <a:noFill/>
                          </a:ln>
                          <a:solidFill>
                            <a:srgbClr val="7F7F7F"/>
                          </a:solidFill>
                          <a:effectLst/>
                          <a:latin typeface="+mn-lt"/>
                          <a:ea typeface="ＭＳ Ｐゴシック" charset="0"/>
                          <a:cs typeface="Arial" charset="0"/>
                        </a:rPr>
                      </a:br>
                      <a:r>
                        <a:rPr kumimoji="0" lang="en-GB" sz="3200" b="0" i="0" u="none" strike="noStrike" cap="none" normalizeH="0" baseline="0" dirty="0">
                          <a:ln>
                            <a:noFill/>
                          </a:ln>
                          <a:solidFill>
                            <a:srgbClr val="7F7F7F"/>
                          </a:solidFill>
                          <a:effectLst/>
                          <a:latin typeface="+mn-lt"/>
                          <a:ea typeface="ＭＳ Ｐゴシック" charset="0"/>
                          <a:cs typeface="Arial" charset="0"/>
                        </a:rPr>
                        <a:t>DIVERGE by </a:t>
                      </a:r>
                      <a:r>
                        <a:rPr kumimoji="0" lang="en-GB" sz="3200" b="0" i="0" u="none" strike="noStrike" cap="none" normalizeH="0" baseline="0" dirty="0" err="1">
                          <a:ln>
                            <a:noFill/>
                          </a:ln>
                          <a:solidFill>
                            <a:srgbClr val="7F7F7F"/>
                          </a:solidFill>
                          <a:effectLst/>
                          <a:latin typeface="+mn-lt"/>
                          <a:ea typeface="ＭＳ Ｐゴシック" charset="0"/>
                          <a:cs typeface="Arial" charset="0"/>
                        </a:rPr>
                        <a:t>Comeron</a:t>
                      </a:r>
                      <a:r>
                        <a:rPr kumimoji="0" lang="en-GB" sz="3200" b="0" i="0" u="none" strike="noStrike" cap="none" normalizeH="0" baseline="0" dirty="0">
                          <a:ln>
                            <a:noFill/>
                          </a:ln>
                          <a:solidFill>
                            <a:srgbClr val="7F7F7F"/>
                          </a:solidFill>
                          <a:effectLst/>
                          <a:latin typeface="+mn-lt"/>
                          <a:ea typeface="ＭＳ Ｐゴシック" charset="0"/>
                          <a:cs typeface="Arial" charset="0"/>
                        </a:rPr>
                        <a:t/>
                      </a:r>
                      <a:br>
                        <a:rPr kumimoji="0" lang="en-GB" sz="3200" b="0" i="0" u="none" strike="noStrike" cap="none" normalizeH="0" baseline="0" dirty="0">
                          <a:ln>
                            <a:noFill/>
                          </a:ln>
                          <a:solidFill>
                            <a:srgbClr val="7F7F7F"/>
                          </a:solidFill>
                          <a:effectLst/>
                          <a:latin typeface="+mn-lt"/>
                          <a:ea typeface="ＭＳ Ｐゴシック" charset="0"/>
                          <a:cs typeface="Arial" charset="0"/>
                        </a:rPr>
                      </a:br>
                      <a:r>
                        <a:rPr kumimoji="0" lang="en-GB" sz="3200" b="0" i="0" u="none" strike="noStrike" cap="none" normalizeH="0" baseline="0" dirty="0">
                          <a:ln>
                            <a:noFill/>
                          </a:ln>
                          <a:solidFill>
                            <a:srgbClr val="7F7F7F"/>
                          </a:solidFill>
                          <a:effectLst/>
                          <a:latin typeface="+mn-lt"/>
                          <a:ea typeface="ＭＳ Ｐゴシック" charset="0"/>
                          <a:cs typeface="Arial" charset="0"/>
                        </a:rPr>
                        <a:t>yn00 in PAML</a:t>
                      </a:r>
                    </a:p>
                  </a:txBody>
                  <a:tcPr marL="84406" marR="8440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733425">
                <a:tc>
                  <a:txBody>
                    <a:bodyPr/>
                    <a:lstStyle/>
                    <a:p>
                      <a:pPr marL="0" marR="0" lvl="0" indent="0" algn="l" defTabSz="914400" rtl="0" eaLnBrk="0" fontAlgn="base" latinLnBrk="0" hangingPunct="0">
                        <a:lnSpc>
                          <a:spcPct val="100000"/>
                        </a:lnSpc>
                        <a:spcBef>
                          <a:spcPts val="1800"/>
                        </a:spcBef>
                        <a:spcAft>
                          <a:spcPct val="0"/>
                        </a:spcAft>
                        <a:buClr>
                          <a:schemeClr val="tx1"/>
                        </a:buClr>
                        <a:buSzPct val="100000"/>
                        <a:buFontTx/>
                        <a:buNone/>
                        <a:tabLst/>
                      </a:pPr>
                      <a:r>
                        <a:rPr kumimoji="0" lang="en-GB" sz="3200" b="0" i="0" u="none" strike="noStrike" cap="none" normalizeH="0" baseline="0" dirty="0">
                          <a:ln>
                            <a:noFill/>
                          </a:ln>
                          <a:solidFill>
                            <a:srgbClr val="953735"/>
                          </a:solidFill>
                          <a:effectLst/>
                          <a:latin typeface="+mn-lt"/>
                          <a:ea typeface="ＭＳ Ｐゴシック" charset="0"/>
                          <a:cs typeface="Arial" charset="0"/>
                        </a:rPr>
                        <a:t>ML methods</a:t>
                      </a:r>
                    </a:p>
                  </a:txBody>
                  <a:tcPr marL="84406" marR="84406"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ts val="1800"/>
                        </a:spcBef>
                        <a:spcAft>
                          <a:spcPct val="0"/>
                        </a:spcAft>
                        <a:buClr>
                          <a:schemeClr val="tx1"/>
                        </a:buClr>
                        <a:buSzPct val="100000"/>
                        <a:buFontTx/>
                        <a:buNone/>
                        <a:tabLst/>
                      </a:pPr>
                      <a:endParaRPr kumimoji="0" lang="en-US" sz="3200" b="0" i="0" u="none" strike="noStrike" cap="none" normalizeH="0" baseline="0">
                        <a:ln>
                          <a:noFill/>
                        </a:ln>
                        <a:solidFill>
                          <a:srgbClr val="7F7F7F"/>
                        </a:solidFill>
                        <a:effectLst/>
                        <a:latin typeface="+mn-lt"/>
                        <a:ea typeface="ＭＳ Ｐゴシック" charset="0"/>
                        <a:cs typeface="Arial" charset="0"/>
                      </a:endParaRPr>
                    </a:p>
                  </a:txBody>
                  <a:tcPr marL="84406" marR="84406" horzOverflow="overflow">
                    <a:lnL>
                      <a:noFill/>
                    </a:lnL>
                    <a:lnR>
                      <a:noFill/>
                    </a:lnR>
                    <a:lnT>
                      <a:noFill/>
                    </a:lnT>
                    <a:lnB>
                      <a:noFill/>
                    </a:lnB>
                    <a:lnTlToBr>
                      <a:noFill/>
                    </a:lnTlToBr>
                    <a:lnBlToTr>
                      <a:noFill/>
                    </a:lnBlToTr>
                    <a:noFill/>
                  </a:tcPr>
                </a:tc>
              </a:tr>
              <a:tr h="733425">
                <a:tc>
                  <a:txBody>
                    <a:bodyPr/>
                    <a:lstStyle/>
                    <a:p>
                      <a:pPr marL="0" marR="0" lvl="0" indent="0" algn="l" defTabSz="914400" rtl="0" eaLnBrk="0" fontAlgn="base" latinLnBrk="0" hangingPunct="0">
                        <a:lnSpc>
                          <a:spcPct val="100000"/>
                        </a:lnSpc>
                        <a:spcBef>
                          <a:spcPct val="0"/>
                        </a:spcBef>
                        <a:spcAft>
                          <a:spcPct val="0"/>
                        </a:spcAft>
                        <a:buClr>
                          <a:schemeClr val="tx1"/>
                        </a:buClr>
                        <a:buSzPct val="100000"/>
                        <a:buFontTx/>
                        <a:buNone/>
                        <a:tabLst/>
                      </a:pPr>
                      <a:r>
                        <a:rPr kumimoji="0" lang="en-GB" sz="3200" b="0" i="0" u="none" strike="noStrike" cap="none" normalizeH="0" baseline="0">
                          <a:ln>
                            <a:noFill/>
                          </a:ln>
                          <a:solidFill>
                            <a:srgbClr val="7F7F7F"/>
                          </a:solidFill>
                          <a:effectLst/>
                          <a:latin typeface="+mn-lt"/>
                          <a:ea typeface="ＭＳ Ｐゴシック" charset="0"/>
                          <a:cs typeface="Arial" charset="0"/>
                        </a:rPr>
                        <a:t>      GY94</a:t>
                      </a:r>
                    </a:p>
                  </a:txBody>
                  <a:tcPr marL="84406" marR="8440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00000"/>
                        <a:buFontTx/>
                        <a:buNone/>
                        <a:tabLst/>
                      </a:pPr>
                      <a:r>
                        <a:rPr kumimoji="0" lang="en-GB" sz="3200" b="0" i="0" u="none" strike="noStrike" cap="none" normalizeH="0" baseline="0" dirty="0" err="1">
                          <a:ln>
                            <a:noFill/>
                          </a:ln>
                          <a:solidFill>
                            <a:srgbClr val="7F7F7F"/>
                          </a:solidFill>
                          <a:effectLst/>
                          <a:latin typeface="+mn-lt"/>
                          <a:ea typeface="ＭＳ Ｐゴシック" charset="0"/>
                          <a:cs typeface="Arial" charset="0"/>
                        </a:rPr>
                        <a:t>codeml</a:t>
                      </a:r>
                      <a:endParaRPr kumimoji="0" lang="en-GB" sz="3200" b="0" i="0" u="none" strike="noStrike" cap="none" normalizeH="0" baseline="0" dirty="0">
                        <a:ln>
                          <a:noFill/>
                        </a:ln>
                        <a:solidFill>
                          <a:srgbClr val="7F7F7F"/>
                        </a:solidFill>
                        <a:effectLst/>
                        <a:latin typeface="+mn-lt"/>
                        <a:ea typeface="ＭＳ Ｐゴシック" charset="0"/>
                        <a:cs typeface="Arial" charset="0"/>
                      </a:endParaRPr>
                    </a:p>
                  </a:txBody>
                  <a:tcPr marL="84406" marR="84406"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19145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 Detecting selection based on </a:t>
            </a:r>
          </a:p>
        </p:txBody>
      </p:sp>
      <p:sp>
        <p:nvSpPr>
          <p:cNvPr id="5" name="Rectangle 7"/>
          <p:cNvSpPr>
            <a:spLocks noChangeArrowheads="1"/>
          </p:cNvSpPr>
          <p:nvPr/>
        </p:nvSpPr>
        <p:spPr bwMode="auto">
          <a:xfrm>
            <a:off x="454022" y="1278512"/>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FontTx/>
              <a:buChar char="•"/>
            </a:pPr>
            <a:r>
              <a:rPr lang="en-US" sz="2400" b="1" dirty="0">
                <a:solidFill>
                  <a:srgbClr val="7F7F7F"/>
                </a:solidFill>
              </a:rPr>
              <a:t>From pairwise comparisons</a:t>
            </a:r>
          </a:p>
          <a:p>
            <a:pPr marL="342900" indent="-342900" eaLnBrk="1" hangingPunct="1">
              <a:spcBef>
                <a:spcPct val="20000"/>
              </a:spcBef>
            </a:pPr>
            <a:r>
              <a:rPr lang="en-US" sz="2400" dirty="0">
                <a:solidFill>
                  <a:srgbClr val="7F7F7F"/>
                </a:solidFill>
              </a:rPr>
              <a:t>	Best known examples:</a:t>
            </a:r>
          </a:p>
          <a:p>
            <a:pPr marL="342900" indent="-342900" eaLnBrk="1" hangingPunct="1">
              <a:spcBef>
                <a:spcPct val="20000"/>
              </a:spcBef>
            </a:pPr>
            <a:r>
              <a:rPr lang="en-US" sz="2400" dirty="0">
                <a:solidFill>
                  <a:srgbClr val="7F7F7F"/>
                </a:solidFill>
              </a:rPr>
              <a:t>	Adaptation in </a:t>
            </a:r>
            <a:r>
              <a:rPr lang="en-GB" sz="2400" dirty="0">
                <a:solidFill>
                  <a:srgbClr val="7F7F7F"/>
                </a:solidFill>
              </a:rPr>
              <a:t>primate lysozyme</a:t>
            </a:r>
            <a:r>
              <a:rPr lang="en-US" sz="2400" dirty="0">
                <a:solidFill>
                  <a:srgbClr val="7F7F7F"/>
                </a:solidFill>
              </a:rPr>
              <a:t> (</a:t>
            </a:r>
            <a:r>
              <a:rPr lang="en-GB" sz="2400" dirty="0">
                <a:solidFill>
                  <a:srgbClr val="7F7F7F"/>
                </a:solidFill>
              </a:rPr>
              <a:t>Messier &amp; Stewart 1997)</a:t>
            </a:r>
          </a:p>
          <a:p>
            <a:pPr marL="342900" indent="-342900" eaLnBrk="1" hangingPunct="1">
              <a:spcBef>
                <a:spcPct val="20000"/>
              </a:spcBef>
            </a:pPr>
            <a:r>
              <a:rPr lang="en-GB" sz="2400" dirty="0">
                <a:solidFill>
                  <a:srgbClr val="7F7F7F"/>
                </a:solidFill>
              </a:rPr>
              <a:t>	Adaptation in human MHC (Hughes &amp; </a:t>
            </a:r>
            <a:r>
              <a:rPr lang="en-GB" sz="2400" dirty="0" err="1">
                <a:solidFill>
                  <a:srgbClr val="7F7F7F"/>
                </a:solidFill>
              </a:rPr>
              <a:t>Nei</a:t>
            </a:r>
            <a:r>
              <a:rPr lang="en-GB" sz="2400" dirty="0">
                <a:solidFill>
                  <a:srgbClr val="7F7F7F"/>
                </a:solidFill>
              </a:rPr>
              <a:t> 1988)</a:t>
            </a:r>
            <a:endParaRPr lang="en-US" sz="2400" dirty="0">
              <a:solidFill>
                <a:srgbClr val="7F7F7F"/>
              </a:solidFill>
            </a:endParaRPr>
          </a:p>
          <a:p>
            <a:pPr marL="342900" indent="-342900" eaLnBrk="1" hangingPunct="1">
              <a:spcBef>
                <a:spcPct val="20000"/>
              </a:spcBef>
              <a:buFontTx/>
              <a:buChar char="•"/>
            </a:pPr>
            <a:endParaRPr lang="en-US" sz="2400" dirty="0">
              <a:solidFill>
                <a:srgbClr val="7F7F7F"/>
              </a:solidFill>
            </a:endParaRPr>
          </a:p>
          <a:p>
            <a:pPr marL="342900" indent="-342900" eaLnBrk="1" hangingPunct="1">
              <a:spcBef>
                <a:spcPct val="20000"/>
              </a:spcBef>
              <a:buFontTx/>
              <a:buChar char="•"/>
            </a:pPr>
            <a:r>
              <a:rPr lang="en-US" sz="2400" b="1" dirty="0">
                <a:solidFill>
                  <a:schemeClr val="accent1">
                    <a:lumMod val="75000"/>
                  </a:schemeClr>
                </a:solidFill>
              </a:rPr>
              <a:t>From MSAs using underlying phylogeny</a:t>
            </a:r>
          </a:p>
          <a:p>
            <a:pPr marL="342900" indent="-342900" eaLnBrk="1" hangingPunct="1">
              <a:spcBef>
                <a:spcPct val="20000"/>
              </a:spcBef>
            </a:pPr>
            <a:r>
              <a:rPr lang="en-US" sz="2400" dirty="0">
                <a:solidFill>
                  <a:schemeClr val="accent1">
                    <a:lumMod val="75000"/>
                  </a:schemeClr>
                </a:solidFill>
              </a:rPr>
              <a:t>	</a:t>
            </a:r>
            <a:r>
              <a:rPr lang="en-US" sz="2400" dirty="0">
                <a:solidFill>
                  <a:schemeClr val="accent1">
                    <a:lumMod val="75000"/>
                  </a:schemeClr>
                </a:solidFill>
                <a:sym typeface="Symbol" charset="0"/>
              </a:rPr>
              <a:t> </a:t>
            </a:r>
            <a:r>
              <a:rPr lang="en-US" sz="2400" dirty="0">
                <a:solidFill>
                  <a:schemeClr val="accent1">
                    <a:lumMod val="75000"/>
                  </a:schemeClr>
                </a:solidFill>
              </a:rPr>
              <a:t>Using ancestral reconstruction and counting at each site</a:t>
            </a:r>
          </a:p>
          <a:p>
            <a:pPr marL="342900" indent="-342900" eaLnBrk="1" hangingPunct="1">
              <a:spcBef>
                <a:spcPct val="20000"/>
              </a:spcBef>
            </a:pPr>
            <a:r>
              <a:rPr lang="en-US" sz="2400" dirty="0">
                <a:solidFill>
                  <a:schemeClr val="accent1">
                    <a:lumMod val="75000"/>
                  </a:schemeClr>
                </a:solidFill>
              </a:rPr>
              <a:t>	</a:t>
            </a:r>
            <a:r>
              <a:rPr lang="en-US" sz="2400" dirty="0" smtClean="0">
                <a:solidFill>
                  <a:schemeClr val="accent1">
                    <a:lumMod val="75000"/>
                  </a:schemeClr>
                </a:solidFill>
              </a:rPr>
              <a:t>(HA </a:t>
            </a:r>
            <a:r>
              <a:rPr lang="en-US" sz="2400" dirty="0">
                <a:solidFill>
                  <a:schemeClr val="accent1">
                    <a:lumMod val="75000"/>
                  </a:schemeClr>
                </a:solidFill>
              </a:rPr>
              <a:t>gene from flu, Fitch et al. 1997, Suzuki &amp; </a:t>
            </a:r>
            <a:r>
              <a:rPr lang="en-US" sz="2400" dirty="0" err="1">
                <a:solidFill>
                  <a:schemeClr val="accent1">
                    <a:lumMod val="75000"/>
                  </a:schemeClr>
                </a:solidFill>
              </a:rPr>
              <a:t>Gojobori</a:t>
            </a:r>
            <a:r>
              <a:rPr lang="en-US" sz="2400" dirty="0">
                <a:solidFill>
                  <a:schemeClr val="accent1">
                    <a:lumMod val="75000"/>
                  </a:schemeClr>
                </a:solidFill>
              </a:rPr>
              <a:t> 1999)</a:t>
            </a:r>
          </a:p>
          <a:p>
            <a:pPr marL="342900" indent="-342900" eaLnBrk="1" hangingPunct="1">
              <a:spcBef>
                <a:spcPct val="20000"/>
              </a:spcBef>
            </a:pPr>
            <a:r>
              <a:rPr lang="en-US" sz="2400" dirty="0">
                <a:solidFill>
                  <a:schemeClr val="accent1">
                    <a:lumMod val="75000"/>
                  </a:schemeClr>
                </a:solidFill>
              </a:rPr>
              <a:t>	</a:t>
            </a:r>
            <a:r>
              <a:rPr lang="en-US" sz="2400" dirty="0">
                <a:solidFill>
                  <a:schemeClr val="accent1">
                    <a:lumMod val="75000"/>
                  </a:schemeClr>
                </a:solidFill>
                <a:sym typeface="Symbol" charset="0"/>
              </a:rPr>
              <a:t> </a:t>
            </a:r>
            <a:r>
              <a:rPr lang="en-US" sz="2400" dirty="0">
                <a:solidFill>
                  <a:schemeClr val="accent1">
                    <a:lumMod val="75000"/>
                  </a:schemeClr>
                </a:solidFill>
              </a:rPr>
              <a:t>Markov models of codon evolution detect positive selection</a:t>
            </a:r>
            <a:endParaRPr lang="en-US" sz="2400" b="1" dirty="0">
              <a:solidFill>
                <a:schemeClr val="accent1">
                  <a:lumMod val="75000"/>
                </a:schemeClr>
              </a:solidFill>
            </a:endParaRPr>
          </a:p>
          <a:p>
            <a:pPr marL="342900" indent="-342900" eaLnBrk="1" hangingPunct="1">
              <a:spcBef>
                <a:spcPct val="20000"/>
              </a:spcBef>
            </a:pPr>
            <a:r>
              <a:rPr lang="en-US" sz="2400" b="1" dirty="0">
                <a:solidFill>
                  <a:schemeClr val="accent1">
                    <a:lumMod val="75000"/>
                  </a:schemeClr>
                </a:solidFill>
              </a:rPr>
              <a:t>		</a:t>
            </a:r>
            <a:r>
              <a:rPr lang="en-US" sz="2400" dirty="0">
                <a:solidFill>
                  <a:schemeClr val="accent1">
                    <a:lumMod val="75000"/>
                  </a:schemeClr>
                </a:solidFill>
              </a:rPr>
              <a:t>at individual sites in the protein</a:t>
            </a:r>
          </a:p>
          <a:p>
            <a:pPr marL="342900" indent="-342900">
              <a:lnSpc>
                <a:spcPct val="120000"/>
              </a:lnSpc>
            </a:pPr>
            <a:r>
              <a:rPr lang="en-US" sz="2400" dirty="0">
                <a:solidFill>
                  <a:schemeClr val="accent1">
                    <a:lumMod val="75000"/>
                  </a:schemeClr>
                </a:solidFill>
              </a:rPr>
              <a:t>		in individual lineages </a:t>
            </a:r>
          </a:p>
          <a:p>
            <a:pPr marL="342900" indent="-342900" eaLnBrk="1" hangingPunct="1">
              <a:spcBef>
                <a:spcPct val="20000"/>
              </a:spcBef>
            </a:pPr>
            <a:r>
              <a:rPr lang="en-US" sz="2400" dirty="0">
                <a:solidFill>
                  <a:schemeClr val="accent1">
                    <a:lumMod val="75000"/>
                  </a:schemeClr>
                </a:solidFill>
              </a:rPr>
              <a:t>		at individual sites &amp; lineages (episodic selection)</a:t>
            </a:r>
          </a:p>
        </p:txBody>
      </p:sp>
    </p:spTree>
    <p:extLst>
      <p:ext uri="{BB962C8B-B14F-4D97-AF65-F5344CB8AC3E}">
        <p14:creationId xmlns:p14="http://schemas.microsoft.com/office/powerpoint/2010/main" val="10439321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0" y="401638"/>
            <a:ext cx="9144000" cy="711200"/>
          </a:xfrm>
          <a:noFill/>
          <a:ln>
            <a:solidFill>
              <a:srgbClr val="FFFFFF"/>
            </a:solidFill>
          </a:ln>
        </p:spPr>
        <p:txBody>
          <a:bodyPr vert="horz" lIns="91440" tIns="45720" rIns="91440" bIns="45720" rtlCol="0" anchor="ctr">
            <a:noAutofit/>
          </a:bodyPr>
          <a:lstStyle/>
          <a:p>
            <a:r>
              <a:rPr lang="en-GB" sz="3600" b="1" dirty="0" smtClean="0">
                <a:solidFill>
                  <a:srgbClr val="C40000"/>
                </a:solidFill>
              </a:rPr>
              <a:t>Types of codon </a:t>
            </a:r>
            <a:r>
              <a:rPr lang="en-GB" sz="3600" b="1" dirty="0">
                <a:solidFill>
                  <a:srgbClr val="C40000"/>
                </a:solidFill>
              </a:rPr>
              <a:t>substitution models</a:t>
            </a:r>
          </a:p>
        </p:txBody>
      </p:sp>
      <p:sp>
        <p:nvSpPr>
          <p:cNvPr id="1404931" name="Text Box 3"/>
          <p:cNvSpPr txBox="1">
            <a:spLocks noChangeArrowheads="1"/>
          </p:cNvSpPr>
          <p:nvPr/>
        </p:nvSpPr>
        <p:spPr bwMode="auto">
          <a:xfrm>
            <a:off x="558312" y="1282700"/>
            <a:ext cx="838053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buFontTx/>
              <a:buChar char="•"/>
            </a:pPr>
            <a:r>
              <a:rPr lang="en-GB" sz="2800" dirty="0">
                <a:solidFill>
                  <a:schemeClr val="accent2">
                    <a:lumMod val="75000"/>
                  </a:schemeClr>
                </a:solidFill>
                <a:latin typeface="+mn-lt"/>
              </a:rPr>
              <a:t>Branch models </a:t>
            </a:r>
            <a:r>
              <a:rPr lang="en-GB" sz="2800" dirty="0">
                <a:solidFill>
                  <a:srgbClr val="7F7F7F"/>
                </a:solidFill>
                <a:latin typeface="+mn-lt"/>
              </a:rPr>
              <a:t>to test positive selection on lineages on the tree </a:t>
            </a:r>
            <a:br>
              <a:rPr lang="en-GB" sz="2800" dirty="0">
                <a:solidFill>
                  <a:srgbClr val="7F7F7F"/>
                </a:solidFill>
                <a:latin typeface="+mn-lt"/>
              </a:rPr>
            </a:br>
            <a:r>
              <a:rPr lang="en-GB" sz="2800" dirty="0">
                <a:solidFill>
                  <a:srgbClr val="7F7F7F"/>
                </a:solidFill>
                <a:latin typeface="+mn-lt"/>
              </a:rPr>
              <a:t>(Yang 1998. </a:t>
            </a:r>
            <a:r>
              <a:rPr lang="en-GB" sz="2800" i="1" dirty="0">
                <a:solidFill>
                  <a:srgbClr val="7F7F7F"/>
                </a:solidFill>
                <a:latin typeface="+mn-lt"/>
              </a:rPr>
              <a:t>Mol. Biol. </a:t>
            </a:r>
            <a:r>
              <a:rPr lang="en-GB" sz="2800" i="1" dirty="0" err="1">
                <a:solidFill>
                  <a:srgbClr val="7F7F7F"/>
                </a:solidFill>
                <a:latin typeface="+mn-lt"/>
              </a:rPr>
              <a:t>Evol</a:t>
            </a:r>
            <a:r>
              <a:rPr lang="en-GB" sz="2800" i="1" dirty="0">
                <a:solidFill>
                  <a:srgbClr val="7F7F7F"/>
                </a:solidFill>
                <a:latin typeface="+mn-lt"/>
              </a:rPr>
              <a:t>.</a:t>
            </a:r>
            <a:r>
              <a:rPr lang="en-GB" sz="2800" dirty="0">
                <a:solidFill>
                  <a:srgbClr val="7F7F7F"/>
                </a:solidFill>
                <a:latin typeface="+mn-lt"/>
              </a:rPr>
              <a:t> 15:568-573)</a:t>
            </a:r>
          </a:p>
        </p:txBody>
      </p:sp>
      <p:sp>
        <p:nvSpPr>
          <p:cNvPr id="1404932" name="Text Box 4"/>
          <p:cNvSpPr txBox="1">
            <a:spLocks noChangeArrowheads="1"/>
          </p:cNvSpPr>
          <p:nvPr/>
        </p:nvSpPr>
        <p:spPr bwMode="auto">
          <a:xfrm>
            <a:off x="558313" y="2873375"/>
            <a:ext cx="834243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buFontTx/>
              <a:buChar char="•"/>
            </a:pPr>
            <a:r>
              <a:rPr lang="en-GB" sz="2800" dirty="0">
                <a:solidFill>
                  <a:schemeClr val="accent2">
                    <a:lumMod val="75000"/>
                  </a:schemeClr>
                </a:solidFill>
                <a:latin typeface="+mn-lt"/>
              </a:rPr>
              <a:t>Site models </a:t>
            </a:r>
            <a:r>
              <a:rPr lang="en-GB" sz="2800" dirty="0">
                <a:solidFill>
                  <a:srgbClr val="7F7F7F"/>
                </a:solidFill>
                <a:latin typeface="+mn-lt"/>
              </a:rPr>
              <a:t>to test positive selection affecting individual sites </a:t>
            </a:r>
            <a:br>
              <a:rPr lang="en-GB" sz="2800" dirty="0">
                <a:solidFill>
                  <a:srgbClr val="7F7F7F"/>
                </a:solidFill>
                <a:latin typeface="+mn-lt"/>
              </a:rPr>
            </a:br>
            <a:r>
              <a:rPr lang="en-GB" sz="2800" dirty="0">
                <a:solidFill>
                  <a:srgbClr val="7F7F7F"/>
                </a:solidFill>
                <a:latin typeface="+mn-lt"/>
              </a:rPr>
              <a:t>(Nielsen &amp; Yang. 1998. </a:t>
            </a:r>
            <a:r>
              <a:rPr lang="en-GB" sz="2800" i="1" dirty="0">
                <a:solidFill>
                  <a:srgbClr val="7F7F7F"/>
                </a:solidFill>
                <a:latin typeface="+mn-lt"/>
              </a:rPr>
              <a:t>Genetics</a:t>
            </a:r>
            <a:r>
              <a:rPr lang="en-GB" sz="2800" dirty="0">
                <a:solidFill>
                  <a:srgbClr val="7F7F7F"/>
                </a:solidFill>
                <a:latin typeface="+mn-lt"/>
              </a:rPr>
              <a:t> 148:929-936; </a:t>
            </a:r>
            <a:endParaRPr lang="en-GB" sz="2800" dirty="0" smtClean="0">
              <a:solidFill>
                <a:srgbClr val="7F7F7F"/>
              </a:solidFill>
              <a:latin typeface="+mn-lt"/>
            </a:endParaRPr>
          </a:p>
          <a:p>
            <a:pPr marL="0" indent="0" eaLnBrk="0" hangingPunct="0"/>
            <a:r>
              <a:rPr lang="en-GB" sz="2800" dirty="0">
                <a:solidFill>
                  <a:srgbClr val="7F7F7F"/>
                </a:solidFill>
                <a:latin typeface="+mn-lt"/>
              </a:rPr>
              <a:t>	</a:t>
            </a:r>
            <a:r>
              <a:rPr lang="en-GB" sz="2800" dirty="0" smtClean="0">
                <a:solidFill>
                  <a:srgbClr val="7F7F7F"/>
                </a:solidFill>
                <a:latin typeface="+mn-lt"/>
              </a:rPr>
              <a:t>Yang</a:t>
            </a:r>
            <a:r>
              <a:rPr lang="en-GB" sz="2800" dirty="0">
                <a:solidFill>
                  <a:srgbClr val="7F7F7F"/>
                </a:solidFill>
                <a:latin typeface="+mn-lt"/>
              </a:rPr>
              <a:t>, </a:t>
            </a:r>
            <a:r>
              <a:rPr lang="en-GB" sz="2800" i="1" dirty="0">
                <a:solidFill>
                  <a:srgbClr val="7F7F7F"/>
                </a:solidFill>
                <a:latin typeface="+mn-lt"/>
              </a:rPr>
              <a:t>et al.</a:t>
            </a:r>
            <a:r>
              <a:rPr lang="en-GB" sz="2800" dirty="0">
                <a:solidFill>
                  <a:srgbClr val="7F7F7F"/>
                </a:solidFill>
                <a:latin typeface="+mn-lt"/>
              </a:rPr>
              <a:t> 2000. </a:t>
            </a:r>
            <a:r>
              <a:rPr lang="en-GB" sz="2800" i="1" dirty="0">
                <a:solidFill>
                  <a:srgbClr val="7F7F7F"/>
                </a:solidFill>
                <a:latin typeface="+mn-lt"/>
              </a:rPr>
              <a:t>Genetics</a:t>
            </a:r>
            <a:r>
              <a:rPr lang="en-GB" sz="2800" dirty="0">
                <a:solidFill>
                  <a:srgbClr val="7F7F7F"/>
                </a:solidFill>
                <a:latin typeface="+mn-lt"/>
              </a:rPr>
              <a:t> 155:431-449)</a:t>
            </a:r>
          </a:p>
        </p:txBody>
      </p:sp>
      <p:sp>
        <p:nvSpPr>
          <p:cNvPr id="1404933" name="Text Box 5"/>
          <p:cNvSpPr txBox="1">
            <a:spLocks noChangeArrowheads="1"/>
          </p:cNvSpPr>
          <p:nvPr/>
        </p:nvSpPr>
        <p:spPr bwMode="auto">
          <a:xfrm>
            <a:off x="558312" y="4743450"/>
            <a:ext cx="838053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buFontTx/>
              <a:buChar char="•"/>
            </a:pPr>
            <a:r>
              <a:rPr lang="en-GB" sz="2800" dirty="0">
                <a:solidFill>
                  <a:schemeClr val="accent2">
                    <a:lumMod val="75000"/>
                  </a:schemeClr>
                </a:solidFill>
                <a:latin typeface="+mn-lt"/>
              </a:rPr>
              <a:t>Branch-site models </a:t>
            </a:r>
            <a:r>
              <a:rPr lang="en-GB" sz="2800" dirty="0">
                <a:solidFill>
                  <a:srgbClr val="7F7F7F"/>
                </a:solidFill>
                <a:latin typeface="+mn-lt"/>
              </a:rPr>
              <a:t>to detect positive selection at a few sites on a particular lineage </a:t>
            </a:r>
            <a:br>
              <a:rPr lang="en-GB" sz="2800" dirty="0">
                <a:solidFill>
                  <a:srgbClr val="7F7F7F"/>
                </a:solidFill>
                <a:latin typeface="+mn-lt"/>
              </a:rPr>
            </a:br>
            <a:r>
              <a:rPr lang="en-GB" sz="2800" dirty="0">
                <a:solidFill>
                  <a:srgbClr val="7F7F7F"/>
                </a:solidFill>
                <a:latin typeface="+mn-lt"/>
              </a:rPr>
              <a:t>(Yang &amp; Nielsen. 2002. </a:t>
            </a:r>
            <a:r>
              <a:rPr lang="en-GB" sz="2800" i="1" dirty="0">
                <a:solidFill>
                  <a:srgbClr val="7F7F7F"/>
                </a:solidFill>
                <a:latin typeface="+mn-lt"/>
              </a:rPr>
              <a:t>Mol. Biol. </a:t>
            </a:r>
            <a:r>
              <a:rPr lang="en-GB" sz="2800" i="1" dirty="0" err="1">
                <a:solidFill>
                  <a:srgbClr val="7F7F7F"/>
                </a:solidFill>
                <a:latin typeface="+mn-lt"/>
              </a:rPr>
              <a:t>Evol</a:t>
            </a:r>
            <a:r>
              <a:rPr lang="en-GB" sz="2800" i="1" dirty="0">
                <a:solidFill>
                  <a:srgbClr val="7F7F7F"/>
                </a:solidFill>
                <a:latin typeface="+mn-lt"/>
              </a:rPr>
              <a:t>.</a:t>
            </a:r>
            <a:r>
              <a:rPr lang="en-GB" sz="2800" dirty="0">
                <a:solidFill>
                  <a:srgbClr val="7F7F7F"/>
                </a:solidFill>
                <a:latin typeface="+mn-lt"/>
              </a:rPr>
              <a:t> 19:908-917; Yang, </a:t>
            </a:r>
            <a:r>
              <a:rPr lang="en-GB" sz="2800" i="1" dirty="0">
                <a:solidFill>
                  <a:srgbClr val="7F7F7F"/>
                </a:solidFill>
                <a:latin typeface="+mn-lt"/>
              </a:rPr>
              <a:t>et al.</a:t>
            </a:r>
            <a:r>
              <a:rPr lang="en-GB" sz="2800" dirty="0">
                <a:solidFill>
                  <a:srgbClr val="7F7F7F"/>
                </a:solidFill>
                <a:latin typeface="+mn-lt"/>
              </a:rPr>
              <a:t> 2005. </a:t>
            </a:r>
            <a:r>
              <a:rPr lang="en-GB" sz="2800" i="1" dirty="0">
                <a:solidFill>
                  <a:srgbClr val="7F7F7F"/>
                </a:solidFill>
                <a:latin typeface="+mn-lt"/>
              </a:rPr>
              <a:t>Mol. Biol. </a:t>
            </a:r>
            <a:r>
              <a:rPr lang="en-GB" sz="2800" i="1" dirty="0" err="1">
                <a:solidFill>
                  <a:srgbClr val="7F7F7F"/>
                </a:solidFill>
                <a:latin typeface="+mn-lt"/>
              </a:rPr>
              <a:t>Evol</a:t>
            </a:r>
            <a:r>
              <a:rPr lang="en-GB" sz="2800" i="1" dirty="0">
                <a:solidFill>
                  <a:srgbClr val="7F7F7F"/>
                </a:solidFill>
                <a:latin typeface="+mn-lt"/>
              </a:rPr>
              <a:t>.</a:t>
            </a:r>
            <a:r>
              <a:rPr lang="en-GB" sz="2800" dirty="0">
                <a:solidFill>
                  <a:srgbClr val="7F7F7F"/>
                </a:solidFill>
                <a:latin typeface="+mn-lt"/>
              </a:rPr>
              <a:t> 22:1107-1118)</a:t>
            </a:r>
          </a:p>
        </p:txBody>
      </p:sp>
    </p:spTree>
    <p:extLst>
      <p:ext uri="{BB962C8B-B14F-4D97-AF65-F5344CB8AC3E}">
        <p14:creationId xmlns:p14="http://schemas.microsoft.com/office/powerpoint/2010/main" val="3450188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04931"/>
                                        </p:tgtEl>
                                        <p:attrNameLst>
                                          <p:attrName>style.visibility</p:attrName>
                                        </p:attrNameLst>
                                      </p:cBhvr>
                                      <p:to>
                                        <p:strVal val="visible"/>
                                      </p:to>
                                    </p:set>
                                    <p:animEffect transition="in" filter="box(in)">
                                      <p:cBhvr>
                                        <p:cTn id="7" dur="500"/>
                                        <p:tgtEl>
                                          <p:spTgt spid="14049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04932"/>
                                        </p:tgtEl>
                                        <p:attrNameLst>
                                          <p:attrName>style.visibility</p:attrName>
                                        </p:attrNameLst>
                                      </p:cBhvr>
                                      <p:to>
                                        <p:strVal val="visible"/>
                                      </p:to>
                                    </p:set>
                                    <p:animEffect transition="in" filter="box(in)">
                                      <p:cBhvr>
                                        <p:cTn id="12" dur="500"/>
                                        <p:tgtEl>
                                          <p:spTgt spid="14049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04933"/>
                                        </p:tgtEl>
                                        <p:attrNameLst>
                                          <p:attrName>style.visibility</p:attrName>
                                        </p:attrNameLst>
                                      </p:cBhvr>
                                      <p:to>
                                        <p:strVal val="visible"/>
                                      </p:to>
                                    </p:set>
                                    <p:animEffect transition="in" filter="box(in)">
                                      <p:cBhvr>
                                        <p:cTn id="17" dur="500"/>
                                        <p:tgtEl>
                                          <p:spTgt spid="140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931" grpId="0"/>
      <p:bldP spid="1404932" grpId="0"/>
      <p:bldP spid="14049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nvSpPr>
        <p:spPr>
          <a:xfrm>
            <a:off x="0" y="-15240"/>
            <a:ext cx="9144000" cy="1168399"/>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Measuring selection on the protein</a:t>
            </a:r>
          </a:p>
        </p:txBody>
      </p:sp>
      <p:sp>
        <p:nvSpPr>
          <p:cNvPr id="9" name="Subtitle 2"/>
          <p:cNvSpPr>
            <a:spLocks noGrp="1"/>
          </p:cNvSpPr>
          <p:nvPr/>
        </p:nvSpPr>
        <p:spPr>
          <a:xfrm>
            <a:off x="0" y="5398477"/>
            <a:ext cx="9144000" cy="1523022"/>
          </a:xfrm>
          <a:prstGeom prst="rect">
            <a:avLst/>
          </a:prstGeom>
          <a:effectLst/>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AU" sz="2400" dirty="0" smtClean="0"/>
              <a:t>	</a:t>
            </a:r>
            <a:r>
              <a:rPr lang="en-US" sz="2400" dirty="0">
                <a:sym typeface="Wingdings"/>
              </a:rPr>
              <a:t>synonymous </a:t>
            </a:r>
            <a:r>
              <a:rPr lang="en-US" sz="2400" dirty="0" smtClean="0">
                <a:sym typeface="Wingdings"/>
              </a:rPr>
              <a:t>rate:</a:t>
            </a:r>
            <a:r>
              <a:rPr lang="en-AU" sz="2400" dirty="0" smtClean="0">
                <a:sym typeface="Wingdings"/>
              </a:rPr>
              <a:t> </a:t>
            </a:r>
            <a:r>
              <a:rPr lang="en-US" sz="2400" i="1" dirty="0" err="1" smtClean="0">
                <a:sym typeface="Wingdings"/>
              </a:rPr>
              <a:t>d</a:t>
            </a:r>
            <a:r>
              <a:rPr lang="en-US" sz="2400" baseline="-25000" dirty="0" err="1" smtClean="0">
                <a:sym typeface="Wingdings"/>
              </a:rPr>
              <a:t>S</a:t>
            </a:r>
            <a:r>
              <a:rPr lang="en-US" sz="2400" dirty="0" smtClean="0">
                <a:sym typeface="Wingdings"/>
              </a:rPr>
              <a:t>	</a:t>
            </a:r>
            <a:r>
              <a:rPr lang="en-US" sz="2400" dirty="0">
                <a:sym typeface="Wingdings"/>
              </a:rPr>
              <a:t> </a:t>
            </a:r>
            <a:r>
              <a:rPr lang="en-US" sz="2400" dirty="0" err="1">
                <a:sym typeface="Wingdings"/>
              </a:rPr>
              <a:t>nonsynonymous</a:t>
            </a:r>
            <a:r>
              <a:rPr lang="en-US" sz="2400" dirty="0">
                <a:sym typeface="Wingdings"/>
              </a:rPr>
              <a:t> </a:t>
            </a:r>
            <a:r>
              <a:rPr lang="en-US" sz="2400" dirty="0" smtClean="0">
                <a:sym typeface="Wingdings"/>
              </a:rPr>
              <a:t>rate: </a:t>
            </a:r>
            <a:r>
              <a:rPr lang="en-US" sz="2400" i="1" dirty="0" err="1" smtClean="0">
                <a:sym typeface="Wingdings"/>
              </a:rPr>
              <a:t>d</a:t>
            </a:r>
            <a:r>
              <a:rPr lang="en-US" sz="2400" baseline="-25000" dirty="0" err="1" smtClean="0">
                <a:sym typeface="Wingdings"/>
              </a:rPr>
              <a:t>N</a:t>
            </a:r>
            <a:endParaRPr lang="en-US" sz="2400" dirty="0" smtClean="0">
              <a:sym typeface="Wingdings"/>
            </a:endParaRPr>
          </a:p>
          <a:p>
            <a:r>
              <a:rPr lang="en-US" sz="2400" dirty="0" smtClean="0">
                <a:sym typeface="Wingdings"/>
              </a:rPr>
              <a:t>		 </a:t>
            </a:r>
            <a:r>
              <a:rPr lang="en-US" sz="2400" i="1" dirty="0" err="1" smtClean="0">
                <a:solidFill>
                  <a:schemeClr val="accent2">
                    <a:lumMod val="75000"/>
                  </a:schemeClr>
                </a:solidFill>
                <a:sym typeface="Wingdings"/>
              </a:rPr>
              <a:t>ω</a:t>
            </a:r>
            <a:r>
              <a:rPr lang="en-US" sz="2400" dirty="0" smtClean="0">
                <a:solidFill>
                  <a:schemeClr val="accent2">
                    <a:lumMod val="75000"/>
                  </a:schemeClr>
                </a:solidFill>
                <a:sym typeface="Wingdings"/>
              </a:rPr>
              <a:t> = </a:t>
            </a:r>
            <a:r>
              <a:rPr lang="en-US" sz="2400" i="1" dirty="0" err="1" smtClean="0">
                <a:solidFill>
                  <a:schemeClr val="accent2">
                    <a:lumMod val="75000"/>
                  </a:schemeClr>
                </a:solidFill>
                <a:sym typeface="Wingdings"/>
              </a:rPr>
              <a:t>d</a:t>
            </a:r>
            <a:r>
              <a:rPr lang="en-US" sz="2400" baseline="-25000" dirty="0" err="1" smtClean="0">
                <a:solidFill>
                  <a:schemeClr val="accent2">
                    <a:lumMod val="75000"/>
                  </a:schemeClr>
                </a:solidFill>
                <a:sym typeface="Wingdings"/>
              </a:rPr>
              <a:t>N</a:t>
            </a:r>
            <a:r>
              <a:rPr lang="en-US" sz="2400" dirty="0" smtClean="0">
                <a:solidFill>
                  <a:schemeClr val="accent2">
                    <a:lumMod val="75000"/>
                  </a:schemeClr>
                </a:solidFill>
                <a:sym typeface="Wingdings"/>
              </a:rPr>
              <a:t>/</a:t>
            </a:r>
            <a:r>
              <a:rPr lang="en-US" sz="2400" i="1" dirty="0" err="1" smtClean="0">
                <a:solidFill>
                  <a:schemeClr val="accent2">
                    <a:lumMod val="75000"/>
                  </a:schemeClr>
                </a:solidFill>
                <a:sym typeface="Wingdings"/>
              </a:rPr>
              <a:t>d</a:t>
            </a:r>
            <a:r>
              <a:rPr lang="en-US" sz="2400" baseline="-25000" dirty="0" err="1" smtClean="0">
                <a:solidFill>
                  <a:schemeClr val="accent2">
                    <a:lumMod val="75000"/>
                  </a:schemeClr>
                </a:solidFill>
                <a:sym typeface="Wingdings"/>
              </a:rPr>
              <a:t>S</a:t>
            </a:r>
            <a:r>
              <a:rPr lang="en-US" sz="2400" baseline="-25000" dirty="0" smtClean="0">
                <a:solidFill>
                  <a:schemeClr val="accent2">
                    <a:lumMod val="75000"/>
                  </a:schemeClr>
                </a:solidFill>
                <a:sym typeface="Wingdings"/>
              </a:rPr>
              <a:t> </a:t>
            </a:r>
            <a:r>
              <a:rPr lang="en-US" sz="2400" dirty="0" smtClean="0">
                <a:solidFill>
                  <a:schemeClr val="accent2">
                    <a:lumMod val="75000"/>
                  </a:schemeClr>
                </a:solidFill>
                <a:sym typeface="Wingdings"/>
              </a:rPr>
              <a:t>&gt; 1 positive selection</a:t>
            </a:r>
            <a:endParaRPr lang="en-US" sz="2400" dirty="0">
              <a:solidFill>
                <a:schemeClr val="accent2">
                  <a:lumMod val="75000"/>
                </a:schemeClr>
              </a:solidFill>
              <a:sym typeface="Wingdings"/>
            </a:endParaRPr>
          </a:p>
          <a:p>
            <a:r>
              <a:rPr lang="en-US" sz="2400" i="1" dirty="0" err="1" smtClean="0">
                <a:solidFill>
                  <a:srgbClr val="376092"/>
                </a:solidFill>
                <a:sym typeface="Wingdings"/>
              </a:rPr>
              <a:t>ω</a:t>
            </a:r>
            <a:r>
              <a:rPr lang="en-US" sz="2400" dirty="0" smtClean="0">
                <a:solidFill>
                  <a:srgbClr val="376092"/>
                </a:solidFill>
                <a:sym typeface="Wingdings"/>
              </a:rPr>
              <a:t> &lt; 1 negative selection</a:t>
            </a:r>
          </a:p>
          <a:p>
            <a:endParaRPr lang="en-US" sz="2400" baseline="-25000" dirty="0" smtClean="0">
              <a:sym typeface="Wingdings"/>
            </a:endParaRPr>
          </a:p>
          <a:p>
            <a:r>
              <a:rPr lang="en-US" sz="2400" baseline="-25000" dirty="0" smtClean="0">
                <a:sym typeface="Wingdings"/>
              </a:rPr>
              <a:t>	</a:t>
            </a:r>
            <a:endParaRPr lang="en-AU" sz="2400" dirty="0"/>
          </a:p>
        </p:txBody>
      </p:sp>
      <p:grpSp>
        <p:nvGrpSpPr>
          <p:cNvPr id="37" name="Group 36"/>
          <p:cNvGrpSpPr/>
          <p:nvPr/>
        </p:nvGrpSpPr>
        <p:grpSpPr>
          <a:xfrm>
            <a:off x="1195432" y="1446117"/>
            <a:ext cx="6168029" cy="3876160"/>
            <a:chOff x="1195432" y="1446117"/>
            <a:chExt cx="6168029" cy="3876160"/>
          </a:xfrm>
        </p:grpSpPr>
        <p:sp>
          <p:nvSpPr>
            <p:cNvPr id="17" name="TextBox 16"/>
            <p:cNvSpPr txBox="1"/>
            <p:nvPr/>
          </p:nvSpPr>
          <p:spPr>
            <a:xfrm>
              <a:off x="3502597" y="1523925"/>
              <a:ext cx="3860864" cy="3785652"/>
            </a:xfrm>
            <a:prstGeom prst="rect">
              <a:avLst/>
            </a:prstGeom>
            <a:noFill/>
          </p:spPr>
          <p:txBody>
            <a:bodyPr wrap="square" rtlCol="0">
              <a:spAutoFit/>
            </a:bodyPr>
            <a:lstStyle>
              <a:defPPr>
                <a:defRPr lang="en-A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dirty="0" smtClean="0">
                  <a:solidFill>
                    <a:srgbClr val="3366FF"/>
                  </a:solidFill>
                  <a:latin typeface="Courier New"/>
                </a:rPr>
                <a:t>CT</a:t>
              </a:r>
              <a:r>
                <a:rPr lang="en-US" sz="2400" b="1" dirty="0">
                  <a:solidFill>
                    <a:srgbClr val="EDBF3D"/>
                  </a:solidFill>
                  <a:latin typeface="Courier New"/>
                </a:rPr>
                <a:t>G</a:t>
              </a:r>
              <a:r>
                <a:rPr lang="en-US" sz="2400" b="1" dirty="0" smtClean="0">
                  <a:solidFill>
                    <a:schemeClr val="accent3">
                      <a:lumMod val="75000"/>
                    </a:schemeClr>
                  </a:solidFill>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chemeClr val="accent3">
                      <a:lumMod val="75000"/>
                    </a:schemeClr>
                  </a:solidFill>
                  <a:latin typeface="Courier New"/>
                </a:rPr>
                <a:t>CCC </a:t>
              </a:r>
              <a:r>
                <a:rPr lang="en-US" sz="2400" b="1" dirty="0" smtClean="0">
                  <a:solidFill>
                    <a:srgbClr val="3366FF"/>
                  </a:solidFill>
                  <a:latin typeface="Courier New"/>
                </a:rPr>
                <a:t>CT</a:t>
              </a:r>
              <a:r>
                <a:rPr lang="en-US" sz="2400" b="1" dirty="0" smtClean="0">
                  <a:solidFill>
                    <a:schemeClr val="accent3">
                      <a:lumMod val="75000"/>
                    </a:schemeClr>
                  </a:solidFill>
                  <a:latin typeface="Courier New"/>
                </a:rPr>
                <a:t>C </a:t>
              </a:r>
              <a:r>
                <a:rPr lang="en-US" sz="2400" b="1" dirty="0" smtClean="0">
                  <a:solidFill>
                    <a:srgbClr val="FF0000"/>
                  </a:solidFill>
                  <a:latin typeface="Courier New"/>
                </a:rPr>
                <a:t>A</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C  </a:t>
              </a:r>
              <a:endParaRPr lang="en-US" sz="2400" b="1" dirty="0" smtClean="0">
                <a:solidFill>
                  <a:srgbClr val="BEAFA1"/>
                </a:solidFill>
                <a:latin typeface="Courier New"/>
              </a:endParaRPr>
            </a:p>
            <a:p>
              <a:r>
                <a:rPr lang="en-US" sz="2400" b="1" dirty="0" smtClean="0">
                  <a:solidFill>
                    <a:srgbClr val="BEAFA1"/>
                  </a:solidFill>
                  <a:latin typeface="Courier New"/>
                </a:rPr>
                <a:t> L   I   P   L   S </a:t>
              </a:r>
              <a:endParaRPr lang="en-AU" sz="2400" b="1" dirty="0" smtClean="0">
                <a:latin typeface="Courier New"/>
              </a:endParaRPr>
            </a:p>
            <a:p>
              <a:r>
                <a:rPr lang="en-US" sz="2400" b="1" dirty="0" smtClean="0">
                  <a:solidFill>
                    <a:srgbClr val="3366FF"/>
                  </a:solidFill>
                  <a:latin typeface="Courier New"/>
                </a:rPr>
                <a:t>TT</a:t>
              </a:r>
              <a:r>
                <a:rPr lang="en-US" sz="2400" b="1" dirty="0" smtClean="0">
                  <a:solidFill>
                    <a:srgbClr val="FF0000"/>
                  </a:solidFill>
                  <a:latin typeface="Courier New"/>
                </a:rPr>
                <a:t>A</a:t>
              </a:r>
              <a:r>
                <a:rPr lang="en-US" sz="2400" b="1" dirty="0" smtClean="0">
                  <a:solidFill>
                    <a:schemeClr val="accent3">
                      <a:lumMod val="75000"/>
                    </a:schemeClr>
                  </a:solidFill>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chemeClr val="accent3">
                      <a:lumMod val="75000"/>
                    </a:schemeClr>
                  </a:solidFill>
                  <a:latin typeface="Courier New"/>
                </a:rPr>
                <a:t>CCC</a:t>
              </a:r>
              <a:r>
                <a:rPr lang="en-US" sz="2400" b="1" dirty="0" smtClean="0">
                  <a:latin typeface="Courier New"/>
                </a:rPr>
                <a:t> </a:t>
              </a:r>
              <a:r>
                <a:rPr lang="en-US" sz="2400" b="1" dirty="0" smtClean="0">
                  <a:solidFill>
                    <a:srgbClr val="3366FF"/>
                  </a:solidFill>
                  <a:latin typeface="Courier New"/>
                </a:rPr>
                <a:t>CT</a:t>
              </a:r>
              <a:r>
                <a:rPr lang="en-US" sz="2400" b="1" dirty="0" smtClean="0">
                  <a:solidFill>
                    <a:schemeClr val="accent3">
                      <a:lumMod val="75000"/>
                    </a:schemeClr>
                  </a:solidFill>
                  <a:latin typeface="Courier New"/>
                </a:rPr>
                <a:t>C </a:t>
              </a:r>
              <a:r>
                <a:rPr lang="en-US" sz="2400" b="1" dirty="0" smtClean="0">
                  <a:solidFill>
                    <a:srgbClr val="FF0000"/>
                  </a:solidFill>
                  <a:latin typeface="Courier New"/>
                </a:rPr>
                <a:t>A</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C</a:t>
              </a:r>
              <a:endParaRPr lang="en-US" sz="2400" b="1" dirty="0" smtClean="0">
                <a:solidFill>
                  <a:srgbClr val="BEAFA1"/>
                </a:solidFill>
                <a:latin typeface="Courier New"/>
              </a:endParaRPr>
            </a:p>
            <a:p>
              <a:r>
                <a:rPr lang="en-US" sz="2400" b="1" dirty="0" smtClean="0">
                  <a:solidFill>
                    <a:srgbClr val="BEAFA1"/>
                  </a:solidFill>
                  <a:latin typeface="Courier New"/>
                </a:rPr>
                <a:t> L   I   P   L   S</a:t>
              </a:r>
              <a:endParaRPr lang="en-AU" sz="2400" b="1" dirty="0" smtClean="0">
                <a:latin typeface="Courier New"/>
              </a:endParaRPr>
            </a:p>
            <a:p>
              <a:r>
                <a:rPr lang="en-US" sz="2400" b="1" dirty="0" smtClean="0">
                  <a:solidFill>
                    <a:srgbClr val="3366FF"/>
                  </a:solidFill>
                  <a:latin typeface="Courier New"/>
                </a:rPr>
                <a:t>TT</a:t>
              </a:r>
              <a:r>
                <a:rPr lang="en-US" sz="2400" b="1" dirty="0" smtClean="0">
                  <a:solidFill>
                    <a:srgbClr val="EDBF3D"/>
                  </a:solidFill>
                  <a:latin typeface="Courier New"/>
                </a:rPr>
                <a:t>G</a:t>
              </a:r>
              <a:r>
                <a:rPr lang="en-US" sz="2400" b="1" dirty="0" smtClean="0">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chemeClr val="accent3">
                      <a:lumMod val="75000"/>
                    </a:schemeClr>
                  </a:solidFill>
                  <a:latin typeface="Courier New"/>
                </a:rPr>
                <a:t>C</a:t>
              </a:r>
              <a:r>
                <a:rPr lang="en-US" sz="2400" b="1" dirty="0" smtClean="0">
                  <a:solidFill>
                    <a:srgbClr val="EDBF3D"/>
                  </a:solidFill>
                  <a:latin typeface="Courier New"/>
                </a:rPr>
                <a:t>GG</a:t>
              </a:r>
              <a:r>
                <a:rPr lang="en-US" sz="2400" b="1" dirty="0" smtClean="0">
                  <a:latin typeface="Courier New"/>
                </a:rPr>
                <a:t> </a:t>
              </a:r>
              <a:r>
                <a:rPr lang="en-US" sz="2400" b="1" dirty="0" smtClean="0">
                  <a:solidFill>
                    <a:srgbClr val="3366FF"/>
                  </a:solidFill>
                  <a:latin typeface="Courier New"/>
                </a:rPr>
                <a:t>CT</a:t>
              </a:r>
              <a:r>
                <a:rPr lang="en-US" sz="2400" b="1" dirty="0" smtClean="0">
                  <a:solidFill>
                    <a:schemeClr val="accent3">
                      <a:lumMod val="75000"/>
                    </a:schemeClr>
                  </a:solidFill>
                  <a:latin typeface="Courier New"/>
                </a:rPr>
                <a:t>C </a:t>
              </a:r>
              <a:r>
                <a:rPr lang="en-US" sz="2400" b="1" dirty="0" smtClean="0">
                  <a:solidFill>
                    <a:srgbClr val="FF0000"/>
                  </a:solidFill>
                  <a:latin typeface="Courier New"/>
                </a:rPr>
                <a:t>A</a:t>
              </a:r>
              <a:r>
                <a:rPr lang="en-US" sz="2400" b="1" dirty="0" smtClean="0">
                  <a:solidFill>
                    <a:srgbClr val="EDBF3D"/>
                  </a:solidFill>
                  <a:latin typeface="Courier New"/>
                </a:rPr>
                <a:t>G</a:t>
              </a:r>
              <a:r>
                <a:rPr lang="en-US" sz="2400" b="1" dirty="0" smtClean="0">
                  <a:solidFill>
                    <a:srgbClr val="3366FF"/>
                  </a:solidFill>
                  <a:latin typeface="Courier New"/>
                </a:rPr>
                <a:t>T</a:t>
              </a:r>
              <a:endParaRPr lang="en-AU" sz="2400" b="1" dirty="0" smtClean="0">
                <a:latin typeface="Courier New"/>
              </a:endParaRPr>
            </a:p>
            <a:p>
              <a:r>
                <a:rPr lang="en-US" sz="2400" b="1" dirty="0" smtClean="0">
                  <a:solidFill>
                    <a:srgbClr val="BFBFBF"/>
                  </a:solidFill>
                  <a:latin typeface="Courier New"/>
                </a:rPr>
                <a:t> L   </a:t>
              </a:r>
              <a:r>
                <a:rPr lang="en-US" sz="2400" b="1" dirty="0" smtClean="0">
                  <a:solidFill>
                    <a:srgbClr val="BEAFA1"/>
                  </a:solidFill>
                  <a:latin typeface="Courier New"/>
                </a:rPr>
                <a:t>I   R   L   S</a:t>
              </a:r>
              <a:endParaRPr lang="en-US" sz="2400" b="1" dirty="0" smtClean="0">
                <a:solidFill>
                  <a:srgbClr val="BFBFBF"/>
                </a:solidFill>
                <a:latin typeface="Courier New"/>
              </a:endParaRPr>
            </a:p>
            <a:p>
              <a:r>
                <a:rPr lang="en-US" sz="2400" b="1" dirty="0" smtClean="0">
                  <a:solidFill>
                    <a:srgbClr val="3366FF"/>
                  </a:solidFill>
                  <a:latin typeface="Courier New"/>
                </a:rPr>
                <a:t>TT</a:t>
              </a:r>
              <a:r>
                <a:rPr lang="en-US" sz="2400" b="1" dirty="0" smtClean="0">
                  <a:solidFill>
                    <a:srgbClr val="FF0000"/>
                  </a:solidFill>
                  <a:latin typeface="Courier New"/>
                </a:rPr>
                <a:t>A</a:t>
              </a:r>
              <a:r>
                <a:rPr lang="en-US" sz="2400" b="1" dirty="0" smtClean="0">
                  <a:solidFill>
                    <a:schemeClr val="accent3">
                      <a:lumMod val="75000"/>
                    </a:schemeClr>
                  </a:solidFill>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rgbClr val="3366FF"/>
                  </a:solidFill>
                  <a:latin typeface="Courier New"/>
                </a:rPr>
                <a:t>T</a:t>
              </a:r>
              <a:r>
                <a:rPr lang="en-US" sz="2400" b="1" dirty="0" smtClean="0">
                  <a:solidFill>
                    <a:srgbClr val="EDBF3D"/>
                  </a:solidFill>
                  <a:latin typeface="Courier New"/>
                </a:rPr>
                <a:t>GG</a:t>
              </a:r>
              <a:r>
                <a:rPr lang="en-US" sz="2400" b="1" dirty="0" smtClean="0">
                  <a:latin typeface="Courier New"/>
                </a:rPr>
                <a:t> </a:t>
              </a:r>
              <a:r>
                <a:rPr lang="en-US" sz="2400" b="1" dirty="0" smtClean="0">
                  <a:solidFill>
                    <a:srgbClr val="3366FF"/>
                  </a:solidFill>
                  <a:latin typeface="Courier New"/>
                </a:rPr>
                <a:t>CT</a:t>
              </a:r>
              <a:r>
                <a:rPr lang="en-US" sz="2400" b="1" dirty="0" smtClean="0">
                  <a:solidFill>
                    <a:schemeClr val="accent3">
                      <a:lumMod val="75000"/>
                    </a:schemeClr>
                  </a:solidFill>
                  <a:latin typeface="Courier New"/>
                </a:rPr>
                <a:t>C </a:t>
              </a:r>
              <a:r>
                <a:rPr lang="en-US" sz="2400" b="1" dirty="0" smtClean="0">
                  <a:solidFill>
                    <a:srgbClr val="FF0000"/>
                  </a:solidFill>
                  <a:latin typeface="Courier New"/>
                </a:rPr>
                <a:t>A</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C</a:t>
              </a:r>
              <a:endParaRPr lang="en-AU" sz="2400" b="1" dirty="0" smtClean="0">
                <a:latin typeface="Courier New"/>
              </a:endParaRPr>
            </a:p>
            <a:p>
              <a:r>
                <a:rPr lang="en-US" sz="2400" b="1" dirty="0" smtClean="0">
                  <a:solidFill>
                    <a:srgbClr val="BFBFBF"/>
                  </a:solidFill>
                  <a:latin typeface="Courier New"/>
                </a:rPr>
                <a:t> L   </a:t>
              </a:r>
              <a:r>
                <a:rPr lang="en-US" sz="2400" b="1" dirty="0" smtClean="0">
                  <a:solidFill>
                    <a:srgbClr val="BEAFA1"/>
                  </a:solidFill>
                  <a:latin typeface="Courier New"/>
                </a:rPr>
                <a:t>I   W   L   S</a:t>
              </a:r>
              <a:endParaRPr lang="en-US" sz="2400" b="1" dirty="0" smtClean="0">
                <a:solidFill>
                  <a:srgbClr val="BFBFBF"/>
                </a:solidFill>
                <a:latin typeface="Courier New"/>
              </a:endParaRPr>
            </a:p>
            <a:p>
              <a:r>
                <a:rPr lang="en-US" sz="2400" b="1" dirty="0" smtClean="0">
                  <a:solidFill>
                    <a:schemeClr val="accent3">
                      <a:lumMod val="75000"/>
                    </a:schemeClr>
                  </a:solidFill>
                  <a:latin typeface="Courier New"/>
                </a:rPr>
                <a:t>C</a:t>
              </a:r>
              <a:r>
                <a:rPr lang="en-US" sz="2400" b="1" dirty="0" smtClean="0">
                  <a:solidFill>
                    <a:srgbClr val="3366FF"/>
                  </a:solidFill>
                  <a:latin typeface="Courier New"/>
                </a:rPr>
                <a:t>T</a:t>
              </a:r>
              <a:r>
                <a:rPr lang="en-US" sz="2400" b="1" dirty="0" smtClean="0">
                  <a:solidFill>
                    <a:srgbClr val="EDBF3D"/>
                  </a:solidFill>
                  <a:latin typeface="Courier New"/>
                </a:rPr>
                <a:t>G</a:t>
              </a:r>
              <a:r>
                <a:rPr lang="en-US" sz="2400" b="1" dirty="0" smtClean="0">
                  <a:solidFill>
                    <a:schemeClr val="accent3">
                      <a:lumMod val="75000"/>
                    </a:schemeClr>
                  </a:solidFill>
                  <a:latin typeface="Courier New"/>
                </a:rPr>
                <a:t> </a:t>
              </a:r>
              <a:r>
                <a:rPr lang="en-US" sz="2400" b="1" dirty="0" smtClean="0">
                  <a:solidFill>
                    <a:srgbClr val="FF0000"/>
                  </a:solidFill>
                  <a:latin typeface="Courier New"/>
                </a:rPr>
                <a:t>A</a:t>
              </a:r>
              <a:r>
                <a:rPr lang="en-US" sz="2400" b="1" dirty="0" smtClean="0">
                  <a:solidFill>
                    <a:srgbClr val="3366FF"/>
                  </a:solidFill>
                  <a:latin typeface="Courier New"/>
                </a:rPr>
                <a:t>T</a:t>
              </a:r>
              <a:r>
                <a:rPr lang="en-US" sz="2400" b="1" dirty="0" smtClean="0">
                  <a:solidFill>
                    <a:srgbClr val="FF0000"/>
                  </a:solidFill>
                  <a:latin typeface="Courier New"/>
                </a:rPr>
                <a:t>A </a:t>
              </a:r>
              <a:r>
                <a:rPr lang="en-US" sz="2400" b="1" dirty="0" smtClean="0">
                  <a:solidFill>
                    <a:srgbClr val="3366FF"/>
                  </a:solidFill>
                  <a:latin typeface="Courier New"/>
                </a:rPr>
                <a:t>T</a:t>
              </a:r>
              <a:r>
                <a:rPr lang="en-US" sz="2400" b="1" dirty="0" smtClean="0">
                  <a:solidFill>
                    <a:srgbClr val="EDBF3D"/>
                  </a:solidFill>
                  <a:latin typeface="Courier New"/>
                </a:rPr>
                <a:t>G</a:t>
              </a:r>
              <a:r>
                <a:rPr lang="en-US" sz="2400" b="1" dirty="0" smtClean="0">
                  <a:solidFill>
                    <a:srgbClr val="3366FF"/>
                  </a:solidFill>
                  <a:latin typeface="Courier New"/>
                </a:rPr>
                <a:t>T CT</a:t>
              </a:r>
              <a:r>
                <a:rPr lang="en-US" sz="2400" b="1" dirty="0" smtClean="0">
                  <a:solidFill>
                    <a:srgbClr val="FF0000"/>
                  </a:solidFill>
                  <a:latin typeface="Courier New"/>
                </a:rPr>
                <a:t>A </a:t>
              </a:r>
              <a:r>
                <a:rPr lang="en-US" sz="2400" b="1" dirty="0" smtClean="0">
                  <a:solidFill>
                    <a:srgbClr val="EDBF3D"/>
                  </a:solidFill>
                  <a:latin typeface="Courier New"/>
                </a:rPr>
                <a:t>GG</a:t>
              </a:r>
              <a:r>
                <a:rPr lang="en-US" sz="2400" b="1" dirty="0" smtClean="0">
                  <a:solidFill>
                    <a:srgbClr val="FF0000"/>
                  </a:solidFill>
                  <a:latin typeface="Courier New"/>
                </a:rPr>
                <a:t>A</a:t>
              </a:r>
              <a:endParaRPr lang="en-US" sz="2400" b="1" dirty="0" smtClean="0">
                <a:solidFill>
                  <a:srgbClr val="BEAFA1"/>
                </a:solidFill>
                <a:latin typeface="Courier New"/>
              </a:endParaRPr>
            </a:p>
            <a:p>
              <a:r>
                <a:rPr lang="en-US" sz="2400" b="1" dirty="0" smtClean="0">
                  <a:solidFill>
                    <a:srgbClr val="BEAFA1"/>
                  </a:solidFill>
                  <a:latin typeface="Courier New"/>
                </a:rPr>
                <a:t> L   I   C   L   G</a:t>
              </a:r>
              <a:endParaRPr lang="en-AU" sz="2400" b="1" dirty="0">
                <a:latin typeface="Courier New"/>
              </a:endParaRPr>
            </a:p>
          </p:txBody>
        </p:sp>
        <p:grpSp>
          <p:nvGrpSpPr>
            <p:cNvPr id="19" name="Group 18"/>
            <p:cNvGrpSpPr/>
            <p:nvPr/>
          </p:nvGrpSpPr>
          <p:grpSpPr>
            <a:xfrm>
              <a:off x="1195432" y="1838325"/>
              <a:ext cx="1634064" cy="3024188"/>
              <a:chOff x="371742" y="1981994"/>
              <a:chExt cx="2176720" cy="3024188"/>
            </a:xfrm>
          </p:grpSpPr>
          <p:cxnSp>
            <p:nvCxnSpPr>
              <p:cNvPr id="25" name="Straight Connector 24"/>
              <p:cNvCxnSpPr/>
              <p:nvPr/>
            </p:nvCxnSpPr>
            <p:spPr>
              <a:xfrm>
                <a:off x="1676397" y="2019297"/>
                <a:ext cx="872065"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76397" y="2709336"/>
                <a:ext cx="872065"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206500" y="3479800"/>
                <a:ext cx="1341962"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87400" y="4203703"/>
                <a:ext cx="1761062"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06400" y="4965703"/>
                <a:ext cx="2142062"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a:off x="1295397" y="2362200"/>
                <a:ext cx="762000"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172636" y="2363788"/>
                <a:ext cx="470691"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628654" y="2940842"/>
                <a:ext cx="1154900" cy="796"/>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138907" y="3591719"/>
                <a:ext cx="1298574"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55124" y="2941638"/>
                <a:ext cx="419100"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a:off x="-277019" y="4321969"/>
                <a:ext cx="1366838" cy="1588"/>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1742" y="3639344"/>
                <a:ext cx="383382" cy="3176"/>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p:nvPicPr>
          <p:blipFill>
            <a:blip r:embed="rId3"/>
            <a:stretch>
              <a:fillRect/>
            </a:stretch>
          </p:blipFill>
          <p:spPr>
            <a:xfrm>
              <a:off x="2956560" y="1446117"/>
              <a:ext cx="546100" cy="831152"/>
            </a:xfrm>
            <a:prstGeom prst="rect">
              <a:avLst/>
            </a:prstGeom>
          </p:spPr>
        </p:pic>
        <p:pic>
          <p:nvPicPr>
            <p:cNvPr id="21" name="Picture 20"/>
            <p:cNvPicPr>
              <a:picLocks noChangeAspect="1"/>
            </p:cNvPicPr>
            <p:nvPr/>
          </p:nvPicPr>
          <p:blipFill>
            <a:blip r:embed="rId4"/>
            <a:stretch>
              <a:fillRect/>
            </a:stretch>
          </p:blipFill>
          <p:spPr>
            <a:xfrm>
              <a:off x="2956592" y="2304257"/>
              <a:ext cx="558736" cy="716763"/>
            </a:xfrm>
            <a:prstGeom prst="rect">
              <a:avLst/>
            </a:prstGeom>
          </p:spPr>
        </p:pic>
        <p:pic>
          <p:nvPicPr>
            <p:cNvPr id="22" name="Picture 21"/>
            <p:cNvPicPr>
              <a:picLocks noChangeAspect="1"/>
            </p:cNvPicPr>
            <p:nvPr/>
          </p:nvPicPr>
          <p:blipFill>
            <a:blip r:embed="rId5"/>
            <a:stretch>
              <a:fillRect/>
            </a:stretch>
          </p:blipFill>
          <p:spPr>
            <a:xfrm>
              <a:off x="2956592" y="3055796"/>
              <a:ext cx="558736" cy="748821"/>
            </a:xfrm>
            <a:prstGeom prst="rect">
              <a:avLst/>
            </a:prstGeom>
          </p:spPr>
        </p:pic>
        <p:pic>
          <p:nvPicPr>
            <p:cNvPr id="23" name="Picture 22"/>
            <p:cNvPicPr>
              <a:picLocks noChangeAspect="1"/>
            </p:cNvPicPr>
            <p:nvPr/>
          </p:nvPicPr>
          <p:blipFill>
            <a:blip r:embed="rId6"/>
            <a:stretch>
              <a:fillRect/>
            </a:stretch>
          </p:blipFill>
          <p:spPr>
            <a:xfrm>
              <a:off x="2956592" y="3842716"/>
              <a:ext cx="546068" cy="778437"/>
            </a:xfrm>
            <a:prstGeom prst="rect">
              <a:avLst/>
            </a:prstGeom>
          </p:spPr>
        </p:pic>
        <p:pic>
          <p:nvPicPr>
            <p:cNvPr id="24" name="Picture 23"/>
            <p:cNvPicPr>
              <a:picLocks noChangeAspect="1"/>
            </p:cNvPicPr>
            <p:nvPr/>
          </p:nvPicPr>
          <p:blipFill>
            <a:blip r:embed="rId7"/>
            <a:stretch>
              <a:fillRect/>
            </a:stretch>
          </p:blipFill>
          <p:spPr>
            <a:xfrm>
              <a:off x="2943796" y="4640203"/>
              <a:ext cx="566796" cy="566796"/>
            </a:xfrm>
            <a:prstGeom prst="rect">
              <a:avLst/>
            </a:prstGeom>
          </p:spPr>
        </p:pic>
        <p:sp>
          <p:nvSpPr>
            <p:cNvPr id="11" name="Rectangle 10"/>
            <p:cNvSpPr/>
            <p:nvPr/>
          </p:nvSpPr>
          <p:spPr>
            <a:xfrm>
              <a:off x="4238561" y="1536625"/>
              <a:ext cx="762063" cy="3785652"/>
            </a:xfrm>
            <a:prstGeom prst="rect">
              <a:avLst/>
            </a:prstGeom>
            <a:solidFill>
              <a:srgbClr val="3366FF">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dirty="0">
                <a:ln>
                  <a:solidFill>
                    <a:schemeClr val="accent2">
                      <a:lumMod val="20000"/>
                      <a:lumOff val="80000"/>
                    </a:schemeClr>
                  </a:solidFill>
                </a:ln>
                <a:solidFill>
                  <a:schemeClr val="accent2">
                    <a:lumMod val="20000"/>
                    <a:lumOff val="80000"/>
                  </a:schemeClr>
                </a:solidFill>
              </a:endParaRPr>
            </a:p>
          </p:txBody>
        </p:sp>
        <p:sp>
          <p:nvSpPr>
            <p:cNvPr id="13" name="Rectangle 12"/>
            <p:cNvSpPr/>
            <p:nvPr/>
          </p:nvSpPr>
          <p:spPr>
            <a:xfrm>
              <a:off x="4985836" y="1536625"/>
              <a:ext cx="762063" cy="3785652"/>
            </a:xfrm>
            <a:prstGeom prst="rect">
              <a:avLst/>
            </a:prstGeom>
            <a:solidFill>
              <a:srgbClr val="FF0000">
                <a:alpha val="10000"/>
              </a:srgbClr>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dirty="0">
                <a:ln>
                  <a:solidFill>
                    <a:schemeClr val="accent2">
                      <a:lumMod val="20000"/>
                      <a:lumOff val="80000"/>
                    </a:schemeClr>
                  </a:solidFill>
                </a:ln>
                <a:solidFill>
                  <a:schemeClr val="accent2">
                    <a:lumMod val="20000"/>
                    <a:lumOff val="80000"/>
                  </a:schemeClr>
                </a:solidFill>
              </a:endParaRPr>
            </a:p>
          </p:txBody>
        </p:sp>
      </p:grpSp>
      <p:sp>
        <p:nvSpPr>
          <p:cNvPr id="38" name="Rectangle 37"/>
          <p:cNvSpPr/>
          <p:nvPr/>
        </p:nvSpPr>
        <p:spPr>
          <a:xfrm>
            <a:off x="3499384" y="1536625"/>
            <a:ext cx="762063" cy="3785652"/>
          </a:xfrm>
          <a:prstGeom prst="rect">
            <a:avLst/>
          </a:prstGeom>
          <a:solidFill>
            <a:srgbClr val="3366FF">
              <a:alpha val="2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dirty="0">
              <a:ln>
                <a:solidFill>
                  <a:schemeClr val="accent2">
                    <a:lumMod val="20000"/>
                    <a:lumOff val="80000"/>
                  </a:schemeClr>
                </a:solidFill>
              </a:ln>
              <a:solidFill>
                <a:schemeClr val="accent2">
                  <a:lumMod val="20000"/>
                  <a:lumOff val="80000"/>
                </a:schemeClr>
              </a:solidFill>
            </a:endParaRPr>
          </a:p>
        </p:txBody>
      </p:sp>
    </p:spTree>
    <p:extLst>
      <p:ext uri="{BB962C8B-B14F-4D97-AF65-F5344CB8AC3E}">
        <p14:creationId xmlns:p14="http://schemas.microsoft.com/office/powerpoint/2010/main" val="11844498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6"/>
          <p:cNvSpPr>
            <a:spLocks noChangeArrowheads="1"/>
          </p:cNvSpPr>
          <p:nvPr/>
        </p:nvSpPr>
        <p:spPr bwMode="auto">
          <a:xfrm>
            <a:off x="1204463" y="1735667"/>
            <a:ext cx="7380737"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FontTx/>
              <a:buChar char="•"/>
            </a:pPr>
            <a:r>
              <a:rPr lang="en-US" sz="3200" dirty="0">
                <a:solidFill>
                  <a:schemeClr val="bg1">
                    <a:lumMod val="50000"/>
                  </a:schemeClr>
                </a:solidFill>
              </a:rPr>
              <a:t>Take </a:t>
            </a:r>
            <a:r>
              <a:rPr lang="en-US" sz="3200" dirty="0" smtClean="0">
                <a:solidFill>
                  <a:schemeClr val="bg1">
                    <a:lumMod val="50000"/>
                  </a:schemeClr>
                </a:solidFill>
              </a:rPr>
              <a:t>phylogeny into </a:t>
            </a:r>
            <a:r>
              <a:rPr lang="en-US" sz="3200" dirty="0">
                <a:solidFill>
                  <a:schemeClr val="bg1">
                    <a:lumMod val="50000"/>
                  </a:schemeClr>
                </a:solidFill>
              </a:rPr>
              <a:t>account </a:t>
            </a:r>
            <a:endParaRPr lang="en-US" sz="3200" dirty="0" smtClean="0">
              <a:solidFill>
                <a:schemeClr val="bg1">
                  <a:lumMod val="50000"/>
                </a:schemeClr>
              </a:solidFill>
            </a:endParaRPr>
          </a:p>
          <a:p>
            <a:pPr marL="342900" indent="-342900">
              <a:lnSpc>
                <a:spcPct val="90000"/>
              </a:lnSpc>
              <a:spcBef>
                <a:spcPct val="20000"/>
              </a:spcBef>
              <a:buFontTx/>
              <a:buChar char="•"/>
            </a:pPr>
            <a:r>
              <a:rPr lang="en-US" sz="3200" dirty="0" smtClean="0">
                <a:solidFill>
                  <a:schemeClr val="bg1">
                    <a:lumMod val="50000"/>
                  </a:schemeClr>
                </a:solidFill>
              </a:rPr>
              <a:t>Estimate evolutionary parameters</a:t>
            </a:r>
          </a:p>
          <a:p>
            <a:pPr marL="342900" indent="-342900">
              <a:lnSpc>
                <a:spcPct val="90000"/>
              </a:lnSpc>
              <a:spcBef>
                <a:spcPct val="20000"/>
              </a:spcBef>
              <a:buFontTx/>
              <a:buChar char="•"/>
            </a:pPr>
            <a:r>
              <a:rPr lang="en-US" sz="3200" dirty="0" smtClean="0">
                <a:solidFill>
                  <a:schemeClr val="bg1">
                    <a:lumMod val="50000"/>
                  </a:schemeClr>
                </a:solidFill>
              </a:rPr>
              <a:t>Correct for multiple hits</a:t>
            </a:r>
          </a:p>
          <a:p>
            <a:pPr marL="342900" indent="-342900">
              <a:lnSpc>
                <a:spcPct val="90000"/>
              </a:lnSpc>
              <a:spcBef>
                <a:spcPct val="20000"/>
              </a:spcBef>
              <a:buFontTx/>
              <a:buChar char="•"/>
            </a:pPr>
            <a:r>
              <a:rPr lang="en-US" sz="3200" dirty="0" smtClean="0">
                <a:solidFill>
                  <a:schemeClr val="bg1">
                    <a:lumMod val="50000"/>
                  </a:schemeClr>
                </a:solidFill>
              </a:rPr>
              <a:t>Account for all possible evolutionary pathways between codons and weight them based on a model</a:t>
            </a:r>
          </a:p>
        </p:txBody>
      </p:sp>
      <p:sp>
        <p:nvSpPr>
          <p:cNvPr id="9" name="Title 1"/>
          <p:cNvSpPr>
            <a:spLocks noGrp="1"/>
          </p:cNvSpPr>
          <p:nvPr/>
        </p:nvSpPr>
        <p:spPr>
          <a:xfrm>
            <a:off x="0" y="-15240"/>
            <a:ext cx="9144000" cy="1168399"/>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Why Markov codon models</a:t>
            </a:r>
          </a:p>
        </p:txBody>
      </p:sp>
    </p:spTree>
    <p:extLst>
      <p:ext uri="{BB962C8B-B14F-4D97-AF65-F5344CB8AC3E}">
        <p14:creationId xmlns:p14="http://schemas.microsoft.com/office/powerpoint/2010/main" val="10131693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56443"/>
            <a:ext cx="5779237" cy="6800314"/>
          </a:xfrm>
          <a:prstGeom prst="rect">
            <a:avLst/>
          </a:prstGeom>
        </p:spPr>
      </p:pic>
      <p:sp>
        <p:nvSpPr>
          <p:cNvPr id="4" name="Title 1"/>
          <p:cNvSpPr txBox="1">
            <a:spLocks/>
          </p:cNvSpPr>
          <p:nvPr/>
        </p:nvSpPr>
        <p:spPr>
          <a:xfrm>
            <a:off x="0" y="56443"/>
            <a:ext cx="9144000" cy="1245811"/>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AU" dirty="0"/>
              <a:t>Big question of </a:t>
            </a:r>
            <a:r>
              <a:rPr lang="en-AU" dirty="0" smtClean="0"/>
              <a:t>biology</a:t>
            </a:r>
            <a:endParaRPr lang="en-AU" dirty="0"/>
          </a:p>
        </p:txBody>
      </p:sp>
      <p:sp>
        <p:nvSpPr>
          <p:cNvPr id="2" name="Rectangle 1"/>
          <p:cNvSpPr/>
          <p:nvPr/>
        </p:nvSpPr>
        <p:spPr>
          <a:xfrm>
            <a:off x="351568" y="2338696"/>
            <a:ext cx="4871309" cy="646331"/>
          </a:xfrm>
          <a:prstGeom prst="rect">
            <a:avLst/>
          </a:prstGeom>
        </p:spPr>
        <p:txBody>
          <a:bodyPr wrap="square">
            <a:spAutoFit/>
          </a:bodyPr>
          <a:lstStyle/>
          <a:p>
            <a:r>
              <a:rPr lang="en-AU" sz="3600" b="1" dirty="0">
                <a:solidFill>
                  <a:schemeClr val="tx1">
                    <a:lumMod val="50000"/>
                    <a:lumOff val="50000"/>
                  </a:schemeClr>
                </a:solidFill>
              </a:rPr>
              <a:t>How does </a:t>
            </a:r>
            <a:r>
              <a:rPr lang="en-AU" sz="3600" b="1" dirty="0" smtClean="0">
                <a:solidFill>
                  <a:schemeClr val="tx1">
                    <a:lumMod val="50000"/>
                    <a:lumOff val="50000"/>
                  </a:schemeClr>
                </a:solidFill>
              </a:rPr>
              <a:t>genotype…</a:t>
            </a:r>
            <a:endParaRPr lang="en-AU" sz="3600" b="1" dirty="0">
              <a:solidFill>
                <a:schemeClr val="tx1">
                  <a:lumMod val="50000"/>
                  <a:lumOff val="50000"/>
                </a:schemeClr>
              </a:solidFill>
            </a:endParaRPr>
          </a:p>
        </p:txBody>
      </p:sp>
      <p:sp>
        <p:nvSpPr>
          <p:cNvPr id="5" name="Rectangle 4"/>
          <p:cNvSpPr/>
          <p:nvPr/>
        </p:nvSpPr>
        <p:spPr>
          <a:xfrm>
            <a:off x="5697423" y="3070477"/>
            <a:ext cx="3323673" cy="1200329"/>
          </a:xfrm>
          <a:prstGeom prst="rect">
            <a:avLst/>
          </a:prstGeom>
        </p:spPr>
        <p:txBody>
          <a:bodyPr wrap="square">
            <a:spAutoFit/>
          </a:bodyPr>
          <a:lstStyle/>
          <a:p>
            <a:r>
              <a:rPr lang="en-AU" sz="3600" b="1" dirty="0" smtClean="0">
                <a:solidFill>
                  <a:srgbClr val="7F7F7F"/>
                </a:solidFill>
              </a:rPr>
              <a:t>… shape          	 	    phenotype?</a:t>
            </a:r>
            <a:endParaRPr lang="en-AU" sz="3600" b="1" dirty="0">
              <a:solidFill>
                <a:srgbClr val="7F7F7F"/>
              </a:solidFill>
            </a:endParaRPr>
          </a:p>
        </p:txBody>
      </p:sp>
      <p:pic>
        <p:nvPicPr>
          <p:cNvPr id="6" name="Picture 5"/>
          <p:cNvPicPr>
            <a:picLocks noChangeAspect="1"/>
          </p:cNvPicPr>
          <p:nvPr/>
        </p:nvPicPr>
        <p:blipFill rotWithShape="1">
          <a:blip r:embed="rId4"/>
          <a:srcRect l="59068" t="45812" b="5242"/>
          <a:stretch/>
        </p:blipFill>
        <p:spPr>
          <a:xfrm>
            <a:off x="5351079" y="4437403"/>
            <a:ext cx="3742772" cy="2306193"/>
          </a:xfrm>
          <a:prstGeom prst="rect">
            <a:avLst/>
          </a:prstGeom>
        </p:spPr>
      </p:pic>
    </p:spTree>
    <p:extLst>
      <p:ext uri="{BB962C8B-B14F-4D97-AF65-F5344CB8AC3E}">
        <p14:creationId xmlns:p14="http://schemas.microsoft.com/office/powerpoint/2010/main" val="154166050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6"/>
          <p:cNvSpPr>
            <a:spLocks noChangeArrowheads="1"/>
          </p:cNvSpPr>
          <p:nvPr/>
        </p:nvSpPr>
        <p:spPr bwMode="auto">
          <a:xfrm>
            <a:off x="433996" y="976417"/>
            <a:ext cx="850610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0000"/>
              </a:lnSpc>
              <a:spcBef>
                <a:spcPct val="20000"/>
              </a:spcBef>
              <a:buFontTx/>
              <a:buChar char="•"/>
            </a:pPr>
            <a:r>
              <a:rPr lang="en-US" sz="2800" dirty="0">
                <a:solidFill>
                  <a:srgbClr val="7F7F7F"/>
                </a:solidFill>
                <a:ea typeface="ＭＳ Ｐゴシック" charset="0"/>
                <a:cs typeface="Arial" charset="0"/>
              </a:rPr>
              <a:t>Rigorous statistical </a:t>
            </a:r>
            <a:r>
              <a:rPr lang="en-US" sz="2800" dirty="0" smtClean="0">
                <a:solidFill>
                  <a:srgbClr val="7F7F7F"/>
                </a:solidFill>
                <a:ea typeface="ＭＳ Ｐゴシック" charset="0"/>
                <a:cs typeface="Arial" charset="0"/>
              </a:rPr>
              <a:t>framework </a:t>
            </a:r>
            <a:r>
              <a:rPr lang="en-US" sz="2800" dirty="0">
                <a:solidFill>
                  <a:srgbClr val="7F7F7F"/>
                </a:solidFill>
                <a:ea typeface="ＭＳ Ｐゴシック" charset="0"/>
                <a:cs typeface="Arial" charset="0"/>
              </a:rPr>
              <a:t>for hypothesis testing</a:t>
            </a:r>
          </a:p>
          <a:p>
            <a:pPr marL="342900" indent="-342900" eaLnBrk="1" hangingPunct="1">
              <a:lnSpc>
                <a:spcPct val="90000"/>
              </a:lnSpc>
              <a:spcBef>
                <a:spcPct val="20000"/>
              </a:spcBef>
              <a:buFontTx/>
              <a:buChar char="•"/>
            </a:pPr>
            <a:r>
              <a:rPr lang="en-US" sz="2800" dirty="0">
                <a:solidFill>
                  <a:srgbClr val="7F7F7F"/>
                </a:solidFill>
                <a:ea typeface="ＭＳ Ｐゴシック" charset="0"/>
                <a:cs typeface="Arial" charset="0"/>
              </a:rPr>
              <a:t>Explicitly incorporates evolutionary parameters</a:t>
            </a:r>
          </a:p>
          <a:p>
            <a:pPr marL="342900" indent="-342900">
              <a:lnSpc>
                <a:spcPct val="90000"/>
              </a:lnSpc>
              <a:spcBef>
                <a:spcPct val="20000"/>
              </a:spcBef>
              <a:buFontTx/>
              <a:buChar char="•"/>
            </a:pPr>
            <a:r>
              <a:rPr lang="en-US" sz="2800" dirty="0">
                <a:solidFill>
                  <a:srgbClr val="7F7F7F"/>
                </a:solidFill>
                <a:ea typeface="ＭＳ Ｐゴシック" charset="0"/>
                <a:cs typeface="Arial" charset="0"/>
              </a:rPr>
              <a:t>Extensively tested in simulation and on real data:</a:t>
            </a:r>
          </a:p>
          <a:p>
            <a:pPr lvl="1">
              <a:lnSpc>
                <a:spcPct val="90000"/>
              </a:lnSpc>
              <a:spcBef>
                <a:spcPct val="20000"/>
              </a:spcBef>
            </a:pPr>
            <a:r>
              <a:rPr lang="en-US" sz="2800" dirty="0">
                <a:solidFill>
                  <a:srgbClr val="7F7F7F"/>
                </a:solidFill>
                <a:ea typeface="ＭＳ Ｐゴシック" charset="0"/>
                <a:cs typeface="Arial" charset="0"/>
              </a:rPr>
              <a:t>Low false positive rate 	</a:t>
            </a:r>
          </a:p>
          <a:p>
            <a:pPr lvl="1">
              <a:lnSpc>
                <a:spcPct val="90000"/>
              </a:lnSpc>
              <a:spcBef>
                <a:spcPct val="20000"/>
              </a:spcBef>
            </a:pPr>
            <a:r>
              <a:rPr lang="en-US" sz="2800" dirty="0">
                <a:solidFill>
                  <a:srgbClr val="7F7F7F"/>
                </a:solidFill>
                <a:ea typeface="ＭＳ Ｐゴシック" charset="0"/>
                <a:cs typeface="Arial" charset="0"/>
              </a:rPr>
              <a:t>Much more powerful tests</a:t>
            </a:r>
          </a:p>
          <a:p>
            <a:pPr>
              <a:lnSpc>
                <a:spcPct val="90000"/>
              </a:lnSpc>
              <a:spcBef>
                <a:spcPct val="20000"/>
              </a:spcBef>
            </a:pPr>
            <a:r>
              <a:rPr lang="en-US" sz="2400" b="1" dirty="0" smtClean="0">
                <a:solidFill>
                  <a:schemeClr val="bg1">
                    <a:lumMod val="50000"/>
                  </a:schemeClr>
                </a:solidFill>
              </a:rPr>
              <a:t> </a:t>
            </a:r>
            <a:r>
              <a:rPr lang="en-US" sz="2000" dirty="0" smtClean="0">
                <a:solidFill>
                  <a:schemeClr val="bg1">
                    <a:lumMod val="50000"/>
                  </a:schemeClr>
                </a:solidFill>
              </a:rPr>
              <a:t>(</a:t>
            </a:r>
            <a:r>
              <a:rPr lang="en-US" sz="2000" dirty="0" err="1" smtClean="0">
                <a:solidFill>
                  <a:schemeClr val="bg1">
                    <a:lumMod val="50000"/>
                  </a:schemeClr>
                </a:solidFill>
              </a:rPr>
              <a:t>eg</a:t>
            </a:r>
            <a:r>
              <a:rPr lang="en-US" sz="2000" dirty="0" smtClean="0">
                <a:solidFill>
                  <a:schemeClr val="bg1">
                    <a:lumMod val="50000"/>
                  </a:schemeClr>
                </a:solidFill>
              </a:rPr>
              <a:t>, Anisimova </a:t>
            </a:r>
            <a:r>
              <a:rPr lang="en-US" sz="2000" i="1" dirty="0">
                <a:solidFill>
                  <a:schemeClr val="bg1">
                    <a:lumMod val="50000"/>
                  </a:schemeClr>
                </a:solidFill>
              </a:rPr>
              <a:t>et al.</a:t>
            </a:r>
            <a:r>
              <a:rPr lang="en-US" sz="2000" dirty="0">
                <a:solidFill>
                  <a:schemeClr val="bg1">
                    <a:lumMod val="50000"/>
                  </a:schemeClr>
                </a:solidFill>
              </a:rPr>
              <a:t> 2001, 2002, </a:t>
            </a:r>
            <a:r>
              <a:rPr lang="en-US" sz="2000" dirty="0" smtClean="0">
                <a:solidFill>
                  <a:schemeClr val="bg1">
                    <a:lumMod val="50000"/>
                  </a:schemeClr>
                </a:solidFill>
              </a:rPr>
              <a:t>2003; Anisimova &amp; Yang 2007)</a:t>
            </a:r>
            <a:endParaRPr lang="en-US" sz="2000" b="1" dirty="0">
              <a:solidFill>
                <a:schemeClr val="bg1">
                  <a:lumMod val="50000"/>
                </a:schemeClr>
              </a:solidFill>
            </a:endParaRPr>
          </a:p>
          <a:p>
            <a:pPr marL="342900" indent="-342900" eaLnBrk="1" hangingPunct="1">
              <a:lnSpc>
                <a:spcPct val="90000"/>
              </a:lnSpc>
              <a:spcBef>
                <a:spcPct val="20000"/>
              </a:spcBef>
              <a:buFontTx/>
              <a:buChar char="•"/>
            </a:pPr>
            <a:endParaRPr lang="en-US" sz="2400" b="1" dirty="0">
              <a:solidFill>
                <a:schemeClr val="bg1">
                  <a:lumMod val="50000"/>
                </a:schemeClr>
              </a:solidFill>
            </a:endParaRPr>
          </a:p>
        </p:txBody>
      </p:sp>
      <p:pic>
        <p:nvPicPr>
          <p:cNvPr id="3" name="Picture 2"/>
          <p:cNvPicPr>
            <a:picLocks noChangeAspect="1"/>
          </p:cNvPicPr>
          <p:nvPr/>
        </p:nvPicPr>
        <p:blipFill>
          <a:blip r:embed="rId3"/>
          <a:stretch>
            <a:fillRect/>
          </a:stretch>
        </p:blipFill>
        <p:spPr>
          <a:xfrm>
            <a:off x="803047" y="3905371"/>
            <a:ext cx="3207060" cy="2705647"/>
          </a:xfrm>
          <a:prstGeom prst="rect">
            <a:avLst/>
          </a:prstGeom>
        </p:spPr>
      </p:pic>
      <p:pic>
        <p:nvPicPr>
          <p:cNvPr id="4" name="Picture 3"/>
          <p:cNvPicPr>
            <a:picLocks noChangeAspect="1"/>
          </p:cNvPicPr>
          <p:nvPr/>
        </p:nvPicPr>
        <p:blipFill>
          <a:blip r:embed="rId4"/>
          <a:stretch>
            <a:fillRect/>
          </a:stretch>
        </p:blipFill>
        <p:spPr>
          <a:xfrm>
            <a:off x="4769622" y="3789982"/>
            <a:ext cx="3333365" cy="2812205"/>
          </a:xfrm>
          <a:prstGeom prst="rect">
            <a:avLst/>
          </a:prstGeom>
        </p:spPr>
      </p:pic>
      <p:sp>
        <p:nvSpPr>
          <p:cNvPr id="9" name="Title 1"/>
          <p:cNvSpPr>
            <a:spLocks noGrp="1"/>
          </p:cNvSpPr>
          <p:nvPr/>
        </p:nvSpPr>
        <p:spPr>
          <a:xfrm>
            <a:off x="0" y="-15240"/>
            <a:ext cx="9144000" cy="1168399"/>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Markov codon models: a success story</a:t>
            </a:r>
          </a:p>
        </p:txBody>
      </p:sp>
    </p:spTree>
    <p:extLst>
      <p:ext uri="{BB962C8B-B14F-4D97-AF65-F5344CB8AC3E}">
        <p14:creationId xmlns:p14="http://schemas.microsoft.com/office/powerpoint/2010/main" val="885829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Markov model of codon evolution</a:t>
            </a:r>
          </a:p>
        </p:txBody>
      </p:sp>
      <p:sp>
        <p:nvSpPr>
          <p:cNvPr id="11" name="TextBox 10"/>
          <p:cNvSpPr txBox="1"/>
          <p:nvPr/>
        </p:nvSpPr>
        <p:spPr>
          <a:xfrm>
            <a:off x="1651000" y="5252218"/>
            <a:ext cx="6743700" cy="1508105"/>
          </a:xfrm>
          <a:prstGeom prst="rect">
            <a:avLst/>
          </a:prstGeom>
          <a:noFill/>
        </p:spPr>
        <p:txBody>
          <a:bodyPr wrap="square" rtlCol="0">
            <a:spAutoFit/>
          </a:bodyPr>
          <a:lstStyle/>
          <a:p>
            <a:r>
              <a:rPr lang="en-AU" sz="2300" i="1" dirty="0" err="1" smtClean="0">
                <a:solidFill>
                  <a:schemeClr val="bg1">
                    <a:lumMod val="50000"/>
                  </a:schemeClr>
                </a:solidFill>
              </a:rPr>
              <a:t>ω</a:t>
            </a:r>
            <a:r>
              <a:rPr lang="en-AU" sz="2300" dirty="0" smtClean="0">
                <a:solidFill>
                  <a:schemeClr val="bg1">
                    <a:lumMod val="50000"/>
                  </a:schemeClr>
                </a:solidFill>
              </a:rPr>
              <a:t>  =  </a:t>
            </a:r>
            <a:r>
              <a:rPr lang="en-AU" sz="2300" i="1" dirty="0" err="1" smtClean="0">
                <a:solidFill>
                  <a:schemeClr val="bg1">
                    <a:lumMod val="50000"/>
                  </a:schemeClr>
                </a:solidFill>
              </a:rPr>
              <a:t>d</a:t>
            </a:r>
            <a:r>
              <a:rPr lang="en-AU" sz="2300" baseline="-25000" dirty="0" err="1" smtClean="0">
                <a:solidFill>
                  <a:schemeClr val="bg1">
                    <a:lumMod val="50000"/>
                  </a:schemeClr>
                </a:solidFill>
              </a:rPr>
              <a:t>N</a:t>
            </a:r>
            <a:r>
              <a:rPr lang="en-AU" sz="2300" dirty="0" smtClean="0">
                <a:solidFill>
                  <a:schemeClr val="bg1">
                    <a:lumMod val="50000"/>
                  </a:schemeClr>
                </a:solidFill>
              </a:rPr>
              <a:t>/</a:t>
            </a:r>
            <a:r>
              <a:rPr lang="en-AU" sz="2300" i="1" dirty="0" err="1" smtClean="0">
                <a:solidFill>
                  <a:schemeClr val="bg1">
                    <a:lumMod val="50000"/>
                  </a:schemeClr>
                </a:solidFill>
              </a:rPr>
              <a:t>d</a:t>
            </a:r>
            <a:r>
              <a:rPr lang="en-AU" sz="2300" baseline="-25000" dirty="0" err="1" smtClean="0">
                <a:solidFill>
                  <a:schemeClr val="bg1">
                    <a:lumMod val="50000"/>
                  </a:schemeClr>
                </a:solidFill>
              </a:rPr>
              <a:t>S</a:t>
            </a:r>
            <a:r>
              <a:rPr lang="en-AU" sz="2300" baseline="-25000" dirty="0">
                <a:solidFill>
                  <a:schemeClr val="bg1">
                    <a:lumMod val="50000"/>
                  </a:schemeClr>
                </a:solidFill>
              </a:rPr>
              <a:t> </a:t>
            </a:r>
            <a:r>
              <a:rPr lang="en-AU" sz="2300" dirty="0" smtClean="0">
                <a:solidFill>
                  <a:schemeClr val="bg1">
                    <a:lumMod val="50000"/>
                  </a:schemeClr>
                </a:solidFill>
              </a:rPr>
              <a:t>(selection on protein) </a:t>
            </a:r>
          </a:p>
          <a:p>
            <a:r>
              <a:rPr lang="en-AU" sz="2300" i="1" dirty="0" err="1" smtClean="0">
                <a:solidFill>
                  <a:schemeClr val="bg1">
                    <a:lumMod val="50000"/>
                  </a:schemeClr>
                </a:solidFill>
              </a:rPr>
              <a:t>κ</a:t>
            </a:r>
            <a:r>
              <a:rPr lang="en-AU" sz="2300" dirty="0" smtClean="0">
                <a:solidFill>
                  <a:schemeClr val="bg1">
                    <a:lumMod val="50000"/>
                  </a:schemeClr>
                </a:solidFill>
              </a:rPr>
              <a:t>    =  transition/</a:t>
            </a:r>
            <a:r>
              <a:rPr lang="en-AU" sz="2300" dirty="0" err="1" smtClean="0">
                <a:solidFill>
                  <a:schemeClr val="bg1">
                    <a:lumMod val="50000"/>
                  </a:schemeClr>
                </a:solidFill>
              </a:rPr>
              <a:t>transversion</a:t>
            </a:r>
            <a:r>
              <a:rPr lang="en-AU" sz="2300" dirty="0" smtClean="0">
                <a:solidFill>
                  <a:schemeClr val="bg1">
                    <a:lumMod val="50000"/>
                  </a:schemeClr>
                </a:solidFill>
              </a:rPr>
              <a:t> ratio </a:t>
            </a:r>
          </a:p>
          <a:p>
            <a:r>
              <a:rPr lang="en-AU" sz="2300" i="1" dirty="0" smtClean="0">
                <a:solidFill>
                  <a:schemeClr val="bg1">
                    <a:lumMod val="50000"/>
                  </a:schemeClr>
                </a:solidFill>
              </a:rPr>
              <a:t>π</a:t>
            </a:r>
            <a:r>
              <a:rPr lang="en-AU" sz="2300" i="1" baseline="-25000" dirty="0" smtClean="0">
                <a:solidFill>
                  <a:schemeClr val="bg1">
                    <a:lumMod val="50000"/>
                  </a:schemeClr>
                </a:solidFill>
              </a:rPr>
              <a:t>j</a:t>
            </a:r>
            <a:r>
              <a:rPr lang="en-AU" sz="2300" dirty="0" smtClean="0">
                <a:solidFill>
                  <a:schemeClr val="bg1">
                    <a:lumMod val="50000"/>
                  </a:schemeClr>
                </a:solidFill>
              </a:rPr>
              <a:t>   =  frequency of codon</a:t>
            </a:r>
            <a:r>
              <a:rPr lang="en-AU" sz="2300" i="1" dirty="0" smtClean="0">
                <a:solidFill>
                  <a:schemeClr val="bg1">
                    <a:lumMod val="50000"/>
                  </a:schemeClr>
                </a:solidFill>
              </a:rPr>
              <a:t> j </a:t>
            </a:r>
          </a:p>
          <a:p>
            <a:r>
              <a:rPr lang="en-US" sz="2300" i="1" dirty="0" smtClean="0">
                <a:solidFill>
                  <a:schemeClr val="bg1">
                    <a:lumMod val="50000"/>
                  </a:schemeClr>
                </a:solidFill>
              </a:rPr>
              <a:t>f</a:t>
            </a:r>
            <a:r>
              <a:rPr lang="en-AU" sz="2300" i="1" baseline="-25000" dirty="0" err="1" smtClean="0">
                <a:solidFill>
                  <a:schemeClr val="bg1">
                    <a:lumMod val="50000"/>
                  </a:schemeClr>
                </a:solidFill>
              </a:rPr>
              <a:t>x</a:t>
            </a:r>
            <a:r>
              <a:rPr lang="en-AU" sz="2300" i="1" baseline="30000" dirty="0" err="1" smtClean="0">
                <a:solidFill>
                  <a:schemeClr val="bg1">
                    <a:lumMod val="50000"/>
                  </a:schemeClr>
                </a:solidFill>
              </a:rPr>
              <a:t>p</a:t>
            </a:r>
            <a:r>
              <a:rPr lang="en-AU" sz="2300" i="1" baseline="30000" dirty="0" smtClean="0">
                <a:solidFill>
                  <a:schemeClr val="bg1">
                    <a:lumMod val="50000"/>
                  </a:schemeClr>
                </a:solidFill>
              </a:rPr>
              <a:t>  </a:t>
            </a:r>
            <a:r>
              <a:rPr lang="en-AU" sz="2300" dirty="0" smtClean="0">
                <a:solidFill>
                  <a:schemeClr val="bg1">
                    <a:lumMod val="50000"/>
                  </a:schemeClr>
                </a:solidFill>
              </a:rPr>
              <a:t>=  frequency of nucleotide </a:t>
            </a:r>
            <a:r>
              <a:rPr lang="en-AU" sz="2300" i="1" dirty="0" smtClean="0">
                <a:solidFill>
                  <a:schemeClr val="bg1">
                    <a:lumMod val="50000"/>
                  </a:schemeClr>
                </a:solidFill>
              </a:rPr>
              <a:t>x</a:t>
            </a:r>
            <a:r>
              <a:rPr lang="en-AU" sz="2300" dirty="0" smtClean="0">
                <a:solidFill>
                  <a:schemeClr val="bg1">
                    <a:lumMod val="50000"/>
                  </a:schemeClr>
                </a:solidFill>
              </a:rPr>
              <a:t> at codon position </a:t>
            </a:r>
            <a:r>
              <a:rPr lang="en-AU" sz="2300" i="1" dirty="0" smtClean="0">
                <a:solidFill>
                  <a:schemeClr val="bg1">
                    <a:lumMod val="50000"/>
                  </a:schemeClr>
                </a:solidFill>
              </a:rPr>
              <a:t>p</a:t>
            </a:r>
            <a:endParaRPr lang="en-AU" sz="2300" i="1" dirty="0">
              <a:solidFill>
                <a:schemeClr val="bg1">
                  <a:lumMod val="50000"/>
                </a:schemeClr>
              </a:solidFill>
            </a:endParaRPr>
          </a:p>
        </p:txBody>
      </p:sp>
      <p:pic>
        <p:nvPicPr>
          <p:cNvPr id="2" name="Picture 1" descr="Figure1Ch1.pdf"/>
          <p:cNvPicPr>
            <a:picLocks noChangeAspect="1"/>
          </p:cNvPicPr>
          <p:nvPr/>
        </p:nvPicPr>
        <p:blipFill rotWithShape="1">
          <a:blip r:embed="rId3">
            <a:extLst>
              <a:ext uri="{28A0092B-C50C-407E-A947-70E740481C1C}">
                <a14:useLocalDpi xmlns:a14="http://schemas.microsoft.com/office/drawing/2010/main" val="0"/>
              </a:ext>
            </a:extLst>
          </a:blip>
          <a:srcRect l="20278" t="13618" r="18472" b="40880"/>
          <a:stretch/>
        </p:blipFill>
        <p:spPr>
          <a:xfrm>
            <a:off x="1062568" y="1739900"/>
            <a:ext cx="6870700" cy="3606800"/>
          </a:xfrm>
          <a:prstGeom prst="rect">
            <a:avLst/>
          </a:prstGeom>
        </p:spPr>
      </p:pic>
      <p:sp>
        <p:nvSpPr>
          <p:cNvPr id="12" name="Subtitle 2"/>
          <p:cNvSpPr txBox="1">
            <a:spLocks/>
          </p:cNvSpPr>
          <p:nvPr/>
        </p:nvSpPr>
        <p:spPr>
          <a:xfrm>
            <a:off x="-15485" y="1211932"/>
            <a:ext cx="9159484" cy="680368"/>
          </a:xfrm>
          <a:prstGeom prst="rect">
            <a:avLst/>
          </a:prstGeom>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800" dirty="0" smtClean="0">
                <a:solidFill>
                  <a:srgbClr val="7F7F7F"/>
                </a:solidFill>
              </a:rPr>
              <a:t>Instantaneous </a:t>
            </a:r>
            <a:r>
              <a:rPr lang="en-US" sz="2800" dirty="0" smtClean="0">
                <a:solidFill>
                  <a:srgbClr val="7F7F7F"/>
                </a:solidFill>
              </a:rPr>
              <a:t>substitution matrix </a:t>
            </a:r>
            <a:r>
              <a:rPr lang="en-US" sz="2800" i="1" dirty="0" smtClean="0">
                <a:solidFill>
                  <a:srgbClr val="7F7F7F"/>
                </a:solidFill>
              </a:rPr>
              <a:t>Q </a:t>
            </a:r>
            <a:r>
              <a:rPr lang="en-US" sz="2800" dirty="0" smtClean="0">
                <a:solidFill>
                  <a:srgbClr val="7F7F7F"/>
                </a:solidFill>
              </a:rPr>
              <a:t>={</a:t>
            </a:r>
            <a:r>
              <a:rPr lang="en-US" sz="2800" i="1" dirty="0" err="1" smtClean="0">
                <a:solidFill>
                  <a:srgbClr val="7F7F7F"/>
                </a:solidFill>
              </a:rPr>
              <a:t>q</a:t>
            </a:r>
            <a:r>
              <a:rPr lang="en-US" sz="2800" i="1" baseline="-25000" dirty="0" err="1" smtClean="0">
                <a:solidFill>
                  <a:srgbClr val="7F7F7F"/>
                </a:solidFill>
              </a:rPr>
              <a:t>ij</a:t>
            </a:r>
            <a:r>
              <a:rPr lang="en-US" sz="2800" dirty="0" smtClean="0">
                <a:solidFill>
                  <a:srgbClr val="7F7F7F"/>
                </a:solidFill>
              </a:rPr>
              <a:t>}: </a:t>
            </a:r>
          </a:p>
          <a:p>
            <a:pPr marL="0" indent="0" algn="ctr">
              <a:buNone/>
            </a:pPr>
            <a:r>
              <a:rPr lang="en-US" sz="2800" baseline="-25000" dirty="0" smtClean="0">
                <a:solidFill>
                  <a:srgbClr val="7F7F7F"/>
                </a:solidFill>
                <a:sym typeface="Wingdings"/>
              </a:rPr>
              <a:t>	</a:t>
            </a:r>
            <a:endParaRPr lang="en-AU" sz="2800" dirty="0">
              <a:solidFill>
                <a:srgbClr val="7F7F7F"/>
              </a:solidFill>
            </a:endParaRPr>
          </a:p>
        </p:txBody>
      </p:sp>
      <p:pic>
        <p:nvPicPr>
          <p:cNvPr id="3" name="Picture 2" descr="Screen Shot 2015-04-21 at 12.41.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268" y="3602770"/>
            <a:ext cx="1348206" cy="313536"/>
          </a:xfrm>
          <a:prstGeom prst="rect">
            <a:avLst/>
          </a:prstGeom>
        </p:spPr>
      </p:pic>
      <p:pic>
        <p:nvPicPr>
          <p:cNvPr id="7" name="Picture 6" descr="Screen Shot 2015-04-21 at 12.41.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268" y="4925314"/>
            <a:ext cx="1348206" cy="313536"/>
          </a:xfrm>
          <a:prstGeom prst="rect">
            <a:avLst/>
          </a:prstGeom>
        </p:spPr>
      </p:pic>
      <p:pic>
        <p:nvPicPr>
          <p:cNvPr id="4" name="Picture 3" descr="Screen Shot 2015-04-21 at 12.40.5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6174" y="2963111"/>
            <a:ext cx="1257300" cy="279400"/>
          </a:xfrm>
          <a:prstGeom prst="rect">
            <a:avLst/>
          </a:prstGeom>
        </p:spPr>
      </p:pic>
      <p:pic>
        <p:nvPicPr>
          <p:cNvPr id="9" name="Picture 8" descr="Screen Shot 2015-04-21 at 12.40.5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6174" y="4251826"/>
            <a:ext cx="1257300" cy="279400"/>
          </a:xfrm>
          <a:prstGeom prst="rect">
            <a:avLst/>
          </a:prstGeom>
        </p:spPr>
      </p:pic>
    </p:spTree>
    <p:extLst>
      <p:ext uri="{BB962C8B-B14F-4D97-AF65-F5344CB8AC3E}">
        <p14:creationId xmlns:p14="http://schemas.microsoft.com/office/powerpoint/2010/main" val="30668572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Defining instantaneous rates</a:t>
            </a:r>
          </a:p>
        </p:txBody>
      </p:sp>
      <p:sp>
        <p:nvSpPr>
          <p:cNvPr id="27" name="Rectangle 26"/>
          <p:cNvSpPr/>
          <p:nvPr/>
        </p:nvSpPr>
        <p:spPr>
          <a:xfrm>
            <a:off x="838367" y="4088974"/>
            <a:ext cx="1654131" cy="612547"/>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a:p>
        </p:txBody>
      </p:sp>
      <p:sp>
        <p:nvSpPr>
          <p:cNvPr id="28" name="Rectangle 27"/>
          <p:cNvSpPr/>
          <p:nvPr/>
        </p:nvSpPr>
        <p:spPr>
          <a:xfrm>
            <a:off x="838367" y="3132209"/>
            <a:ext cx="1662604" cy="612547"/>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a:p>
        </p:txBody>
      </p:sp>
      <p:sp>
        <p:nvSpPr>
          <p:cNvPr id="29" name="Rounded Rectangle 28"/>
          <p:cNvSpPr/>
          <p:nvPr/>
        </p:nvSpPr>
        <p:spPr>
          <a:xfrm>
            <a:off x="1067064" y="3174544"/>
            <a:ext cx="447194" cy="500877"/>
          </a:xfrm>
          <a:prstGeom prst="roundRect">
            <a:avLst/>
          </a:prstGeom>
          <a:solidFill>
            <a:srgbClr val="4675A1"/>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C</a:t>
            </a:r>
            <a:endParaRPr lang="en-AU" sz="2400" b="1" dirty="0"/>
          </a:p>
        </p:txBody>
      </p:sp>
      <p:sp>
        <p:nvSpPr>
          <p:cNvPr id="30" name="Rounded Rectangle 29"/>
          <p:cNvSpPr/>
          <p:nvPr/>
        </p:nvSpPr>
        <p:spPr>
          <a:xfrm>
            <a:off x="1532146" y="3174544"/>
            <a:ext cx="447194" cy="500877"/>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A</a:t>
            </a:r>
            <a:endParaRPr lang="en-AU" sz="2400" b="1" dirty="0"/>
          </a:p>
        </p:txBody>
      </p:sp>
      <p:sp>
        <p:nvSpPr>
          <p:cNvPr id="31" name="Rounded Rectangle 30"/>
          <p:cNvSpPr/>
          <p:nvPr/>
        </p:nvSpPr>
        <p:spPr>
          <a:xfrm>
            <a:off x="1997582" y="3174544"/>
            <a:ext cx="447194" cy="500877"/>
          </a:xfrm>
          <a:prstGeom prst="round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T</a:t>
            </a:r>
            <a:endParaRPr lang="en-AU" sz="2400" b="1" dirty="0"/>
          </a:p>
        </p:txBody>
      </p:sp>
      <p:sp>
        <p:nvSpPr>
          <p:cNvPr id="32" name="Rounded Rectangle 31"/>
          <p:cNvSpPr/>
          <p:nvPr/>
        </p:nvSpPr>
        <p:spPr>
          <a:xfrm>
            <a:off x="1534341" y="4139439"/>
            <a:ext cx="447194" cy="500877"/>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A</a:t>
            </a:r>
            <a:endParaRPr lang="en-AU" sz="2400" b="1" dirty="0"/>
          </a:p>
        </p:txBody>
      </p:sp>
      <p:cxnSp>
        <p:nvCxnSpPr>
          <p:cNvPr id="33" name="Straight Arrow Connector 32"/>
          <p:cNvCxnSpPr/>
          <p:nvPr/>
        </p:nvCxnSpPr>
        <p:spPr>
          <a:xfrm rot="5400000">
            <a:off x="1548460" y="3918336"/>
            <a:ext cx="347161" cy="1"/>
          </a:xfrm>
          <a:prstGeom prst="straightConnector1">
            <a:avLst/>
          </a:prstGeom>
          <a:ln w="76200" cap="flat" cmpd="sng" algn="ctr">
            <a:solidFill>
              <a:schemeClr val="tx1">
                <a:lumMod val="50000"/>
                <a:lumOff val="50000"/>
              </a:schemeClr>
            </a:solidFill>
            <a:prstDash val="solid"/>
            <a:round/>
            <a:headEnd type="none" w="med" len="med"/>
            <a:tailEnd type="triangle" w="med" len="sm"/>
          </a:ln>
        </p:spPr>
        <p:style>
          <a:lnRef idx="2">
            <a:schemeClr val="accent1"/>
          </a:lnRef>
          <a:fillRef idx="0">
            <a:schemeClr val="accent1"/>
          </a:fillRef>
          <a:effectRef idx="1">
            <a:schemeClr val="accent1"/>
          </a:effectRef>
          <a:fontRef idx="minor">
            <a:schemeClr val="tx1"/>
          </a:fontRef>
        </p:style>
      </p:cxnSp>
      <p:pic>
        <p:nvPicPr>
          <p:cNvPr id="34" name="table"/>
          <p:cNvPicPr>
            <a:picLocks noChangeAspect="1"/>
          </p:cNvPicPr>
          <p:nvPr/>
        </p:nvPicPr>
        <p:blipFill>
          <a:blip r:embed="rId3"/>
          <a:stretch>
            <a:fillRect/>
          </a:stretch>
        </p:blipFill>
        <p:spPr>
          <a:xfrm>
            <a:off x="2744241" y="2741884"/>
            <a:ext cx="5747804" cy="2440795"/>
          </a:xfrm>
          <a:prstGeom prst="rect">
            <a:avLst/>
          </a:prstGeom>
        </p:spPr>
      </p:pic>
      <p:sp>
        <p:nvSpPr>
          <p:cNvPr id="35" name="Rounded Rectangle 34"/>
          <p:cNvSpPr/>
          <p:nvPr/>
        </p:nvSpPr>
        <p:spPr>
          <a:xfrm>
            <a:off x="1064441" y="4139439"/>
            <a:ext cx="447194" cy="500877"/>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A</a:t>
            </a:r>
            <a:endParaRPr lang="en-AU" sz="2400" b="1" dirty="0"/>
          </a:p>
        </p:txBody>
      </p:sp>
      <p:sp>
        <p:nvSpPr>
          <p:cNvPr id="36" name="Rounded Rectangle 35"/>
          <p:cNvSpPr/>
          <p:nvPr/>
        </p:nvSpPr>
        <p:spPr>
          <a:xfrm>
            <a:off x="1997582" y="4139744"/>
            <a:ext cx="447194" cy="500877"/>
          </a:xfrm>
          <a:prstGeom prst="round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T</a:t>
            </a:r>
            <a:endParaRPr lang="en-AU" sz="2400" b="1" dirty="0"/>
          </a:p>
        </p:txBody>
      </p:sp>
      <p:sp>
        <p:nvSpPr>
          <p:cNvPr id="37" name="TextBox 36"/>
          <p:cNvSpPr txBox="1"/>
          <p:nvPr/>
        </p:nvSpPr>
        <p:spPr>
          <a:xfrm>
            <a:off x="684878" y="3264779"/>
            <a:ext cx="461665" cy="379408"/>
          </a:xfrm>
          <a:prstGeom prst="rect">
            <a:avLst/>
          </a:prstGeom>
          <a:noFill/>
        </p:spPr>
        <p:txBody>
          <a:bodyPr vert="vert270" wrap="none" rtlCol="0">
            <a:spAutoFit/>
          </a:bodyPr>
          <a:lstStyle>
            <a:defPPr>
              <a:defRPr lang="en-A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smtClean="0"/>
              <a:t>His</a:t>
            </a:r>
            <a:endParaRPr lang="en-AU" dirty="0"/>
          </a:p>
        </p:txBody>
      </p:sp>
      <p:sp>
        <p:nvSpPr>
          <p:cNvPr id="38" name="TextBox 37"/>
          <p:cNvSpPr txBox="1"/>
          <p:nvPr/>
        </p:nvSpPr>
        <p:spPr>
          <a:xfrm>
            <a:off x="684878" y="4202964"/>
            <a:ext cx="461665" cy="393723"/>
          </a:xfrm>
          <a:prstGeom prst="rect">
            <a:avLst/>
          </a:prstGeom>
          <a:noFill/>
        </p:spPr>
        <p:txBody>
          <a:bodyPr vert="vert270" wrap="none" rtlCol="0">
            <a:spAutoFit/>
          </a:bodyPr>
          <a:lstStyle>
            <a:defPPr>
              <a:defRPr lang="en-A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smtClean="0"/>
              <a:t>Ser</a:t>
            </a:r>
            <a:endParaRPr lang="en-AU" dirty="0"/>
          </a:p>
        </p:txBody>
      </p:sp>
      <p:pic>
        <p:nvPicPr>
          <p:cNvPr id="39" name="Object 2"/>
          <p:cNvPicPr>
            <a:picLocks noChangeAspect="1" noChangeArrowheads="1"/>
          </p:cNvPicPr>
          <p:nvPr/>
        </p:nvPicPr>
        <p:blipFill>
          <a:blip r:embed="rId4"/>
          <a:srcRect/>
          <a:stretch>
            <a:fillRect/>
          </a:stretch>
        </p:blipFill>
        <p:spPr bwMode="auto">
          <a:xfrm>
            <a:off x="5235206" y="3612357"/>
            <a:ext cx="791997" cy="394997"/>
          </a:xfrm>
          <a:prstGeom prst="rect">
            <a:avLst/>
          </a:prstGeom>
          <a:noFill/>
        </p:spPr>
      </p:pic>
      <p:pic>
        <p:nvPicPr>
          <p:cNvPr id="40" name="Object 3"/>
          <p:cNvPicPr>
            <a:picLocks noChangeAspect="1" noChangeArrowheads="1"/>
          </p:cNvPicPr>
          <p:nvPr/>
        </p:nvPicPr>
        <p:blipFill>
          <a:blip r:embed="rId5"/>
          <a:srcRect/>
          <a:stretch>
            <a:fillRect/>
          </a:stretch>
        </p:blipFill>
        <p:spPr bwMode="auto">
          <a:xfrm>
            <a:off x="5075140" y="4112219"/>
            <a:ext cx="1162932" cy="394995"/>
          </a:xfrm>
          <a:prstGeom prst="rect">
            <a:avLst/>
          </a:prstGeom>
          <a:noFill/>
        </p:spPr>
      </p:pic>
      <p:pic>
        <p:nvPicPr>
          <p:cNvPr id="41" name="Object 4"/>
          <p:cNvPicPr>
            <a:picLocks noChangeAspect="1" noChangeArrowheads="1"/>
          </p:cNvPicPr>
          <p:nvPr/>
        </p:nvPicPr>
        <p:blipFill>
          <a:blip r:embed="rId6"/>
          <a:srcRect/>
          <a:stretch>
            <a:fillRect/>
          </a:stretch>
        </p:blipFill>
        <p:spPr bwMode="auto">
          <a:xfrm>
            <a:off x="4963573" y="4662443"/>
            <a:ext cx="1409555" cy="394995"/>
          </a:xfrm>
          <a:prstGeom prst="rect">
            <a:avLst/>
          </a:prstGeom>
          <a:noFill/>
        </p:spPr>
      </p:pic>
      <p:pic>
        <p:nvPicPr>
          <p:cNvPr id="42" name="Object 5"/>
          <p:cNvPicPr>
            <a:picLocks noChangeAspect="1" noChangeArrowheads="1"/>
          </p:cNvPicPr>
          <p:nvPr/>
        </p:nvPicPr>
        <p:blipFill>
          <a:blip r:embed="rId7"/>
          <a:srcRect/>
          <a:stretch>
            <a:fillRect/>
          </a:stretch>
        </p:blipFill>
        <p:spPr bwMode="auto">
          <a:xfrm>
            <a:off x="7047961" y="3612359"/>
            <a:ext cx="1088744" cy="394995"/>
          </a:xfrm>
          <a:prstGeom prst="rect">
            <a:avLst/>
          </a:prstGeom>
          <a:noFill/>
        </p:spPr>
      </p:pic>
      <p:pic>
        <p:nvPicPr>
          <p:cNvPr id="43" name="Object 6"/>
          <p:cNvPicPr>
            <a:picLocks noChangeAspect="1" noChangeArrowheads="1"/>
          </p:cNvPicPr>
          <p:nvPr/>
        </p:nvPicPr>
        <p:blipFill>
          <a:blip r:embed="rId8"/>
          <a:srcRect/>
          <a:stretch>
            <a:fillRect/>
          </a:stretch>
        </p:blipFill>
        <p:spPr bwMode="auto">
          <a:xfrm>
            <a:off x="6867515" y="4097834"/>
            <a:ext cx="1411559" cy="394996"/>
          </a:xfrm>
          <a:prstGeom prst="rect">
            <a:avLst/>
          </a:prstGeom>
          <a:noFill/>
        </p:spPr>
      </p:pic>
      <p:pic>
        <p:nvPicPr>
          <p:cNvPr id="44" name="Object 7"/>
          <p:cNvPicPr>
            <a:picLocks noChangeAspect="1" noChangeArrowheads="1"/>
          </p:cNvPicPr>
          <p:nvPr/>
        </p:nvPicPr>
        <p:blipFill>
          <a:blip r:embed="rId9"/>
          <a:srcRect/>
          <a:stretch>
            <a:fillRect/>
          </a:stretch>
        </p:blipFill>
        <p:spPr bwMode="auto">
          <a:xfrm>
            <a:off x="6755862" y="4662443"/>
            <a:ext cx="1656176" cy="394996"/>
          </a:xfrm>
          <a:prstGeom prst="rect">
            <a:avLst/>
          </a:prstGeom>
          <a:noFill/>
        </p:spPr>
      </p:pic>
      <p:sp>
        <p:nvSpPr>
          <p:cNvPr id="45" name="Subtitle 2"/>
          <p:cNvSpPr txBox="1">
            <a:spLocks/>
          </p:cNvSpPr>
          <p:nvPr/>
        </p:nvSpPr>
        <p:spPr>
          <a:xfrm>
            <a:off x="-15485" y="1829999"/>
            <a:ext cx="9159484" cy="680368"/>
          </a:xfrm>
          <a:prstGeom prst="rect">
            <a:avLst/>
          </a:prstGeom>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800" dirty="0" smtClean="0">
                <a:solidFill>
                  <a:srgbClr val="7F7F7F"/>
                </a:solidFill>
              </a:rPr>
              <a:t>There are many ways to define instantaneous </a:t>
            </a:r>
            <a:r>
              <a:rPr lang="en-US" sz="2800" dirty="0" smtClean="0">
                <a:solidFill>
                  <a:srgbClr val="7F7F7F"/>
                </a:solidFill>
              </a:rPr>
              <a:t>rates:</a:t>
            </a:r>
            <a:r>
              <a:rPr lang="en-US" sz="2800" baseline="-25000" dirty="0" smtClean="0">
                <a:solidFill>
                  <a:srgbClr val="7F7F7F"/>
                </a:solidFill>
                <a:sym typeface="Wingdings"/>
              </a:rPr>
              <a:t>	</a:t>
            </a:r>
            <a:endParaRPr lang="en-AU" sz="2800" dirty="0">
              <a:solidFill>
                <a:srgbClr val="7F7F7F"/>
              </a:solidFill>
            </a:endParaRPr>
          </a:p>
        </p:txBody>
      </p:sp>
    </p:spTree>
    <p:extLst>
      <p:ext uri="{BB962C8B-B14F-4D97-AF65-F5344CB8AC3E}">
        <p14:creationId xmlns:p14="http://schemas.microsoft.com/office/powerpoint/2010/main" val="40926345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96064588"/>
              </p:ext>
            </p:extLst>
          </p:nvPr>
        </p:nvGraphicFramePr>
        <p:xfrm>
          <a:off x="1236133" y="2650066"/>
          <a:ext cx="6529675" cy="3530600"/>
        </p:xfrm>
        <a:graphic>
          <a:graphicData uri="http://schemas.openxmlformats.org/drawingml/2006/table">
            <a:tbl>
              <a:tblPr firstRow="1" bandRow="1">
                <a:tableStyleId>{5C22544A-7EE6-4342-B048-85BDC9FD1C3A}</a:tableStyleId>
              </a:tblPr>
              <a:tblGrid>
                <a:gridCol w="2183186"/>
                <a:gridCol w="2288889"/>
                <a:gridCol w="2057600"/>
              </a:tblGrid>
              <a:tr h="938988">
                <a:tc>
                  <a:txBody>
                    <a:bodyPr/>
                    <a:lstStyle/>
                    <a:p>
                      <a:pPr algn="l"/>
                      <a:r>
                        <a:rPr lang="en-AU" sz="2000" b="0" dirty="0" smtClean="0">
                          <a:solidFill>
                            <a:schemeClr val="tx1"/>
                          </a:solidFill>
                        </a:rPr>
                        <a:t>Model</a:t>
                      </a:r>
                      <a:endParaRPr lang="en-AU" sz="2000" b="0" dirty="0">
                        <a:solidFill>
                          <a:schemeClr val="tx1"/>
                        </a:solidFill>
                      </a:endParaRPr>
                    </a:p>
                  </a:txBody>
                  <a:tcPr anchor="ctr">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AU" sz="1400" b="0" dirty="0" smtClean="0">
                        <a:solidFill>
                          <a:schemeClr val="tx1"/>
                        </a:solidFill>
                      </a:endParaRPr>
                    </a:p>
                  </a:txBody>
                  <a:tcPr>
                    <a:solidFill>
                      <a:schemeClr val="accent1">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AU" sz="1400" b="0" dirty="0" smtClean="0">
                        <a:solidFill>
                          <a:schemeClr val="tx1"/>
                        </a:solidFill>
                      </a:endParaRPr>
                    </a:p>
                  </a:txBody>
                  <a:tcPr>
                    <a:solidFill>
                      <a:schemeClr val="accent1">
                        <a:lumMod val="60000"/>
                        <a:lumOff val="40000"/>
                      </a:schemeClr>
                    </a:solidFill>
                  </a:tcPr>
                </a:tc>
              </a:tr>
              <a:tr h="647903">
                <a:tc>
                  <a:txBody>
                    <a:bodyPr/>
                    <a:lstStyle/>
                    <a:p>
                      <a:pPr algn="l"/>
                      <a:r>
                        <a:rPr lang="en-AU" sz="2000" dirty="0" err="1" smtClean="0"/>
                        <a:t>Fequal</a:t>
                      </a:r>
                      <a:endParaRPr lang="en-AU" sz="2000" dirty="0"/>
                    </a:p>
                  </a:txBody>
                  <a:tcPr anchor="ctr">
                    <a:solidFill>
                      <a:srgbClr val="95B3D7"/>
                    </a:solidFill>
                  </a:tcPr>
                </a:tc>
                <a:tc>
                  <a:txBody>
                    <a:bodyPr/>
                    <a:lstStyle/>
                    <a:p>
                      <a:pPr algn="ctr"/>
                      <a:r>
                        <a:rPr lang="en-AU" sz="2000" dirty="0" smtClean="0"/>
                        <a:t>1/61</a:t>
                      </a:r>
                      <a:endParaRPr lang="en-AU" sz="2000" dirty="0"/>
                    </a:p>
                  </a:txBody>
                  <a:tcPr anchor="ctr"/>
                </a:tc>
                <a:tc>
                  <a:txBody>
                    <a:bodyPr/>
                    <a:lstStyle/>
                    <a:p>
                      <a:pPr algn="ctr"/>
                      <a:r>
                        <a:rPr lang="en-AU" sz="2000" dirty="0" smtClean="0"/>
                        <a:t>1/61</a:t>
                      </a:r>
                      <a:endParaRPr lang="en-AU" sz="2000" dirty="0"/>
                    </a:p>
                  </a:txBody>
                  <a:tcPr anchor="ctr"/>
                </a:tc>
              </a:tr>
              <a:tr h="647903">
                <a:tc>
                  <a:txBody>
                    <a:bodyPr/>
                    <a:lstStyle/>
                    <a:p>
                      <a:pPr algn="l"/>
                      <a:r>
                        <a:rPr lang="en-AU" sz="2000" dirty="0" smtClean="0"/>
                        <a:t>F1x4</a:t>
                      </a:r>
                      <a:endParaRPr lang="en-AU" sz="2000" dirty="0"/>
                    </a:p>
                  </a:txBody>
                  <a:tcPr anchor="ctr">
                    <a:lnB w="12700" cap="flat" cmpd="sng" algn="ctr">
                      <a:solidFill>
                        <a:prstClr val="white"/>
                      </a:solidFill>
                      <a:prstDash val="solid"/>
                      <a:round/>
                      <a:headEnd type="none" w="med" len="med"/>
                      <a:tailEnd type="none" w="med" len="med"/>
                    </a:lnB>
                    <a:solidFill>
                      <a:srgbClr val="95B3D7"/>
                    </a:solidFill>
                  </a:tcPr>
                </a:tc>
                <a:tc>
                  <a:txBody>
                    <a:bodyPr/>
                    <a:lstStyle/>
                    <a:p>
                      <a:pPr algn="ctr"/>
                      <a:endParaRPr lang="en-AU" sz="1400" dirty="0"/>
                    </a:p>
                  </a:txBody>
                  <a:tcPr anchor="ctr">
                    <a:lnB w="12700" cap="flat" cmpd="sng" algn="ctr">
                      <a:solidFill>
                        <a:prstClr val="white"/>
                      </a:solidFill>
                      <a:prstDash val="solid"/>
                      <a:round/>
                      <a:headEnd type="none" w="med" len="med"/>
                      <a:tailEnd type="none" w="med" len="med"/>
                    </a:lnB>
                  </a:tcPr>
                </a:tc>
                <a:tc>
                  <a:txBody>
                    <a:bodyPr/>
                    <a:lstStyle/>
                    <a:p>
                      <a:pPr algn="ctr"/>
                      <a:endParaRPr lang="en-AU" sz="1400" dirty="0"/>
                    </a:p>
                  </a:txBody>
                  <a:tcPr anchor="ctr">
                    <a:lnB w="12700" cap="flat" cmpd="sng" algn="ctr">
                      <a:solidFill>
                        <a:prstClr val="white"/>
                      </a:solidFill>
                      <a:prstDash val="solid"/>
                      <a:round/>
                      <a:headEnd type="none" w="med" len="med"/>
                      <a:tailEnd type="none" w="med" len="med"/>
                    </a:lnB>
                  </a:tcPr>
                </a:tc>
              </a:tr>
              <a:tr h="6479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2000" dirty="0" smtClean="0"/>
                        <a:t>F3x4</a:t>
                      </a:r>
                    </a:p>
                  </a:txBody>
                  <a:tcPr anchor="ctr">
                    <a:lnT w="12700" cap="flat" cmpd="sng" algn="ctr">
                      <a:solidFill>
                        <a:prstClr val="white"/>
                      </a:solidFill>
                      <a:prstDash val="solid"/>
                      <a:round/>
                      <a:headEnd type="none" w="med" len="med"/>
                      <a:tailEnd type="none" w="med" len="med"/>
                    </a:lnT>
                    <a:solidFill>
                      <a:srgbClr val="95B3D7"/>
                    </a:solidFill>
                  </a:tcPr>
                </a:tc>
                <a:tc>
                  <a:txBody>
                    <a:bodyPr/>
                    <a:lstStyle/>
                    <a:p>
                      <a:pPr algn="ctr"/>
                      <a:endParaRPr lang="en-AU" sz="1400" dirty="0"/>
                    </a:p>
                  </a:txBody>
                  <a:tcPr anchor="ctr">
                    <a:lnT w="12700" cap="flat" cmpd="sng" algn="ctr">
                      <a:solidFill>
                        <a:prstClr val="white"/>
                      </a:solidFill>
                      <a:prstDash val="solid"/>
                      <a:round/>
                      <a:headEnd type="none" w="med" len="med"/>
                      <a:tailEnd type="none" w="med" len="med"/>
                    </a:lnT>
                  </a:tcPr>
                </a:tc>
                <a:tc>
                  <a:txBody>
                    <a:bodyPr/>
                    <a:lstStyle/>
                    <a:p>
                      <a:pPr algn="ctr"/>
                      <a:endParaRPr lang="en-AU" sz="1400" dirty="0"/>
                    </a:p>
                  </a:txBody>
                  <a:tcPr anchor="ctr">
                    <a:lnT w="12700" cap="flat" cmpd="sng" algn="ctr">
                      <a:solidFill>
                        <a:prstClr val="white"/>
                      </a:solidFill>
                      <a:prstDash val="solid"/>
                      <a:round/>
                      <a:headEnd type="none" w="med" len="med"/>
                      <a:tailEnd type="none" w="med" len="med"/>
                    </a:lnT>
                  </a:tcPr>
                </a:tc>
              </a:tr>
              <a:tr h="647903">
                <a:tc>
                  <a:txBody>
                    <a:bodyPr/>
                    <a:lstStyle/>
                    <a:p>
                      <a:pPr algn="l"/>
                      <a:r>
                        <a:rPr lang="en-AU" sz="2000" dirty="0" smtClean="0"/>
                        <a:t>F61</a:t>
                      </a:r>
                      <a:endParaRPr lang="en-AU" sz="2000" dirty="0"/>
                    </a:p>
                  </a:txBody>
                  <a:tcPr anchor="ctr">
                    <a:solidFill>
                      <a:srgbClr val="95B3D7"/>
                    </a:solidFill>
                  </a:tcPr>
                </a:tc>
                <a:tc>
                  <a:txBody>
                    <a:bodyPr/>
                    <a:lstStyle/>
                    <a:p>
                      <a:pPr algn="ctr"/>
                      <a:endParaRPr lang="en-AU" sz="1400" dirty="0"/>
                    </a:p>
                  </a:txBody>
                  <a:tcPr anchor="ctr"/>
                </a:tc>
                <a:tc>
                  <a:txBody>
                    <a:bodyPr/>
                    <a:lstStyle/>
                    <a:p>
                      <a:pPr algn="ctr"/>
                      <a:endParaRPr lang="en-AU" sz="1400" dirty="0"/>
                    </a:p>
                  </a:txBody>
                  <a:tcPr anchor="ctr"/>
                </a:tc>
              </a:tr>
            </a:tbl>
          </a:graphicData>
        </a:graphic>
      </p:graphicFrame>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err="1"/>
              <a:t>Modeling</a:t>
            </a:r>
            <a:r>
              <a:rPr lang="en-AU" dirty="0"/>
              <a:t> codon frequencies</a:t>
            </a:r>
          </a:p>
        </p:txBody>
      </p:sp>
      <p:grpSp>
        <p:nvGrpSpPr>
          <p:cNvPr id="3" name="Group 2"/>
          <p:cNvGrpSpPr/>
          <p:nvPr/>
        </p:nvGrpSpPr>
        <p:grpSpPr>
          <a:xfrm>
            <a:off x="3587533" y="2811171"/>
            <a:ext cx="1816093" cy="612547"/>
            <a:chOff x="684878" y="3132209"/>
            <a:chExt cx="1816093" cy="612547"/>
          </a:xfrm>
        </p:grpSpPr>
        <p:sp>
          <p:nvSpPr>
            <p:cNvPr id="28" name="Rectangle 27"/>
            <p:cNvSpPr/>
            <p:nvPr/>
          </p:nvSpPr>
          <p:spPr>
            <a:xfrm>
              <a:off x="838367" y="3132209"/>
              <a:ext cx="1662604" cy="612547"/>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a:p>
          </p:txBody>
        </p:sp>
        <p:sp>
          <p:nvSpPr>
            <p:cNvPr id="29" name="Rounded Rectangle 28"/>
            <p:cNvSpPr/>
            <p:nvPr/>
          </p:nvSpPr>
          <p:spPr>
            <a:xfrm>
              <a:off x="1067064" y="3174544"/>
              <a:ext cx="447194" cy="500877"/>
            </a:xfrm>
            <a:prstGeom prst="roundRect">
              <a:avLst/>
            </a:prstGeom>
            <a:solidFill>
              <a:srgbClr val="4675A1"/>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C</a:t>
              </a:r>
              <a:endParaRPr lang="en-AU" sz="2400" b="1" dirty="0"/>
            </a:p>
          </p:txBody>
        </p:sp>
        <p:sp>
          <p:nvSpPr>
            <p:cNvPr id="30" name="Rounded Rectangle 29"/>
            <p:cNvSpPr/>
            <p:nvPr/>
          </p:nvSpPr>
          <p:spPr>
            <a:xfrm>
              <a:off x="1532146" y="3174544"/>
              <a:ext cx="447194" cy="500877"/>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A</a:t>
              </a:r>
              <a:endParaRPr lang="en-AU" sz="2400" b="1" dirty="0"/>
            </a:p>
          </p:txBody>
        </p:sp>
        <p:sp>
          <p:nvSpPr>
            <p:cNvPr id="31" name="Rounded Rectangle 30"/>
            <p:cNvSpPr/>
            <p:nvPr/>
          </p:nvSpPr>
          <p:spPr>
            <a:xfrm>
              <a:off x="1997582" y="3174544"/>
              <a:ext cx="447194" cy="500877"/>
            </a:xfrm>
            <a:prstGeom prst="round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T</a:t>
              </a:r>
              <a:endParaRPr lang="en-AU" sz="2400" b="1" dirty="0"/>
            </a:p>
          </p:txBody>
        </p:sp>
        <p:sp>
          <p:nvSpPr>
            <p:cNvPr id="37" name="TextBox 36"/>
            <p:cNvSpPr txBox="1"/>
            <p:nvPr/>
          </p:nvSpPr>
          <p:spPr>
            <a:xfrm>
              <a:off x="684878" y="3264779"/>
              <a:ext cx="461665" cy="379408"/>
            </a:xfrm>
            <a:prstGeom prst="rect">
              <a:avLst/>
            </a:prstGeom>
            <a:noFill/>
          </p:spPr>
          <p:txBody>
            <a:bodyPr vert="vert270" wrap="none" rtlCol="0">
              <a:spAutoFit/>
            </a:bodyPr>
            <a:lstStyle>
              <a:defPPr>
                <a:defRPr lang="en-A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smtClean="0"/>
                <a:t>His</a:t>
              </a:r>
              <a:endParaRPr lang="en-AU" dirty="0"/>
            </a:p>
          </p:txBody>
        </p:sp>
      </p:grpSp>
      <p:grpSp>
        <p:nvGrpSpPr>
          <p:cNvPr id="4" name="Group 3"/>
          <p:cNvGrpSpPr/>
          <p:nvPr/>
        </p:nvGrpSpPr>
        <p:grpSpPr>
          <a:xfrm>
            <a:off x="5798594" y="2807947"/>
            <a:ext cx="1807620" cy="612547"/>
            <a:chOff x="684878" y="4088974"/>
            <a:chExt cx="1807620" cy="612547"/>
          </a:xfrm>
        </p:grpSpPr>
        <p:sp>
          <p:nvSpPr>
            <p:cNvPr id="27" name="Rectangle 26"/>
            <p:cNvSpPr/>
            <p:nvPr/>
          </p:nvSpPr>
          <p:spPr>
            <a:xfrm>
              <a:off x="838367" y="4088974"/>
              <a:ext cx="1654131" cy="612547"/>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AU"/>
            </a:p>
          </p:txBody>
        </p:sp>
        <p:sp>
          <p:nvSpPr>
            <p:cNvPr id="32" name="Rounded Rectangle 31"/>
            <p:cNvSpPr/>
            <p:nvPr/>
          </p:nvSpPr>
          <p:spPr>
            <a:xfrm>
              <a:off x="1534341" y="4139439"/>
              <a:ext cx="447194" cy="500877"/>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A</a:t>
              </a:r>
              <a:endParaRPr lang="en-AU" sz="2400" b="1" dirty="0"/>
            </a:p>
          </p:txBody>
        </p:sp>
        <p:sp>
          <p:nvSpPr>
            <p:cNvPr id="35" name="Rounded Rectangle 34"/>
            <p:cNvSpPr/>
            <p:nvPr/>
          </p:nvSpPr>
          <p:spPr>
            <a:xfrm>
              <a:off x="1064441" y="4139439"/>
              <a:ext cx="447194" cy="500877"/>
            </a:xfrm>
            <a:prstGeom prst="round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A</a:t>
              </a:r>
              <a:endParaRPr lang="en-AU" sz="2400" b="1" dirty="0"/>
            </a:p>
          </p:txBody>
        </p:sp>
        <p:sp>
          <p:nvSpPr>
            <p:cNvPr id="36" name="Rounded Rectangle 35"/>
            <p:cNvSpPr/>
            <p:nvPr/>
          </p:nvSpPr>
          <p:spPr>
            <a:xfrm>
              <a:off x="1997582" y="4139744"/>
              <a:ext cx="447194" cy="500877"/>
            </a:xfrm>
            <a:prstGeom prst="round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AU"/>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AU" sz="2400" b="1" dirty="0" smtClean="0"/>
                <a:t>T</a:t>
              </a:r>
              <a:endParaRPr lang="en-AU" sz="2400" b="1" dirty="0"/>
            </a:p>
          </p:txBody>
        </p:sp>
        <p:sp>
          <p:nvSpPr>
            <p:cNvPr id="38" name="TextBox 37"/>
            <p:cNvSpPr txBox="1"/>
            <p:nvPr/>
          </p:nvSpPr>
          <p:spPr>
            <a:xfrm>
              <a:off x="684878" y="4202964"/>
              <a:ext cx="461665" cy="393723"/>
            </a:xfrm>
            <a:prstGeom prst="rect">
              <a:avLst/>
            </a:prstGeom>
            <a:noFill/>
          </p:spPr>
          <p:txBody>
            <a:bodyPr vert="vert270" wrap="none" rtlCol="0">
              <a:spAutoFit/>
            </a:bodyPr>
            <a:lstStyle>
              <a:defPPr>
                <a:defRPr lang="en-A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smtClean="0"/>
                <a:t>Ser</a:t>
              </a:r>
              <a:endParaRPr lang="en-AU" dirty="0"/>
            </a:p>
          </p:txBody>
        </p:sp>
      </p:grpSp>
      <p:sp>
        <p:nvSpPr>
          <p:cNvPr id="45" name="Subtitle 2"/>
          <p:cNvSpPr txBox="1">
            <a:spLocks/>
          </p:cNvSpPr>
          <p:nvPr/>
        </p:nvSpPr>
        <p:spPr>
          <a:xfrm>
            <a:off x="0" y="1491332"/>
            <a:ext cx="9159484" cy="1158734"/>
          </a:xfrm>
          <a:prstGeom prst="rect">
            <a:avLst/>
          </a:prstGeom>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smtClean="0">
                <a:solidFill>
                  <a:srgbClr val="7F7F7F"/>
                </a:solidFill>
              </a:rPr>
              <a:t>All codon models assume reversibility and </a:t>
            </a:r>
            <a:r>
              <a:rPr lang="en-US" sz="2800" dirty="0" err="1" smtClean="0">
                <a:solidFill>
                  <a:srgbClr val="7F7F7F"/>
                </a:solidFill>
              </a:rPr>
              <a:t>stationarity</a:t>
            </a:r>
            <a:endParaRPr lang="en-US" sz="2800" dirty="0" smtClean="0">
              <a:solidFill>
                <a:srgbClr val="7F7F7F"/>
              </a:solidFill>
            </a:endParaRPr>
          </a:p>
          <a:p>
            <a:pPr marL="0" indent="0" algn="ctr">
              <a:buNone/>
            </a:pPr>
            <a:r>
              <a:rPr lang="en-US" sz="2800" dirty="0" smtClean="0">
                <a:solidFill>
                  <a:srgbClr val="7F7F7F"/>
                </a:solidFill>
                <a:sym typeface="Wingdings"/>
              </a:rPr>
              <a:t>Codon frequencies {</a:t>
            </a:r>
            <a:r>
              <a:rPr lang="en-AU" sz="2800" i="1" dirty="0" smtClean="0">
                <a:solidFill>
                  <a:schemeClr val="bg1">
                    <a:lumMod val="50000"/>
                  </a:schemeClr>
                </a:solidFill>
              </a:rPr>
              <a:t>π</a:t>
            </a:r>
            <a:r>
              <a:rPr lang="en-AU" sz="2800" i="1" baseline="-25000" dirty="0" smtClean="0">
                <a:solidFill>
                  <a:schemeClr val="bg1">
                    <a:lumMod val="50000"/>
                  </a:schemeClr>
                </a:solidFill>
              </a:rPr>
              <a:t>j</a:t>
            </a:r>
            <a:r>
              <a:rPr lang="en-AU" sz="2800" dirty="0" smtClean="0">
                <a:solidFill>
                  <a:schemeClr val="bg1">
                    <a:lumMod val="50000"/>
                  </a:schemeClr>
                </a:solidFill>
              </a:rPr>
              <a:t>} </a:t>
            </a:r>
            <a:r>
              <a:rPr lang="en-US" sz="2800" dirty="0" smtClean="0">
                <a:solidFill>
                  <a:srgbClr val="7F7F7F"/>
                </a:solidFill>
                <a:sym typeface="Wingdings"/>
              </a:rPr>
              <a:t>are the same at any time</a:t>
            </a:r>
            <a:endParaRPr lang="en-AU" sz="2800" dirty="0">
              <a:solidFill>
                <a:srgbClr val="7F7F7F"/>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915505615"/>
              </p:ext>
            </p:extLst>
          </p:nvPr>
        </p:nvGraphicFramePr>
        <p:xfrm>
          <a:off x="6335896" y="4947177"/>
          <a:ext cx="988245" cy="480067"/>
        </p:xfrm>
        <a:graphic>
          <a:graphicData uri="http://schemas.openxmlformats.org/presentationml/2006/ole">
            <mc:AlternateContent xmlns:mc="http://schemas.openxmlformats.org/markup-compatibility/2006">
              <mc:Choice xmlns:v="urn:schemas-microsoft-com:vml" Requires="v">
                <p:oleObj spid="_x0000_s57184" name="Equation" r:id="rId4" imgW="469900" imgH="228600" progId="Equation.3">
                  <p:embed/>
                </p:oleObj>
              </mc:Choice>
              <mc:Fallback>
                <p:oleObj name="Equation" r:id="rId4" imgW="469900" imgH="228600" progId="Equation.3">
                  <p:embed/>
                  <p:pic>
                    <p:nvPicPr>
                      <p:cNvPr id="0" name="Object 1"/>
                      <p:cNvPicPr>
                        <a:picLocks noChangeAspect="1" noChangeArrowheads="1"/>
                      </p:cNvPicPr>
                      <p:nvPr/>
                    </p:nvPicPr>
                    <p:blipFill>
                      <a:blip r:embed="rId5"/>
                      <a:srcRect/>
                      <a:stretch>
                        <a:fillRect/>
                      </a:stretch>
                    </p:blipFill>
                    <p:spPr bwMode="auto">
                      <a:xfrm>
                        <a:off x="6335896" y="4947177"/>
                        <a:ext cx="988245" cy="480067"/>
                      </a:xfrm>
                      <a:prstGeom prst="rect">
                        <a:avLst/>
                      </a:prstGeom>
                      <a:noFill/>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722421940"/>
              </p:ext>
            </p:extLst>
          </p:nvPr>
        </p:nvGraphicFramePr>
        <p:xfrm>
          <a:off x="4141256" y="4938181"/>
          <a:ext cx="988247" cy="508180"/>
        </p:xfrm>
        <a:graphic>
          <a:graphicData uri="http://schemas.openxmlformats.org/presentationml/2006/ole">
            <mc:AlternateContent xmlns:mc="http://schemas.openxmlformats.org/markup-compatibility/2006">
              <mc:Choice xmlns:v="urn:schemas-microsoft-com:vml" Requires="v">
                <p:oleObj spid="_x0000_s57185" name="Equation" r:id="rId6" imgW="469900" imgH="241300" progId="Equation.3">
                  <p:embed/>
                </p:oleObj>
              </mc:Choice>
              <mc:Fallback>
                <p:oleObj name="Equation" r:id="rId6" imgW="469900" imgH="241300" progId="Equation.3">
                  <p:embed/>
                  <p:pic>
                    <p:nvPicPr>
                      <p:cNvPr id="0" name=""/>
                      <p:cNvPicPr>
                        <a:picLocks noChangeAspect="1" noChangeArrowheads="1"/>
                      </p:cNvPicPr>
                      <p:nvPr/>
                    </p:nvPicPr>
                    <p:blipFill>
                      <a:blip r:embed="rId7"/>
                      <a:srcRect/>
                      <a:stretch>
                        <a:fillRect/>
                      </a:stretch>
                    </p:blipFill>
                    <p:spPr bwMode="auto">
                      <a:xfrm>
                        <a:off x="4141256" y="4938181"/>
                        <a:ext cx="988247" cy="508180"/>
                      </a:xfrm>
                      <a:prstGeom prst="rect">
                        <a:avLst/>
                      </a:prstGeom>
                      <a:noFill/>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122210729"/>
              </p:ext>
            </p:extLst>
          </p:nvPr>
        </p:nvGraphicFramePr>
        <p:xfrm>
          <a:off x="4141256" y="4311647"/>
          <a:ext cx="988247" cy="508180"/>
        </p:xfrm>
        <a:graphic>
          <a:graphicData uri="http://schemas.openxmlformats.org/presentationml/2006/ole">
            <mc:AlternateContent xmlns:mc="http://schemas.openxmlformats.org/markup-compatibility/2006">
              <mc:Choice xmlns:v="urn:schemas-microsoft-com:vml" Requires="v">
                <p:oleObj spid="_x0000_s57186" name="Equation" r:id="rId8" imgW="469900" imgH="241300" progId="Equation.3">
                  <p:embed/>
                </p:oleObj>
              </mc:Choice>
              <mc:Fallback>
                <p:oleObj name="Equation" r:id="rId8" imgW="469900" imgH="241300" progId="Equation.3">
                  <p:embed/>
                  <p:pic>
                    <p:nvPicPr>
                      <p:cNvPr id="0" name=""/>
                      <p:cNvPicPr>
                        <a:picLocks noChangeAspect="1" noChangeArrowheads="1"/>
                      </p:cNvPicPr>
                      <p:nvPr/>
                    </p:nvPicPr>
                    <p:blipFill>
                      <a:blip r:embed="rId9"/>
                      <a:srcRect/>
                      <a:stretch>
                        <a:fillRect/>
                      </a:stretch>
                    </p:blipFill>
                    <p:spPr bwMode="auto">
                      <a:xfrm>
                        <a:off x="4141256" y="4311647"/>
                        <a:ext cx="988247" cy="508180"/>
                      </a:xfrm>
                      <a:prstGeom prst="rect">
                        <a:avLst/>
                      </a:prstGeom>
                      <a:noFill/>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926555948"/>
              </p:ext>
            </p:extLst>
          </p:nvPr>
        </p:nvGraphicFramePr>
        <p:xfrm>
          <a:off x="6297082" y="4252381"/>
          <a:ext cx="1094207" cy="670364"/>
        </p:xfrm>
        <a:graphic>
          <a:graphicData uri="http://schemas.openxmlformats.org/presentationml/2006/ole">
            <mc:AlternateContent xmlns:mc="http://schemas.openxmlformats.org/markup-compatibility/2006">
              <mc:Choice xmlns:v="urn:schemas-microsoft-com:vml" Requires="v">
                <p:oleObj spid="_x0000_s57187" name="Equation" r:id="rId10" imgW="520700" imgH="317500" progId="Equation.3">
                  <p:embed/>
                </p:oleObj>
              </mc:Choice>
              <mc:Fallback>
                <p:oleObj name="Equation" r:id="rId10" imgW="520700" imgH="317500" progId="Equation.3">
                  <p:embed/>
                  <p:pic>
                    <p:nvPicPr>
                      <p:cNvPr id="0" name=""/>
                      <p:cNvPicPr>
                        <a:picLocks noChangeAspect="1" noChangeArrowheads="1"/>
                      </p:cNvPicPr>
                      <p:nvPr/>
                    </p:nvPicPr>
                    <p:blipFill>
                      <a:blip r:embed="rId11"/>
                      <a:srcRect/>
                      <a:stretch>
                        <a:fillRect/>
                      </a:stretch>
                    </p:blipFill>
                    <p:spPr bwMode="auto">
                      <a:xfrm>
                        <a:off x="6297082" y="4252381"/>
                        <a:ext cx="1094207" cy="670364"/>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46804428"/>
              </p:ext>
            </p:extLst>
          </p:nvPr>
        </p:nvGraphicFramePr>
        <p:xfrm>
          <a:off x="4308628" y="5657849"/>
          <a:ext cx="681688" cy="463548"/>
        </p:xfrm>
        <a:graphic>
          <a:graphicData uri="http://schemas.openxmlformats.org/presentationml/2006/ole">
            <mc:AlternateContent xmlns:mc="http://schemas.openxmlformats.org/markup-compatibility/2006">
              <mc:Choice xmlns:v="urn:schemas-microsoft-com:vml" Requires="v">
                <p:oleObj spid="_x0000_s57188" name="Equation" r:id="rId12" imgW="317500" imgH="215900" progId="Equation.3">
                  <p:embed/>
                </p:oleObj>
              </mc:Choice>
              <mc:Fallback>
                <p:oleObj name="Equation" r:id="rId12" imgW="317500" imgH="215900" progId="Equation.3">
                  <p:embed/>
                  <p:pic>
                    <p:nvPicPr>
                      <p:cNvPr id="0" name=""/>
                      <p:cNvPicPr/>
                      <p:nvPr/>
                    </p:nvPicPr>
                    <p:blipFill>
                      <a:blip r:embed="rId13"/>
                      <a:stretch>
                        <a:fillRect/>
                      </a:stretch>
                    </p:blipFill>
                    <p:spPr>
                      <a:xfrm>
                        <a:off x="4308628" y="5657849"/>
                        <a:ext cx="681688" cy="46354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015060650"/>
              </p:ext>
            </p:extLst>
          </p:nvPr>
        </p:nvGraphicFramePr>
        <p:xfrm>
          <a:off x="6459007" y="5636681"/>
          <a:ext cx="681177" cy="438981"/>
        </p:xfrm>
        <a:graphic>
          <a:graphicData uri="http://schemas.openxmlformats.org/presentationml/2006/ole">
            <mc:AlternateContent xmlns:mc="http://schemas.openxmlformats.org/markup-compatibility/2006">
              <mc:Choice xmlns:v="urn:schemas-microsoft-com:vml" Requires="v">
                <p:oleObj spid="_x0000_s57189" name="Equation" r:id="rId14" imgW="317500" imgH="203200" progId="Equation.3">
                  <p:embed/>
                </p:oleObj>
              </mc:Choice>
              <mc:Fallback>
                <p:oleObj name="Equation" r:id="rId14" imgW="317500" imgH="203200" progId="Equation.3">
                  <p:embed/>
                  <p:pic>
                    <p:nvPicPr>
                      <p:cNvPr id="0" name=""/>
                      <p:cNvPicPr/>
                      <p:nvPr/>
                    </p:nvPicPr>
                    <p:blipFill>
                      <a:blip r:embed="rId15"/>
                      <a:stretch>
                        <a:fillRect/>
                      </a:stretch>
                    </p:blipFill>
                    <p:spPr>
                      <a:xfrm>
                        <a:off x="6459007" y="5636681"/>
                        <a:ext cx="681177" cy="438981"/>
                      </a:xfrm>
                      <a:prstGeom prst="rect">
                        <a:avLst/>
                      </a:prstGeom>
                    </p:spPr>
                  </p:pic>
                </p:oleObj>
              </mc:Fallback>
            </mc:AlternateContent>
          </a:graphicData>
        </a:graphic>
      </p:graphicFrame>
    </p:spTree>
    <p:extLst>
      <p:ext uri="{BB962C8B-B14F-4D97-AF65-F5344CB8AC3E}">
        <p14:creationId xmlns:p14="http://schemas.microsoft.com/office/powerpoint/2010/main" val="24726931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US" dirty="0"/>
              <a:t>Likelihood function over phylogeny</a:t>
            </a:r>
          </a:p>
        </p:txBody>
      </p:sp>
      <p:sp>
        <p:nvSpPr>
          <p:cNvPr id="9" name="TextBox 8"/>
          <p:cNvSpPr txBox="1"/>
          <p:nvPr/>
        </p:nvSpPr>
        <p:spPr>
          <a:xfrm>
            <a:off x="0" y="1258088"/>
            <a:ext cx="9159485" cy="5509200"/>
          </a:xfrm>
          <a:prstGeom prst="rect">
            <a:avLst/>
          </a:prstGeom>
          <a:noFill/>
        </p:spPr>
        <p:txBody>
          <a:bodyPr wrap="square" rtlCol="0">
            <a:spAutoFit/>
          </a:bodyPr>
          <a:lstStyle/>
          <a:p>
            <a:pPr algn="ctr"/>
            <a:r>
              <a:rPr lang="en-US" sz="3200" dirty="0" smtClean="0">
                <a:solidFill>
                  <a:srgbClr val="376092"/>
                </a:solidFill>
                <a:sym typeface="Wingdings"/>
              </a:rPr>
              <a:t>Transition probability matrix over time </a:t>
            </a:r>
            <a:r>
              <a:rPr lang="en-US" sz="3200" i="1" dirty="0" smtClean="0">
                <a:solidFill>
                  <a:srgbClr val="376092"/>
                </a:solidFill>
                <a:sym typeface="Wingdings"/>
              </a:rPr>
              <a:t>t</a:t>
            </a:r>
            <a:r>
              <a:rPr lang="en-US" sz="3200" dirty="0" smtClean="0">
                <a:solidFill>
                  <a:srgbClr val="376092"/>
                </a:solidFill>
                <a:sym typeface="Wingdings"/>
              </a:rPr>
              <a:t>: </a:t>
            </a:r>
            <a:r>
              <a:rPr lang="en-US" sz="3200" b="1" i="1" dirty="0" smtClean="0">
                <a:solidFill>
                  <a:srgbClr val="376092"/>
                </a:solidFill>
                <a:sym typeface="Wingdings"/>
              </a:rPr>
              <a:t>P(t)</a:t>
            </a:r>
            <a:r>
              <a:rPr lang="en-US" sz="3200" b="1" dirty="0" smtClean="0">
                <a:solidFill>
                  <a:srgbClr val="376092"/>
                </a:solidFill>
                <a:sym typeface="Wingdings"/>
              </a:rPr>
              <a:t> = </a:t>
            </a:r>
            <a:r>
              <a:rPr lang="en-US" sz="3200" b="1" dirty="0" err="1" smtClean="0">
                <a:solidFill>
                  <a:srgbClr val="376092"/>
                </a:solidFill>
                <a:sym typeface="Wingdings"/>
              </a:rPr>
              <a:t>e</a:t>
            </a:r>
            <a:r>
              <a:rPr lang="en-US" sz="3200" b="1" i="1" baseline="30000" dirty="0" err="1" smtClean="0">
                <a:solidFill>
                  <a:srgbClr val="376092"/>
                </a:solidFill>
                <a:sym typeface="Wingdings"/>
              </a:rPr>
              <a:t>Qt</a:t>
            </a:r>
            <a:endParaRPr lang="en-US" sz="3200" b="1" i="1" baseline="30000" dirty="0" smtClean="0">
              <a:solidFill>
                <a:srgbClr val="376092"/>
              </a:solidFill>
              <a:sym typeface="Wingdings"/>
            </a:endParaRPr>
          </a:p>
          <a:p>
            <a:pPr algn="ctr"/>
            <a:r>
              <a:rPr lang="en-US" sz="3200" dirty="0" smtClean="0">
                <a:solidFill>
                  <a:schemeClr val="accent1">
                    <a:lumMod val="75000"/>
                  </a:schemeClr>
                </a:solidFill>
                <a:sym typeface="Wingdings"/>
              </a:rPr>
              <a:t>Using P(t) a likelihood </a:t>
            </a:r>
            <a:r>
              <a:rPr lang="en-US" sz="3200" i="1" dirty="0" smtClean="0">
                <a:solidFill>
                  <a:schemeClr val="accent1">
                    <a:lumMod val="75000"/>
                  </a:schemeClr>
                </a:solidFill>
                <a:sym typeface="Wingdings"/>
              </a:rPr>
              <a:t>L</a:t>
            </a:r>
            <a:r>
              <a:rPr lang="en-US" sz="3200" dirty="0" smtClean="0">
                <a:solidFill>
                  <a:schemeClr val="accent1">
                    <a:lumMod val="75000"/>
                  </a:schemeClr>
                </a:solidFill>
                <a:sym typeface="Wingdings"/>
              </a:rPr>
              <a:t>(Data) can be constructed:</a:t>
            </a:r>
          </a:p>
          <a:p>
            <a:pPr algn="ctr"/>
            <a:endParaRPr lang="en-US" sz="3200" i="1" dirty="0">
              <a:solidFill>
                <a:schemeClr val="bg1">
                  <a:lumMod val="50000"/>
                </a:schemeClr>
              </a:solidFill>
              <a:sym typeface="Wingdings"/>
            </a:endParaRPr>
          </a:p>
          <a:p>
            <a:pPr algn="ctr"/>
            <a:endParaRPr lang="en-US" sz="3200" i="1" dirty="0" smtClean="0">
              <a:solidFill>
                <a:schemeClr val="bg1">
                  <a:lumMod val="50000"/>
                </a:schemeClr>
              </a:solidFill>
              <a:sym typeface="Wingdings"/>
            </a:endParaRPr>
          </a:p>
          <a:p>
            <a:pPr algn="ctr"/>
            <a:endParaRPr lang="en-US" sz="3200" i="1" dirty="0">
              <a:solidFill>
                <a:schemeClr val="bg1">
                  <a:lumMod val="50000"/>
                </a:schemeClr>
              </a:solidFill>
              <a:sym typeface="Wingdings"/>
            </a:endParaRPr>
          </a:p>
          <a:p>
            <a:pPr algn="ctr"/>
            <a:endParaRPr lang="en-US" sz="3200" i="1" dirty="0" smtClean="0">
              <a:solidFill>
                <a:schemeClr val="bg1">
                  <a:lumMod val="50000"/>
                </a:schemeClr>
              </a:solidFill>
              <a:sym typeface="Wingdings"/>
            </a:endParaRPr>
          </a:p>
          <a:p>
            <a:pPr algn="ctr"/>
            <a:endParaRPr lang="en-US" sz="3200" i="1" dirty="0" smtClean="0">
              <a:solidFill>
                <a:schemeClr val="bg1">
                  <a:lumMod val="50000"/>
                </a:schemeClr>
              </a:solidFill>
              <a:sym typeface="Wingdings"/>
            </a:endParaRPr>
          </a:p>
          <a:p>
            <a:pPr algn="ctr"/>
            <a:endParaRPr lang="en-US" sz="3200" i="1" dirty="0">
              <a:solidFill>
                <a:schemeClr val="bg1">
                  <a:lumMod val="50000"/>
                </a:schemeClr>
              </a:solidFill>
              <a:sym typeface="Wingdings"/>
            </a:endParaRPr>
          </a:p>
          <a:p>
            <a:pPr algn="ctr"/>
            <a:endParaRPr lang="en-US" sz="3200" i="1" dirty="0" smtClean="0">
              <a:solidFill>
                <a:schemeClr val="bg1">
                  <a:lumMod val="50000"/>
                </a:schemeClr>
              </a:solidFill>
              <a:sym typeface="Wingdings"/>
            </a:endParaRPr>
          </a:p>
          <a:p>
            <a:pPr algn="ctr"/>
            <a:endParaRPr lang="en-US" sz="3200" dirty="0" smtClean="0">
              <a:solidFill>
                <a:schemeClr val="accent1">
                  <a:lumMod val="75000"/>
                </a:schemeClr>
              </a:solidFill>
              <a:sym typeface="Wingdings"/>
            </a:endParaRPr>
          </a:p>
          <a:p>
            <a:pPr algn="ctr"/>
            <a:r>
              <a:rPr lang="en-US" sz="3200" dirty="0" smtClean="0">
                <a:solidFill>
                  <a:schemeClr val="accent1">
                    <a:lumMod val="75000"/>
                  </a:schemeClr>
                </a:solidFill>
                <a:sym typeface="Wingdings"/>
              </a:rPr>
              <a:t>Parameters optimized by maximum likelihood</a:t>
            </a:r>
          </a:p>
        </p:txBody>
      </p:sp>
      <p:sp>
        <p:nvSpPr>
          <p:cNvPr id="13" name="TextBox 12"/>
          <p:cNvSpPr txBox="1"/>
          <p:nvPr/>
        </p:nvSpPr>
        <p:spPr>
          <a:xfrm>
            <a:off x="152400" y="2504029"/>
            <a:ext cx="8788399" cy="1631216"/>
          </a:xfrm>
          <a:prstGeom prst="rect">
            <a:avLst/>
          </a:prstGeom>
          <a:noFill/>
        </p:spPr>
        <p:txBody>
          <a:bodyPr wrap="square" rtlCol="0">
            <a:spAutoFit/>
          </a:bodyPr>
          <a:lstStyle/>
          <a:p>
            <a:r>
              <a:rPr lang="en-AU" sz="10000" dirty="0" err="1" smtClean="0">
                <a:solidFill>
                  <a:schemeClr val="tx1">
                    <a:lumMod val="50000"/>
                    <a:lumOff val="50000"/>
                  </a:schemeClr>
                </a:solidFill>
              </a:rPr>
              <a:t>Pr</a:t>
            </a:r>
            <a:r>
              <a:rPr lang="en-AU" sz="10000" dirty="0" smtClean="0">
                <a:solidFill>
                  <a:schemeClr val="tx1">
                    <a:lumMod val="50000"/>
                    <a:lumOff val="50000"/>
                  </a:schemeClr>
                </a:solidFill>
              </a:rPr>
              <a:t>(         |            )</a:t>
            </a:r>
            <a:endParaRPr lang="en-AU" sz="10000" dirty="0">
              <a:solidFill>
                <a:schemeClr val="tx1">
                  <a:lumMod val="50000"/>
                  <a:lumOff val="50000"/>
                </a:schemeClr>
              </a:solidFill>
            </a:endParaRPr>
          </a:p>
        </p:txBody>
      </p:sp>
      <p:pic>
        <p:nvPicPr>
          <p:cNvPr id="2" name="Picture 1" descr="tre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3710" y="2614795"/>
            <a:ext cx="1158513" cy="1830204"/>
          </a:xfrm>
          <a:prstGeom prst="rect">
            <a:avLst/>
          </a:prstGeom>
        </p:spPr>
      </p:pic>
      <p:pic>
        <p:nvPicPr>
          <p:cNvPr id="3" name="Picture 2" descr="Alignmen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338" y="2769127"/>
            <a:ext cx="2333185" cy="1498438"/>
          </a:xfrm>
          <a:prstGeom prst="rect">
            <a:avLst/>
          </a:prstGeom>
        </p:spPr>
      </p:pic>
      <p:pic>
        <p:nvPicPr>
          <p:cNvPr id="4" name="Picture 3"/>
          <p:cNvPicPr>
            <a:picLocks noChangeAspect="1"/>
          </p:cNvPicPr>
          <p:nvPr/>
        </p:nvPicPr>
        <p:blipFill>
          <a:blip r:embed="rId5"/>
          <a:stretch>
            <a:fillRect/>
          </a:stretch>
        </p:blipFill>
        <p:spPr>
          <a:xfrm>
            <a:off x="5051724" y="2724389"/>
            <a:ext cx="1748904" cy="1683254"/>
          </a:xfrm>
          <a:prstGeom prst="rect">
            <a:avLst/>
          </a:prstGeom>
        </p:spPr>
      </p:pic>
      <p:cxnSp>
        <p:nvCxnSpPr>
          <p:cNvPr id="17" name="Straight Arrow Connector 16"/>
          <p:cNvCxnSpPr/>
          <p:nvPr/>
        </p:nvCxnSpPr>
        <p:spPr>
          <a:xfrm rot="16200000" flipV="1">
            <a:off x="5660336" y="4870601"/>
            <a:ext cx="606422" cy="11441"/>
          </a:xfrm>
          <a:prstGeom prst="straightConnector1">
            <a:avLst/>
          </a:prstGeom>
          <a:ln w="38100" cap="flat" cmpd="sng" algn="ctr">
            <a:solidFill>
              <a:schemeClr val="accent2">
                <a:lumMod val="75000"/>
              </a:schemeClr>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6200000" flipV="1">
            <a:off x="2769946" y="4833245"/>
            <a:ext cx="606422" cy="11441"/>
          </a:xfrm>
          <a:prstGeom prst="straightConnector1">
            <a:avLst/>
          </a:prstGeom>
          <a:ln w="38100" cap="flat" cmpd="sng" algn="ctr">
            <a:solidFill>
              <a:schemeClr val="accent2">
                <a:lumMod val="75000"/>
              </a:schemeClr>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6200000" flipV="1">
            <a:off x="7245642" y="4857901"/>
            <a:ext cx="606422" cy="11441"/>
          </a:xfrm>
          <a:prstGeom prst="straightConnector1">
            <a:avLst/>
          </a:prstGeom>
          <a:ln w="38100" cap="flat" cmpd="sng" algn="ctr">
            <a:solidFill>
              <a:schemeClr val="accent2">
                <a:lumMod val="75000"/>
              </a:schemeClr>
            </a:solidFill>
            <a:prstDash val="solid"/>
            <a:round/>
            <a:headEnd type="none" w="med" len="med"/>
            <a:tailEnd type="stealth" w="lg" len="lg"/>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51960" y="5054654"/>
            <a:ext cx="958916" cy="584776"/>
          </a:xfrm>
          <a:prstGeom prst="rect">
            <a:avLst/>
          </a:prstGeom>
          <a:noFill/>
        </p:spPr>
        <p:txBody>
          <a:bodyPr wrap="none" rtlCol="0">
            <a:spAutoFit/>
          </a:bodyPr>
          <a:lstStyle/>
          <a:p>
            <a:r>
              <a:rPr lang="en-AU" sz="3200" dirty="0" smtClean="0">
                <a:solidFill>
                  <a:schemeClr val="bg1">
                    <a:lumMod val="50000"/>
                  </a:schemeClr>
                </a:solidFill>
              </a:rPr>
              <a:t>Data</a:t>
            </a:r>
            <a:endParaRPr lang="en-AU" sz="3200" dirty="0">
              <a:solidFill>
                <a:schemeClr val="bg1">
                  <a:lumMod val="50000"/>
                </a:schemeClr>
              </a:solidFill>
            </a:endParaRPr>
          </a:p>
        </p:txBody>
      </p:sp>
      <p:sp>
        <p:nvSpPr>
          <p:cNvPr id="21" name="TextBox 20"/>
          <p:cNvSpPr txBox="1"/>
          <p:nvPr/>
        </p:nvSpPr>
        <p:spPr>
          <a:xfrm>
            <a:off x="5323648" y="5092010"/>
            <a:ext cx="1265891" cy="584776"/>
          </a:xfrm>
          <a:prstGeom prst="rect">
            <a:avLst/>
          </a:prstGeom>
          <a:noFill/>
        </p:spPr>
        <p:txBody>
          <a:bodyPr wrap="none" rtlCol="0">
            <a:spAutoFit/>
          </a:bodyPr>
          <a:lstStyle/>
          <a:p>
            <a:r>
              <a:rPr lang="en-AU" sz="3200" dirty="0" smtClean="0">
                <a:solidFill>
                  <a:srgbClr val="7F7F7F"/>
                </a:solidFill>
              </a:rPr>
              <a:t>Model</a:t>
            </a:r>
            <a:endParaRPr lang="en-AU" sz="3200" dirty="0">
              <a:solidFill>
                <a:srgbClr val="7F7F7F"/>
              </a:solidFill>
            </a:endParaRPr>
          </a:p>
        </p:txBody>
      </p:sp>
      <p:sp>
        <p:nvSpPr>
          <p:cNvPr id="22" name="TextBox 21"/>
          <p:cNvSpPr txBox="1"/>
          <p:nvPr/>
        </p:nvSpPr>
        <p:spPr>
          <a:xfrm>
            <a:off x="7063918" y="5066610"/>
            <a:ext cx="2130881" cy="830997"/>
          </a:xfrm>
          <a:prstGeom prst="rect">
            <a:avLst/>
          </a:prstGeom>
          <a:noFill/>
        </p:spPr>
        <p:txBody>
          <a:bodyPr wrap="square" rtlCol="0">
            <a:spAutoFit/>
          </a:bodyPr>
          <a:lstStyle/>
          <a:p>
            <a:r>
              <a:rPr lang="en-AU" sz="2400" dirty="0" smtClean="0">
                <a:solidFill>
                  <a:srgbClr val="7F7F7F"/>
                </a:solidFill>
              </a:rPr>
              <a:t>Tree with</a:t>
            </a:r>
          </a:p>
          <a:p>
            <a:r>
              <a:rPr lang="en-AU" sz="2400" dirty="0" smtClean="0">
                <a:solidFill>
                  <a:srgbClr val="7F7F7F"/>
                </a:solidFill>
              </a:rPr>
              <a:t>branch lengths</a:t>
            </a:r>
            <a:endParaRPr lang="en-AU" sz="2400" dirty="0">
              <a:solidFill>
                <a:srgbClr val="7F7F7F"/>
              </a:solidFill>
            </a:endParaRPr>
          </a:p>
        </p:txBody>
      </p:sp>
    </p:spTree>
    <p:extLst>
      <p:ext uri="{BB962C8B-B14F-4D97-AF65-F5344CB8AC3E}">
        <p14:creationId xmlns:p14="http://schemas.microsoft.com/office/powerpoint/2010/main" val="23211571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6"/>
          <p:cNvSpPr>
            <a:spLocks noChangeArrowheads="1"/>
          </p:cNvSpPr>
          <p:nvPr/>
        </p:nvSpPr>
        <p:spPr bwMode="auto">
          <a:xfrm>
            <a:off x="194741" y="6389691"/>
            <a:ext cx="3926337"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pPr>
            <a:r>
              <a:rPr lang="en-US" sz="2000" dirty="0" err="1" smtClean="0">
                <a:solidFill>
                  <a:schemeClr val="bg1">
                    <a:lumMod val="50000"/>
                  </a:schemeClr>
                </a:solidFill>
              </a:rPr>
              <a:t>Unrooted</a:t>
            </a:r>
            <a:r>
              <a:rPr lang="en-US" sz="2000" dirty="0" smtClean="0">
                <a:solidFill>
                  <a:schemeClr val="bg1">
                    <a:lumMod val="50000"/>
                  </a:schemeClr>
                </a:solidFill>
              </a:rPr>
              <a:t> tree – arbitrary root</a:t>
            </a:r>
          </a:p>
        </p:txBody>
      </p:sp>
      <p:sp>
        <p:nvSpPr>
          <p:cNvPr id="9" name="Title 1"/>
          <p:cNvSpPr>
            <a:spLocks noGrp="1"/>
          </p:cNvSpPr>
          <p:nvPr/>
        </p:nvSpPr>
        <p:spPr>
          <a:xfrm>
            <a:off x="0" y="-15240"/>
            <a:ext cx="9144000" cy="1168399"/>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US" sz="3600" b="1" dirty="0">
                <a:solidFill>
                  <a:srgbClr val="C40000"/>
                </a:solidFill>
                <a:latin typeface="+mj-lt"/>
                <a:ea typeface="+mj-ea"/>
                <a:cs typeface="+mj-cs"/>
              </a:rPr>
              <a:t>Likelihood function over phylogeny</a:t>
            </a:r>
          </a:p>
        </p:txBody>
      </p:sp>
      <p:grpSp>
        <p:nvGrpSpPr>
          <p:cNvPr id="31" name="Group 30"/>
          <p:cNvGrpSpPr/>
          <p:nvPr/>
        </p:nvGrpSpPr>
        <p:grpSpPr>
          <a:xfrm>
            <a:off x="398763" y="2987570"/>
            <a:ext cx="2983105" cy="3401038"/>
            <a:chOff x="398763" y="2987570"/>
            <a:chExt cx="2983105" cy="3401038"/>
          </a:xfrm>
        </p:grpSpPr>
        <p:grpSp>
          <p:nvGrpSpPr>
            <p:cNvPr id="20" name="Group 19"/>
            <p:cNvGrpSpPr/>
            <p:nvPr/>
          </p:nvGrpSpPr>
          <p:grpSpPr>
            <a:xfrm>
              <a:off x="398763" y="2987570"/>
              <a:ext cx="2983105" cy="3401038"/>
              <a:chOff x="398763" y="2530352"/>
              <a:chExt cx="2983105" cy="3401038"/>
            </a:xfrm>
          </p:grpSpPr>
          <p:grpSp>
            <p:nvGrpSpPr>
              <p:cNvPr id="4" name="Group 3"/>
              <p:cNvGrpSpPr/>
              <p:nvPr/>
            </p:nvGrpSpPr>
            <p:grpSpPr>
              <a:xfrm>
                <a:off x="398763" y="2963334"/>
                <a:ext cx="2983105" cy="2964635"/>
                <a:chOff x="386312" y="3349346"/>
                <a:chExt cx="2983105" cy="2964635"/>
              </a:xfrm>
            </p:grpSpPr>
            <p:grpSp>
              <p:nvGrpSpPr>
                <p:cNvPr id="6" name="Group 5"/>
                <p:cNvGrpSpPr/>
                <p:nvPr/>
              </p:nvGrpSpPr>
              <p:grpSpPr>
                <a:xfrm>
                  <a:off x="386312" y="3349346"/>
                  <a:ext cx="2983105" cy="2964635"/>
                  <a:chOff x="386312" y="2515062"/>
                  <a:chExt cx="2983105" cy="2964635"/>
                </a:xfrm>
              </p:grpSpPr>
              <p:pic>
                <p:nvPicPr>
                  <p:cNvPr id="8" name="Picture 7"/>
                  <p:cNvPicPr>
                    <a:picLocks noChangeAspect="1"/>
                  </p:cNvPicPr>
                  <p:nvPr/>
                </p:nvPicPr>
                <p:blipFill>
                  <a:blip r:embed="rId4"/>
                  <a:stretch>
                    <a:fillRect/>
                  </a:stretch>
                </p:blipFill>
                <p:spPr>
                  <a:xfrm>
                    <a:off x="610438" y="4491303"/>
                    <a:ext cx="369631" cy="562570"/>
                  </a:xfrm>
                  <a:prstGeom prst="rect">
                    <a:avLst/>
                  </a:prstGeom>
                </p:spPr>
              </p:pic>
              <p:grpSp>
                <p:nvGrpSpPr>
                  <p:cNvPr id="10" name="Group 9"/>
                  <p:cNvGrpSpPr/>
                  <p:nvPr/>
                </p:nvGrpSpPr>
                <p:grpSpPr>
                  <a:xfrm rot="10800000">
                    <a:off x="980069" y="2515062"/>
                    <a:ext cx="926382" cy="1942038"/>
                    <a:chOff x="1048657" y="5623676"/>
                    <a:chExt cx="926382" cy="1413809"/>
                  </a:xfrm>
                </p:grpSpPr>
                <p:cxnSp>
                  <p:nvCxnSpPr>
                    <p:cNvPr id="14" name="Straight Connector 13"/>
                    <p:cNvCxnSpPr/>
                    <p:nvPr/>
                  </p:nvCxnSpPr>
                  <p:spPr>
                    <a:xfrm flipH="1" flipV="1">
                      <a:off x="1048657" y="5623676"/>
                      <a:ext cx="485132" cy="678199"/>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flipH="1">
                      <a:off x="1114443" y="5623676"/>
                      <a:ext cx="860596" cy="1413809"/>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p:nvPicPr>
                <p:blipFill>
                  <a:blip r:embed="rId5"/>
                  <a:stretch>
                    <a:fillRect/>
                  </a:stretch>
                </p:blipFill>
                <p:spPr>
                  <a:xfrm>
                    <a:off x="2671366" y="4617943"/>
                    <a:ext cx="383639" cy="383639"/>
                  </a:xfrm>
                  <a:prstGeom prst="rect">
                    <a:avLst/>
                  </a:prstGeom>
                </p:spPr>
              </p:pic>
              <p:sp>
                <p:nvSpPr>
                  <p:cNvPr id="12" name="TextBox 11"/>
                  <p:cNvSpPr txBox="1"/>
                  <p:nvPr/>
                </p:nvSpPr>
                <p:spPr>
                  <a:xfrm>
                    <a:off x="386312" y="4955826"/>
                    <a:ext cx="831102" cy="523220"/>
                  </a:xfrm>
                  <a:prstGeom prst="rect">
                    <a:avLst/>
                  </a:prstGeom>
                  <a:noFill/>
                </p:spPr>
                <p:txBody>
                  <a:bodyPr wrap="none" rtlCol="0">
                    <a:spAutoFit/>
                  </a:bodyPr>
                  <a:lstStyle/>
                  <a:p>
                    <a:r>
                      <a:rPr lang="en-US" sz="2800" b="1" dirty="0" smtClean="0">
                        <a:solidFill>
                          <a:schemeClr val="accent3">
                            <a:lumMod val="75000"/>
                          </a:schemeClr>
                        </a:solidFill>
                        <a:latin typeface="Courier New"/>
                      </a:rPr>
                      <a:t>CC</a:t>
                    </a:r>
                    <a:r>
                      <a:rPr lang="en-US" sz="2800" b="1" dirty="0" smtClean="0">
                        <a:solidFill>
                          <a:srgbClr val="3366FF"/>
                        </a:solidFill>
                        <a:latin typeface="Courier New"/>
                      </a:rPr>
                      <a:t>T</a:t>
                    </a:r>
                    <a:endParaRPr lang="en-US" sz="2800" dirty="0"/>
                  </a:p>
                </p:txBody>
              </p:sp>
              <p:sp>
                <p:nvSpPr>
                  <p:cNvPr id="13" name="TextBox 12"/>
                  <p:cNvSpPr txBox="1"/>
                  <p:nvPr/>
                </p:nvSpPr>
                <p:spPr>
                  <a:xfrm>
                    <a:off x="2530726" y="4956477"/>
                    <a:ext cx="838691" cy="523220"/>
                  </a:xfrm>
                  <a:prstGeom prst="rect">
                    <a:avLst/>
                  </a:prstGeom>
                  <a:noFill/>
                </p:spPr>
                <p:txBody>
                  <a:bodyPr wrap="none" rtlCol="0">
                    <a:spAutoFit/>
                  </a:bodyPr>
                  <a:lstStyle/>
                  <a:p>
                    <a:r>
                      <a:rPr lang="en-US" sz="2800" b="1" dirty="0" smtClean="0">
                        <a:solidFill>
                          <a:schemeClr val="accent3">
                            <a:lumMod val="75000"/>
                          </a:schemeClr>
                        </a:solidFill>
                        <a:latin typeface="Courier New"/>
                      </a:rPr>
                      <a:t>C</a:t>
                    </a:r>
                    <a:r>
                      <a:rPr lang="en-US" sz="2800" b="1" dirty="0" smtClean="0">
                        <a:solidFill>
                          <a:srgbClr val="FF0000"/>
                        </a:solidFill>
                        <a:latin typeface="Courier New"/>
                      </a:rPr>
                      <a:t>A</a:t>
                    </a:r>
                    <a:r>
                      <a:rPr lang="en-US" sz="2800" b="1" dirty="0" smtClean="0">
                        <a:solidFill>
                          <a:srgbClr val="EDBF3D"/>
                        </a:solidFill>
                        <a:latin typeface="Courier New"/>
                      </a:rPr>
                      <a:t>G</a:t>
                    </a:r>
                    <a:endParaRPr lang="en-US" sz="2800" dirty="0"/>
                  </a:p>
                </p:txBody>
              </p:sp>
            </p:grpSp>
            <p:sp>
              <p:nvSpPr>
                <p:cNvPr id="7" name="TextBox 6"/>
                <p:cNvSpPr txBox="1"/>
                <p:nvPr/>
              </p:nvSpPr>
              <p:spPr>
                <a:xfrm>
                  <a:off x="1040866" y="3929710"/>
                  <a:ext cx="402674" cy="523220"/>
                </a:xfrm>
                <a:prstGeom prst="rect">
                  <a:avLst/>
                </a:prstGeom>
                <a:noFill/>
              </p:spPr>
              <p:txBody>
                <a:bodyPr wrap="none" rtlCol="0">
                  <a:spAutoFit/>
                </a:bodyPr>
                <a:lstStyle/>
                <a:p>
                  <a:r>
                    <a:rPr lang="en-US" sz="2800" b="1" dirty="0">
                      <a:solidFill>
                        <a:schemeClr val="bg1">
                          <a:lumMod val="50000"/>
                        </a:schemeClr>
                      </a:solidFill>
                      <a:latin typeface="Courier New"/>
                    </a:rPr>
                    <a:t>N</a:t>
                  </a:r>
                  <a:endParaRPr lang="en-US" sz="2800" dirty="0">
                    <a:solidFill>
                      <a:schemeClr val="bg1">
                        <a:lumMod val="50000"/>
                      </a:schemeClr>
                    </a:solidFill>
                  </a:endParaRPr>
                </a:p>
              </p:txBody>
            </p:sp>
          </p:grpSp>
          <p:cxnSp>
            <p:nvCxnSpPr>
              <p:cNvPr id="16" name="Straight Connector 15"/>
              <p:cNvCxnSpPr/>
              <p:nvPr/>
            </p:nvCxnSpPr>
            <p:spPr>
              <a:xfrm>
                <a:off x="1853116" y="2963333"/>
                <a:ext cx="988653" cy="1942037"/>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55991" y="2530352"/>
                <a:ext cx="501882" cy="523220"/>
              </a:xfrm>
              <a:prstGeom prst="rect">
                <a:avLst/>
              </a:prstGeom>
              <a:noFill/>
            </p:spPr>
            <p:txBody>
              <a:bodyPr wrap="square" rtlCol="0">
                <a:spAutoFit/>
              </a:bodyPr>
              <a:lstStyle/>
              <a:p>
                <a:r>
                  <a:rPr lang="en-US" sz="2800" b="1" dirty="0" smtClean="0">
                    <a:solidFill>
                      <a:schemeClr val="bg1">
                        <a:lumMod val="50000"/>
                      </a:schemeClr>
                    </a:solidFill>
                    <a:latin typeface="Courier New"/>
                  </a:rPr>
                  <a:t>R</a:t>
                </a:r>
                <a:endParaRPr lang="en-US" sz="2800" dirty="0">
                  <a:solidFill>
                    <a:schemeClr val="bg1">
                      <a:lumMod val="50000"/>
                    </a:schemeClr>
                  </a:solidFill>
                </a:endParaRPr>
              </a:p>
            </p:txBody>
          </p:sp>
          <p:pic>
            <p:nvPicPr>
              <p:cNvPr id="21" name="Picture 20"/>
              <p:cNvPicPr>
                <a:picLocks noChangeAspect="1"/>
              </p:cNvPicPr>
              <p:nvPr/>
            </p:nvPicPr>
            <p:blipFill>
              <a:blip r:embed="rId6"/>
              <a:stretch>
                <a:fillRect/>
              </a:stretch>
            </p:blipFill>
            <p:spPr>
              <a:xfrm>
                <a:off x="1683940" y="5007242"/>
                <a:ext cx="345028" cy="442612"/>
              </a:xfrm>
              <a:prstGeom prst="rect">
                <a:avLst/>
              </a:prstGeom>
            </p:spPr>
          </p:pic>
          <p:sp>
            <p:nvSpPr>
              <p:cNvPr id="22" name="TextBox 21"/>
              <p:cNvSpPr txBox="1"/>
              <p:nvPr/>
            </p:nvSpPr>
            <p:spPr>
              <a:xfrm>
                <a:off x="1437565" y="5408170"/>
                <a:ext cx="831102" cy="523220"/>
              </a:xfrm>
              <a:prstGeom prst="rect">
                <a:avLst/>
              </a:prstGeom>
              <a:noFill/>
            </p:spPr>
            <p:txBody>
              <a:bodyPr wrap="none" rtlCol="0">
                <a:spAutoFit/>
              </a:bodyPr>
              <a:lstStyle/>
              <a:p>
                <a:r>
                  <a:rPr lang="en-US" sz="2800" b="1" dirty="0" smtClean="0">
                    <a:solidFill>
                      <a:schemeClr val="accent3">
                        <a:lumMod val="75000"/>
                      </a:schemeClr>
                    </a:solidFill>
                    <a:latin typeface="Courier New"/>
                  </a:rPr>
                  <a:t>C</a:t>
                </a:r>
                <a:r>
                  <a:rPr lang="en-US" sz="2800" b="1" dirty="0" smtClean="0">
                    <a:solidFill>
                      <a:srgbClr val="FF0000"/>
                    </a:solidFill>
                    <a:latin typeface="Courier New"/>
                  </a:rPr>
                  <a:t>A</a:t>
                </a:r>
                <a:r>
                  <a:rPr lang="en-US" sz="2800" b="1" dirty="0" smtClean="0">
                    <a:solidFill>
                      <a:srgbClr val="3366FF"/>
                    </a:solidFill>
                    <a:latin typeface="Courier New"/>
                  </a:rPr>
                  <a:t>T</a:t>
                </a:r>
                <a:endParaRPr lang="en-US" sz="2800" dirty="0"/>
              </a:p>
            </p:txBody>
          </p:sp>
        </p:grpSp>
        <p:sp>
          <p:nvSpPr>
            <p:cNvPr id="23" name="TextBox 22"/>
            <p:cNvSpPr txBox="1"/>
            <p:nvPr/>
          </p:nvSpPr>
          <p:spPr>
            <a:xfrm>
              <a:off x="798554" y="4675201"/>
              <a:ext cx="359237" cy="369332"/>
            </a:xfrm>
            <a:prstGeom prst="rect">
              <a:avLst/>
            </a:prstGeom>
            <a:noFill/>
          </p:spPr>
          <p:txBody>
            <a:bodyPr wrap="none" rtlCol="0">
              <a:spAutoFit/>
            </a:bodyPr>
            <a:lstStyle/>
            <a:p>
              <a:r>
                <a:rPr lang="en-US" i="1" dirty="0" smtClean="0"/>
                <a:t>t</a:t>
              </a:r>
              <a:r>
                <a:rPr lang="en-US" baseline="-25000" dirty="0" smtClean="0"/>
                <a:t>1</a:t>
              </a:r>
              <a:endParaRPr lang="en-US" baseline="-25000" dirty="0"/>
            </a:p>
          </p:txBody>
        </p:sp>
        <p:sp>
          <p:nvSpPr>
            <p:cNvPr id="25" name="TextBox 24"/>
            <p:cNvSpPr txBox="1"/>
            <p:nvPr/>
          </p:nvSpPr>
          <p:spPr>
            <a:xfrm>
              <a:off x="1776443" y="4675201"/>
              <a:ext cx="359237" cy="369332"/>
            </a:xfrm>
            <a:prstGeom prst="rect">
              <a:avLst/>
            </a:prstGeom>
            <a:noFill/>
          </p:spPr>
          <p:txBody>
            <a:bodyPr wrap="none" rtlCol="0">
              <a:spAutoFit/>
            </a:bodyPr>
            <a:lstStyle/>
            <a:p>
              <a:r>
                <a:rPr lang="en-US" i="1" dirty="0" smtClean="0"/>
                <a:t>t</a:t>
              </a:r>
              <a:r>
                <a:rPr lang="en-US" baseline="-25000" dirty="0" smtClean="0"/>
                <a:t>2</a:t>
              </a:r>
              <a:endParaRPr lang="en-US" baseline="-25000" dirty="0"/>
            </a:p>
          </p:txBody>
        </p:sp>
        <p:sp>
          <p:nvSpPr>
            <p:cNvPr id="26" name="TextBox 25"/>
            <p:cNvSpPr txBox="1"/>
            <p:nvPr/>
          </p:nvSpPr>
          <p:spPr>
            <a:xfrm>
              <a:off x="2482532" y="4175667"/>
              <a:ext cx="359237" cy="369332"/>
            </a:xfrm>
            <a:prstGeom prst="rect">
              <a:avLst/>
            </a:prstGeom>
            <a:noFill/>
          </p:spPr>
          <p:txBody>
            <a:bodyPr wrap="none" rtlCol="0">
              <a:spAutoFit/>
            </a:bodyPr>
            <a:lstStyle/>
            <a:p>
              <a:r>
                <a:rPr lang="en-US" i="1" dirty="0" smtClean="0"/>
                <a:t>t</a:t>
              </a:r>
              <a:r>
                <a:rPr lang="en-US" baseline="-25000" dirty="0"/>
                <a:t>3</a:t>
              </a:r>
            </a:p>
          </p:txBody>
        </p:sp>
        <p:sp>
          <p:nvSpPr>
            <p:cNvPr id="27" name="TextBox 26"/>
            <p:cNvSpPr txBox="1"/>
            <p:nvPr/>
          </p:nvSpPr>
          <p:spPr>
            <a:xfrm>
              <a:off x="1187415" y="3616867"/>
              <a:ext cx="359237" cy="369332"/>
            </a:xfrm>
            <a:prstGeom prst="rect">
              <a:avLst/>
            </a:prstGeom>
            <a:noFill/>
          </p:spPr>
          <p:txBody>
            <a:bodyPr wrap="none" rtlCol="0">
              <a:spAutoFit/>
            </a:bodyPr>
            <a:lstStyle/>
            <a:p>
              <a:r>
                <a:rPr lang="en-US" i="1" dirty="0" smtClean="0"/>
                <a:t>t</a:t>
              </a:r>
              <a:r>
                <a:rPr lang="en-US" baseline="-25000" dirty="0" smtClean="0"/>
                <a:t>4</a:t>
              </a:r>
              <a:endParaRPr lang="en-US" baseline="-25000" dirty="0"/>
            </a:p>
          </p:txBody>
        </p:sp>
      </p:grpSp>
      <p:graphicFrame>
        <p:nvGraphicFramePr>
          <p:cNvPr id="24" name="Object 23"/>
          <p:cNvGraphicFramePr>
            <a:graphicFrameLocks noChangeAspect="1"/>
          </p:cNvGraphicFramePr>
          <p:nvPr>
            <p:extLst>
              <p:ext uri="{D42A27DB-BD31-4B8C-83A1-F6EECF244321}">
                <p14:modId xmlns:p14="http://schemas.microsoft.com/office/powerpoint/2010/main" val="2447467713"/>
              </p:ext>
            </p:extLst>
          </p:nvPr>
        </p:nvGraphicFramePr>
        <p:xfrm>
          <a:off x="2322513" y="1946275"/>
          <a:ext cx="6170612" cy="1114425"/>
        </p:xfrm>
        <a:graphic>
          <a:graphicData uri="http://schemas.openxmlformats.org/presentationml/2006/ole">
            <mc:AlternateContent xmlns:mc="http://schemas.openxmlformats.org/markup-compatibility/2006">
              <mc:Choice xmlns:v="urn:schemas-microsoft-com:vml" Requires="v">
                <p:oleObj spid="_x0000_s2975" name="Equation" r:id="rId7" imgW="4076700" imgH="736600" progId="Equation.3">
                  <p:embed/>
                </p:oleObj>
              </mc:Choice>
              <mc:Fallback>
                <p:oleObj name="Equation" r:id="rId7" imgW="4076700" imgH="736600" progId="Equation.3">
                  <p:embed/>
                  <p:pic>
                    <p:nvPicPr>
                      <p:cNvPr id="0" name=""/>
                      <p:cNvPicPr/>
                      <p:nvPr/>
                    </p:nvPicPr>
                    <p:blipFill>
                      <a:blip r:embed="rId8"/>
                      <a:stretch>
                        <a:fillRect/>
                      </a:stretch>
                    </p:blipFill>
                    <p:spPr>
                      <a:xfrm>
                        <a:off x="2322513" y="1946275"/>
                        <a:ext cx="6170612" cy="1114425"/>
                      </a:xfrm>
                      <a:prstGeom prst="rect">
                        <a:avLst/>
                      </a:prstGeom>
                    </p:spPr>
                  </p:pic>
                </p:oleObj>
              </mc:Fallback>
            </mc:AlternateContent>
          </a:graphicData>
        </a:graphic>
      </p:graphicFrame>
      <p:sp>
        <p:nvSpPr>
          <p:cNvPr id="28" name="TextBox 27"/>
          <p:cNvSpPr txBox="1"/>
          <p:nvPr/>
        </p:nvSpPr>
        <p:spPr>
          <a:xfrm>
            <a:off x="533400" y="1490134"/>
            <a:ext cx="3699676" cy="369332"/>
          </a:xfrm>
          <a:prstGeom prst="rect">
            <a:avLst/>
          </a:prstGeom>
          <a:noFill/>
        </p:spPr>
        <p:txBody>
          <a:bodyPr wrap="none" rtlCol="0">
            <a:spAutoFit/>
          </a:bodyPr>
          <a:lstStyle/>
          <a:p>
            <a:r>
              <a:rPr lang="en-US" dirty="0" smtClean="0">
                <a:solidFill>
                  <a:schemeClr val="bg1">
                    <a:lumMod val="50000"/>
                  </a:schemeClr>
                </a:solidFill>
              </a:rPr>
              <a:t>For each site compute the likelihood:</a:t>
            </a:r>
            <a:endParaRPr lang="en-US" dirty="0">
              <a:solidFill>
                <a:schemeClr val="bg1">
                  <a:lumMod val="50000"/>
                </a:schemeClr>
              </a:solidFill>
            </a:endParaRPr>
          </a:p>
        </p:txBody>
      </p:sp>
      <p:sp>
        <p:nvSpPr>
          <p:cNvPr id="30" name="TextBox 29"/>
          <p:cNvSpPr txBox="1"/>
          <p:nvPr/>
        </p:nvSpPr>
        <p:spPr>
          <a:xfrm>
            <a:off x="3225800" y="3326124"/>
            <a:ext cx="5302090" cy="646331"/>
          </a:xfrm>
          <a:prstGeom prst="rect">
            <a:avLst/>
          </a:prstGeom>
          <a:noFill/>
        </p:spPr>
        <p:txBody>
          <a:bodyPr wrap="none" rtlCol="0">
            <a:spAutoFit/>
          </a:bodyPr>
          <a:lstStyle/>
          <a:p>
            <a:r>
              <a:rPr lang="en-US" dirty="0" smtClean="0">
                <a:solidFill>
                  <a:schemeClr val="bg1">
                    <a:lumMod val="50000"/>
                  </a:schemeClr>
                </a:solidFill>
              </a:rPr>
              <a:t>Compute total likelihood assuming </a:t>
            </a:r>
          </a:p>
          <a:p>
            <a:r>
              <a:rPr lang="en-US" dirty="0" smtClean="0">
                <a:solidFill>
                  <a:schemeClr val="bg1">
                    <a:lumMod val="50000"/>
                  </a:schemeClr>
                </a:solidFill>
              </a:rPr>
              <a:t>independent &amp; identical distribution (</a:t>
            </a:r>
            <a:r>
              <a:rPr lang="en-US" dirty="0" err="1" smtClean="0">
                <a:solidFill>
                  <a:schemeClr val="bg1">
                    <a:lumMod val="50000"/>
                  </a:schemeClr>
                </a:solidFill>
              </a:rPr>
              <a:t>i.i.d</a:t>
            </a:r>
            <a:r>
              <a:rPr lang="en-US" dirty="0" smtClean="0">
                <a:solidFill>
                  <a:schemeClr val="bg1">
                    <a:lumMod val="50000"/>
                  </a:schemeClr>
                </a:solidFill>
              </a:rPr>
              <a:t>.) for all sites:</a:t>
            </a:r>
            <a:endParaRPr lang="en-US" dirty="0">
              <a:solidFill>
                <a:schemeClr val="bg1">
                  <a:lumMod val="50000"/>
                </a:schemeClr>
              </a:solidFill>
            </a:endParaRPr>
          </a:p>
        </p:txBody>
      </p:sp>
      <p:graphicFrame>
        <p:nvGraphicFramePr>
          <p:cNvPr id="29" name="Object 28"/>
          <p:cNvGraphicFramePr>
            <a:graphicFrameLocks noChangeAspect="1"/>
          </p:cNvGraphicFramePr>
          <p:nvPr>
            <p:extLst>
              <p:ext uri="{D42A27DB-BD31-4B8C-83A1-F6EECF244321}">
                <p14:modId xmlns:p14="http://schemas.microsoft.com/office/powerpoint/2010/main" val="2614698203"/>
              </p:ext>
            </p:extLst>
          </p:nvPr>
        </p:nvGraphicFramePr>
        <p:xfrm>
          <a:off x="4233076" y="4123878"/>
          <a:ext cx="2935225" cy="800516"/>
        </p:xfrm>
        <a:graphic>
          <a:graphicData uri="http://schemas.openxmlformats.org/presentationml/2006/ole">
            <mc:AlternateContent xmlns:mc="http://schemas.openxmlformats.org/markup-compatibility/2006">
              <mc:Choice xmlns:v="urn:schemas-microsoft-com:vml" Requires="v">
                <p:oleObj spid="_x0000_s2976" name="Equation" r:id="rId9" imgW="1676400" imgH="457200" progId="Equation.3">
                  <p:embed/>
                </p:oleObj>
              </mc:Choice>
              <mc:Fallback>
                <p:oleObj name="Equation" r:id="rId9" imgW="1676400" imgH="457200" progId="Equation.3">
                  <p:embed/>
                  <p:pic>
                    <p:nvPicPr>
                      <p:cNvPr id="0" name=""/>
                      <p:cNvPicPr/>
                      <p:nvPr/>
                    </p:nvPicPr>
                    <p:blipFill>
                      <a:blip r:embed="rId10"/>
                      <a:stretch>
                        <a:fillRect/>
                      </a:stretch>
                    </p:blipFill>
                    <p:spPr>
                      <a:xfrm>
                        <a:off x="4233076" y="4123878"/>
                        <a:ext cx="2935225" cy="800516"/>
                      </a:xfrm>
                      <a:prstGeom prst="rect">
                        <a:avLst/>
                      </a:prstGeom>
                    </p:spPr>
                  </p:pic>
                </p:oleObj>
              </mc:Fallback>
            </mc:AlternateContent>
          </a:graphicData>
        </a:graphic>
      </p:graphicFrame>
      <p:sp>
        <p:nvSpPr>
          <p:cNvPr id="32" name="TextBox 31"/>
          <p:cNvSpPr txBox="1"/>
          <p:nvPr/>
        </p:nvSpPr>
        <p:spPr>
          <a:xfrm>
            <a:off x="3276343" y="5030649"/>
            <a:ext cx="4419224" cy="369332"/>
          </a:xfrm>
          <a:prstGeom prst="rect">
            <a:avLst/>
          </a:prstGeom>
          <a:noFill/>
        </p:spPr>
        <p:txBody>
          <a:bodyPr wrap="none" rtlCol="0">
            <a:spAutoFit/>
          </a:bodyPr>
          <a:lstStyle/>
          <a:p>
            <a:r>
              <a:rPr lang="en-US" dirty="0" smtClean="0">
                <a:solidFill>
                  <a:schemeClr val="bg1">
                    <a:lumMod val="50000"/>
                  </a:schemeClr>
                </a:solidFill>
              </a:rPr>
              <a:t>Log-likelihood is optimized (for convenience):</a:t>
            </a:r>
            <a:endParaRPr lang="en-US" dirty="0">
              <a:solidFill>
                <a:schemeClr val="bg1">
                  <a:lumMod val="50000"/>
                </a:schemeClr>
              </a:solidFill>
            </a:endParaRPr>
          </a:p>
        </p:txBody>
      </p:sp>
      <p:graphicFrame>
        <p:nvGraphicFramePr>
          <p:cNvPr id="33" name="Object 32"/>
          <p:cNvGraphicFramePr>
            <a:graphicFrameLocks noChangeAspect="1"/>
          </p:cNvGraphicFramePr>
          <p:nvPr>
            <p:extLst>
              <p:ext uri="{D42A27DB-BD31-4B8C-83A1-F6EECF244321}">
                <p14:modId xmlns:p14="http://schemas.microsoft.com/office/powerpoint/2010/main" val="414215362"/>
              </p:ext>
            </p:extLst>
          </p:nvPr>
        </p:nvGraphicFramePr>
        <p:xfrm>
          <a:off x="4186795" y="5461000"/>
          <a:ext cx="4467225" cy="800100"/>
        </p:xfrm>
        <a:graphic>
          <a:graphicData uri="http://schemas.openxmlformats.org/presentationml/2006/ole">
            <mc:AlternateContent xmlns:mc="http://schemas.openxmlformats.org/markup-compatibility/2006">
              <mc:Choice xmlns:v="urn:schemas-microsoft-com:vml" Requires="v">
                <p:oleObj spid="_x0000_s2977" name="Equation" r:id="rId11" imgW="2552700" imgH="457200" progId="Equation.3">
                  <p:embed/>
                </p:oleObj>
              </mc:Choice>
              <mc:Fallback>
                <p:oleObj name="Equation" r:id="rId11" imgW="2552700" imgH="457200" progId="Equation.3">
                  <p:embed/>
                  <p:pic>
                    <p:nvPicPr>
                      <p:cNvPr id="0" name=""/>
                      <p:cNvPicPr/>
                      <p:nvPr/>
                    </p:nvPicPr>
                    <p:blipFill>
                      <a:blip r:embed="rId12"/>
                      <a:stretch>
                        <a:fillRect/>
                      </a:stretch>
                    </p:blipFill>
                    <p:spPr>
                      <a:xfrm>
                        <a:off x="4186795" y="5461000"/>
                        <a:ext cx="4467225" cy="800100"/>
                      </a:xfrm>
                      <a:prstGeom prst="rect">
                        <a:avLst/>
                      </a:prstGeom>
                    </p:spPr>
                  </p:pic>
                </p:oleObj>
              </mc:Fallback>
            </mc:AlternateContent>
          </a:graphicData>
        </a:graphic>
      </p:graphicFrame>
    </p:spTree>
    <p:extLst>
      <p:ext uri="{BB962C8B-B14F-4D97-AF65-F5344CB8AC3E}">
        <p14:creationId xmlns:p14="http://schemas.microsoft.com/office/powerpoint/2010/main" val="55949734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US" dirty="0"/>
              <a:t>ML parameter estimation</a:t>
            </a:r>
          </a:p>
        </p:txBody>
      </p:sp>
      <p:pic>
        <p:nvPicPr>
          <p:cNvPr id="6" name="Picture 5"/>
          <p:cNvPicPr>
            <a:picLocks noChangeAspect="1"/>
          </p:cNvPicPr>
          <p:nvPr/>
        </p:nvPicPr>
        <p:blipFill>
          <a:blip r:embed="rId3"/>
          <a:stretch>
            <a:fillRect/>
          </a:stretch>
        </p:blipFill>
        <p:spPr>
          <a:xfrm>
            <a:off x="737452" y="1453384"/>
            <a:ext cx="5304972" cy="5399516"/>
          </a:xfrm>
          <a:prstGeom prst="rect">
            <a:avLst/>
          </a:prstGeom>
        </p:spPr>
      </p:pic>
      <p:sp>
        <p:nvSpPr>
          <p:cNvPr id="7" name="TextBox 6"/>
          <p:cNvSpPr txBox="1"/>
          <p:nvPr/>
        </p:nvSpPr>
        <p:spPr>
          <a:xfrm>
            <a:off x="5826075" y="5699605"/>
            <a:ext cx="3312073" cy="1015663"/>
          </a:xfrm>
          <a:prstGeom prst="rect">
            <a:avLst/>
          </a:prstGeom>
          <a:noFill/>
        </p:spPr>
        <p:txBody>
          <a:bodyPr wrap="square" rtlCol="0">
            <a:spAutoFit/>
          </a:bodyPr>
          <a:lstStyle/>
          <a:p>
            <a:r>
              <a:rPr lang="en-US" sz="2000" dirty="0" smtClean="0">
                <a:solidFill>
                  <a:srgbClr val="7F7F7F"/>
                </a:solidFill>
              </a:rPr>
              <a:t>Example ML estimation </a:t>
            </a:r>
          </a:p>
          <a:p>
            <a:r>
              <a:rPr lang="en-US" sz="2000" dirty="0" smtClean="0">
                <a:solidFill>
                  <a:srgbClr val="7F7F7F"/>
                </a:solidFill>
              </a:rPr>
              <a:t>for </a:t>
            </a:r>
            <a:r>
              <a:rPr lang="en-US" sz="2000" dirty="0">
                <a:solidFill>
                  <a:srgbClr val="7F7F7F"/>
                </a:solidFill>
              </a:rPr>
              <a:t>acetylcholine </a:t>
            </a:r>
            <a:r>
              <a:rPr lang="en-US" sz="2000" dirty="0" smtClean="0">
                <a:solidFill>
                  <a:srgbClr val="7F7F7F"/>
                </a:solidFill>
              </a:rPr>
              <a:t>α receptor from human and mouse</a:t>
            </a:r>
            <a:endParaRPr lang="en-US" sz="2000" dirty="0">
              <a:solidFill>
                <a:srgbClr val="7F7F7F"/>
              </a:solidFill>
            </a:endParaRPr>
          </a:p>
        </p:txBody>
      </p:sp>
      <p:cxnSp>
        <p:nvCxnSpPr>
          <p:cNvPr id="14" name="Straight Arrow Connector 13"/>
          <p:cNvCxnSpPr/>
          <p:nvPr/>
        </p:nvCxnSpPr>
        <p:spPr>
          <a:xfrm flipH="1">
            <a:off x="3262267" y="2154215"/>
            <a:ext cx="2203899" cy="684866"/>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042424" y="2839081"/>
            <a:ext cx="2827645" cy="707886"/>
          </a:xfrm>
          <a:prstGeom prst="rect">
            <a:avLst/>
          </a:prstGeom>
          <a:noFill/>
        </p:spPr>
        <p:txBody>
          <a:bodyPr wrap="square" rtlCol="0">
            <a:spAutoFit/>
          </a:bodyPr>
          <a:lstStyle/>
          <a:p>
            <a:r>
              <a:rPr lang="en-US" sz="2000" dirty="0" smtClean="0">
                <a:solidFill>
                  <a:schemeClr val="bg1">
                    <a:lumMod val="50000"/>
                  </a:schemeClr>
                </a:solidFill>
              </a:rPr>
              <a:t>Numerical optimization by hill-climbing</a:t>
            </a:r>
            <a:endParaRPr lang="en-US" sz="2000" dirty="0">
              <a:solidFill>
                <a:schemeClr val="bg1">
                  <a:lumMod val="50000"/>
                </a:schemeClr>
              </a:solidFill>
            </a:endParaRPr>
          </a:p>
        </p:txBody>
      </p:sp>
      <p:cxnSp>
        <p:nvCxnSpPr>
          <p:cNvPr id="26" name="Straight Connector 25"/>
          <p:cNvCxnSpPr/>
          <p:nvPr/>
        </p:nvCxnSpPr>
        <p:spPr>
          <a:xfrm>
            <a:off x="3262267" y="3885059"/>
            <a:ext cx="0" cy="1145594"/>
          </a:xfrm>
          <a:prstGeom prst="line">
            <a:avLst/>
          </a:prstGeom>
          <a:ln w="3175"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2315961" y="5030653"/>
            <a:ext cx="946306" cy="410919"/>
          </a:xfrm>
          <a:prstGeom prst="line">
            <a:avLst/>
          </a:prstGeom>
          <a:ln w="3175"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262267" y="5030653"/>
            <a:ext cx="1108176" cy="410919"/>
          </a:xfrm>
          <a:prstGeom prst="line">
            <a:avLst/>
          </a:prstGeom>
          <a:ln w="3175"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0" name="Explosion 2 9"/>
          <p:cNvSpPr/>
          <p:nvPr/>
        </p:nvSpPr>
        <p:spPr>
          <a:xfrm>
            <a:off x="5167333" y="1204685"/>
            <a:ext cx="3976667" cy="1461150"/>
          </a:xfrm>
          <a:prstGeom prst="irregularSeal2">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err="1" smtClean="0">
                <a:solidFill>
                  <a:schemeClr val="accent1">
                    <a:lumMod val="75000"/>
                  </a:schemeClr>
                </a:solidFill>
              </a:rPr>
              <a:t>lnL</a:t>
            </a:r>
            <a:r>
              <a:rPr lang="en-US" sz="2400" b="1" dirty="0" smtClean="0">
                <a:solidFill>
                  <a:schemeClr val="accent1">
                    <a:lumMod val="75000"/>
                  </a:schemeClr>
                </a:solidFill>
              </a:rPr>
              <a:t> =-2399</a:t>
            </a:r>
            <a:endParaRPr lang="en-US" sz="2400" b="1" dirty="0">
              <a:solidFill>
                <a:schemeClr val="accent1">
                  <a:lumMod val="75000"/>
                </a:schemeClr>
              </a:solidFill>
            </a:endParaRPr>
          </a:p>
        </p:txBody>
      </p:sp>
    </p:spTree>
    <p:extLst>
      <p:ext uri="{BB962C8B-B14F-4D97-AF65-F5344CB8AC3E}">
        <p14:creationId xmlns:p14="http://schemas.microsoft.com/office/powerpoint/2010/main" val="23327279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US" dirty="0" smtClean="0"/>
              <a:t>Exercises with </a:t>
            </a:r>
            <a:r>
              <a:rPr lang="en-US" dirty="0" err="1" smtClean="0"/>
              <a:t>codeml</a:t>
            </a:r>
            <a:endParaRPr lang="en-US" dirty="0"/>
          </a:p>
        </p:txBody>
      </p:sp>
      <p:sp>
        <p:nvSpPr>
          <p:cNvPr id="7" name="TextBox 6"/>
          <p:cNvSpPr txBox="1"/>
          <p:nvPr/>
        </p:nvSpPr>
        <p:spPr>
          <a:xfrm>
            <a:off x="675249" y="1696928"/>
            <a:ext cx="8263765" cy="1754327"/>
          </a:xfrm>
          <a:prstGeom prst="rect">
            <a:avLst/>
          </a:prstGeom>
          <a:noFill/>
        </p:spPr>
        <p:txBody>
          <a:bodyPr wrap="square" rtlCol="0">
            <a:spAutoFit/>
          </a:bodyPr>
          <a:lstStyle/>
          <a:p>
            <a:r>
              <a:rPr lang="en-US" sz="3600" dirty="0" smtClean="0">
                <a:solidFill>
                  <a:srgbClr val="7F7F7F"/>
                </a:solidFill>
              </a:rPr>
              <a:t>Focus:</a:t>
            </a:r>
          </a:p>
          <a:p>
            <a:endParaRPr lang="en-US" sz="3600" dirty="0" smtClean="0">
              <a:solidFill>
                <a:srgbClr val="7F7F7F"/>
              </a:solidFill>
            </a:endParaRPr>
          </a:p>
          <a:p>
            <a:r>
              <a:rPr lang="en-US" sz="3600" dirty="0" smtClean="0">
                <a:solidFill>
                  <a:srgbClr val="7F7F7F"/>
                </a:solidFill>
              </a:rPr>
              <a:t>ML estimation with one  </a:t>
            </a:r>
            <a:r>
              <a:rPr lang="en-AU" sz="3600" i="1" dirty="0" err="1" smtClean="0">
                <a:solidFill>
                  <a:schemeClr val="bg1">
                    <a:lumMod val="50000"/>
                  </a:schemeClr>
                </a:solidFill>
              </a:rPr>
              <a:t>ω</a:t>
            </a:r>
            <a:r>
              <a:rPr lang="en-AU" sz="3600" i="1" dirty="0" smtClean="0">
                <a:solidFill>
                  <a:schemeClr val="bg1">
                    <a:lumMod val="50000"/>
                  </a:schemeClr>
                </a:solidFill>
              </a:rPr>
              <a:t>-</a:t>
            </a:r>
            <a:r>
              <a:rPr lang="en-US" sz="3600" dirty="0" smtClean="0">
                <a:solidFill>
                  <a:srgbClr val="7F7F7F"/>
                </a:solidFill>
              </a:rPr>
              <a:t>ratio model M0</a:t>
            </a:r>
            <a:endParaRPr lang="en-US" sz="3600" dirty="0">
              <a:solidFill>
                <a:srgbClr val="7F7F7F"/>
              </a:solidFill>
            </a:endParaRPr>
          </a:p>
        </p:txBody>
      </p:sp>
    </p:spTree>
    <p:extLst>
      <p:ext uri="{BB962C8B-B14F-4D97-AF65-F5344CB8AC3E}">
        <p14:creationId xmlns:p14="http://schemas.microsoft.com/office/powerpoint/2010/main" val="178463350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Likelihood ratio test for positive selection</a:t>
            </a:r>
          </a:p>
        </p:txBody>
      </p:sp>
      <p:sp>
        <p:nvSpPr>
          <p:cNvPr id="45" name="Subtitle 2"/>
          <p:cNvSpPr txBox="1">
            <a:spLocks/>
          </p:cNvSpPr>
          <p:nvPr/>
        </p:nvSpPr>
        <p:spPr>
          <a:xfrm>
            <a:off x="11292" y="1275955"/>
            <a:ext cx="9159484" cy="5277248"/>
          </a:xfrm>
          <a:prstGeom prst="rect">
            <a:avLst/>
          </a:prstGeom>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solidFill>
                  <a:srgbClr val="7F7F7F"/>
                </a:solidFill>
              </a:rPr>
              <a:t>		Consider </a:t>
            </a:r>
            <a:r>
              <a:rPr lang="en-US" sz="2400" dirty="0">
                <a:solidFill>
                  <a:srgbClr val="7F7F7F"/>
                </a:solidFill>
              </a:rPr>
              <a:t>two nested </a:t>
            </a:r>
            <a:r>
              <a:rPr lang="en-US" sz="2400" dirty="0" smtClean="0">
                <a:solidFill>
                  <a:srgbClr val="7F7F7F"/>
                </a:solidFill>
              </a:rPr>
              <a:t>models:</a:t>
            </a:r>
          </a:p>
          <a:p>
            <a:pPr marL="0" indent="0">
              <a:buNone/>
            </a:pPr>
            <a:r>
              <a:rPr lang="en-US" sz="2400" dirty="0">
                <a:solidFill>
                  <a:srgbClr val="7F7F7F"/>
                </a:solidFill>
              </a:rPr>
              <a:t>	</a:t>
            </a:r>
            <a:r>
              <a:rPr lang="en-US" sz="2400" dirty="0" smtClean="0">
                <a:solidFill>
                  <a:srgbClr val="7F7F7F"/>
                </a:solidFill>
              </a:rPr>
              <a:t>	</a:t>
            </a:r>
          </a:p>
          <a:p>
            <a:pPr marL="0" indent="0">
              <a:buNone/>
            </a:pPr>
            <a:r>
              <a:rPr lang="en-US" sz="2400" dirty="0">
                <a:solidFill>
                  <a:srgbClr val="7F7F7F"/>
                </a:solidFill>
              </a:rPr>
              <a:t>	</a:t>
            </a:r>
            <a:r>
              <a:rPr lang="en-US" sz="2400" dirty="0" smtClean="0">
                <a:solidFill>
                  <a:srgbClr val="7F7F7F"/>
                </a:solidFill>
              </a:rPr>
              <a:t>	</a:t>
            </a:r>
            <a:r>
              <a:rPr lang="en-US" sz="2400" dirty="0" smtClean="0">
                <a:solidFill>
                  <a:schemeClr val="accent1">
                    <a:lumMod val="75000"/>
                  </a:schemeClr>
                </a:solidFill>
              </a:rPr>
              <a:t>Model </a:t>
            </a:r>
            <a:r>
              <a:rPr lang="en-US" sz="2400" dirty="0">
                <a:solidFill>
                  <a:schemeClr val="accent1">
                    <a:lumMod val="75000"/>
                  </a:schemeClr>
                </a:solidFill>
              </a:rPr>
              <a:t>0 </a:t>
            </a:r>
            <a:r>
              <a:rPr lang="en-US" sz="2400" dirty="0" smtClean="0">
                <a:solidFill>
                  <a:schemeClr val="accent1">
                    <a:lumMod val="75000"/>
                  </a:schemeClr>
                </a:solidFill>
              </a:rPr>
              <a:t>	no positive </a:t>
            </a:r>
            <a:r>
              <a:rPr lang="en-US" sz="2400" dirty="0">
                <a:solidFill>
                  <a:schemeClr val="accent1">
                    <a:lumMod val="75000"/>
                  </a:schemeClr>
                </a:solidFill>
              </a:rPr>
              <a:t>selection  		</a:t>
            </a:r>
            <a:endParaRPr lang="en-US" sz="2400" dirty="0" smtClean="0">
              <a:solidFill>
                <a:schemeClr val="accent1">
                  <a:lumMod val="75000"/>
                </a:schemeClr>
              </a:solidFill>
            </a:endParaRPr>
          </a:p>
          <a:p>
            <a:pPr marL="0" indent="0">
              <a:buNone/>
            </a:pPr>
            <a:r>
              <a:rPr lang="en-US" sz="2400" dirty="0">
                <a:solidFill>
                  <a:schemeClr val="accent1">
                    <a:lumMod val="75000"/>
                  </a:schemeClr>
                </a:solidFill>
              </a:rPr>
              <a:t>	</a:t>
            </a:r>
            <a:r>
              <a:rPr lang="en-US" sz="2400" dirty="0" smtClean="0">
                <a:solidFill>
                  <a:schemeClr val="accent1">
                    <a:lumMod val="75000"/>
                  </a:schemeClr>
                </a:solidFill>
              </a:rPr>
              <a:t>	(H0: </a:t>
            </a:r>
            <a:r>
              <a:rPr lang="en-US" sz="2400" i="1" dirty="0" smtClean="0">
                <a:solidFill>
                  <a:schemeClr val="accent1">
                    <a:lumMod val="75000"/>
                  </a:schemeClr>
                </a:solidFill>
              </a:rPr>
              <a:t></a:t>
            </a:r>
            <a:r>
              <a:rPr lang="en-US" sz="2400" dirty="0" smtClean="0">
                <a:solidFill>
                  <a:schemeClr val="accent1">
                    <a:lumMod val="75000"/>
                  </a:schemeClr>
                </a:solidFill>
              </a:rPr>
              <a:t> is </a:t>
            </a:r>
            <a:r>
              <a:rPr lang="en-US" sz="2400" dirty="0">
                <a:solidFill>
                  <a:schemeClr val="accent1">
                    <a:lumMod val="75000"/>
                  </a:schemeClr>
                </a:solidFill>
              </a:rPr>
              <a:t>always ≤1</a:t>
            </a:r>
            <a:r>
              <a:rPr lang="en-US" sz="2400" dirty="0" smtClean="0">
                <a:solidFill>
                  <a:schemeClr val="accent1">
                    <a:lumMod val="75000"/>
                  </a:schemeClr>
                </a:solidFill>
              </a:rPr>
              <a:t>)</a:t>
            </a:r>
          </a:p>
          <a:p>
            <a:pPr marL="0" indent="0">
              <a:buNone/>
            </a:pPr>
            <a:endParaRPr lang="en-US" sz="2400" dirty="0" smtClean="0">
              <a:solidFill>
                <a:srgbClr val="7F7F7F"/>
              </a:solidFill>
            </a:endParaRPr>
          </a:p>
          <a:p>
            <a:pPr marL="0" indent="0">
              <a:buNone/>
            </a:pPr>
            <a:r>
              <a:rPr lang="en-US" sz="2400" dirty="0">
                <a:solidFill>
                  <a:srgbClr val="7F7F7F"/>
                </a:solidFill>
              </a:rPr>
              <a:t>	</a:t>
            </a:r>
            <a:r>
              <a:rPr lang="en-US" sz="2400" dirty="0" smtClean="0">
                <a:solidFill>
                  <a:srgbClr val="7F7F7F"/>
                </a:solidFill>
              </a:rPr>
              <a:t>	</a:t>
            </a:r>
            <a:r>
              <a:rPr lang="en-US" sz="2400" dirty="0" smtClean="0">
                <a:solidFill>
                  <a:schemeClr val="accent2">
                    <a:lumMod val="75000"/>
                  </a:schemeClr>
                </a:solidFill>
              </a:rPr>
              <a:t>Model </a:t>
            </a:r>
            <a:r>
              <a:rPr lang="en-US" sz="2400" dirty="0">
                <a:solidFill>
                  <a:schemeClr val="accent2">
                    <a:lumMod val="75000"/>
                  </a:schemeClr>
                </a:solidFill>
              </a:rPr>
              <a:t>1 	allows positive selection				</a:t>
            </a:r>
            <a:endParaRPr lang="en-US" sz="2400" dirty="0" smtClean="0">
              <a:solidFill>
                <a:schemeClr val="accent2">
                  <a:lumMod val="75000"/>
                </a:schemeClr>
              </a:solidFill>
            </a:endParaRPr>
          </a:p>
          <a:p>
            <a:pPr marL="0" indent="0">
              <a:buNone/>
            </a:pPr>
            <a:r>
              <a:rPr lang="en-US" sz="2400" dirty="0" smtClean="0">
                <a:solidFill>
                  <a:schemeClr val="accent2">
                    <a:lumMod val="75000"/>
                  </a:schemeClr>
                </a:solidFill>
              </a:rPr>
              <a:t>		(H1: </a:t>
            </a:r>
            <a:r>
              <a:rPr lang="en-US" sz="2400" i="1" dirty="0" smtClean="0">
                <a:solidFill>
                  <a:schemeClr val="accent2">
                    <a:lumMod val="75000"/>
                  </a:schemeClr>
                </a:solidFill>
              </a:rPr>
              <a:t></a:t>
            </a:r>
            <a:r>
              <a:rPr lang="en-US" sz="2400" dirty="0" smtClean="0">
                <a:solidFill>
                  <a:schemeClr val="accent2">
                    <a:lumMod val="75000"/>
                  </a:schemeClr>
                </a:solidFill>
              </a:rPr>
              <a:t> </a:t>
            </a:r>
            <a:r>
              <a:rPr lang="en-US" sz="2400" dirty="0">
                <a:solidFill>
                  <a:schemeClr val="accent2">
                    <a:lumMod val="75000"/>
                  </a:schemeClr>
                </a:solidFill>
              </a:rPr>
              <a:t>&gt;1 for some sites or in certain lineages</a:t>
            </a:r>
            <a:r>
              <a:rPr lang="en-US" sz="2400" dirty="0" smtClean="0">
                <a:solidFill>
                  <a:schemeClr val="accent2">
                    <a:lumMod val="75000"/>
                  </a:schemeClr>
                </a:solidFill>
              </a:rPr>
              <a:t>)</a:t>
            </a:r>
          </a:p>
          <a:p>
            <a:pPr marL="0" indent="0">
              <a:buNone/>
            </a:pPr>
            <a:endParaRPr lang="en-US" sz="2400" dirty="0">
              <a:solidFill>
                <a:schemeClr val="accent2">
                  <a:lumMod val="75000"/>
                </a:schemeClr>
              </a:solidFill>
            </a:endParaRPr>
          </a:p>
          <a:p>
            <a:pPr marL="0" indent="0">
              <a:buNone/>
            </a:pPr>
            <a:r>
              <a:rPr lang="en-US" sz="2400" dirty="0" smtClean="0">
                <a:solidFill>
                  <a:srgbClr val="7F7F7F"/>
                </a:solidFill>
              </a:rPr>
              <a:t>		</a:t>
            </a:r>
          </a:p>
          <a:p>
            <a:pPr marL="0" indent="0">
              <a:buNone/>
            </a:pPr>
            <a:r>
              <a:rPr lang="en-US" sz="2400" dirty="0" smtClean="0">
                <a:solidFill>
                  <a:srgbClr val="7F7F7F"/>
                </a:solidFill>
              </a:rPr>
              <a:t>		LRT statistic:</a:t>
            </a:r>
            <a:endParaRPr lang="en-US" sz="2400" dirty="0">
              <a:solidFill>
                <a:srgbClr val="7F7F7F"/>
              </a:solidFill>
            </a:endParaRPr>
          </a:p>
          <a:p>
            <a:pPr marL="0" indent="0">
              <a:buNone/>
            </a:pPr>
            <a:endParaRPr lang="en-US" sz="2400" dirty="0">
              <a:solidFill>
                <a:srgbClr val="7F7F7F"/>
              </a:solidFill>
            </a:endParaRPr>
          </a:p>
          <a:p>
            <a:pPr marL="0" indent="0" algn="ctr">
              <a:buNone/>
            </a:pPr>
            <a:r>
              <a:rPr lang="en-US" sz="2400" dirty="0">
                <a:solidFill>
                  <a:srgbClr val="7F7F7F"/>
                </a:solidFill>
              </a:rPr>
              <a:t>	</a:t>
            </a:r>
            <a:r>
              <a:rPr lang="en-US" sz="2400" i="1" dirty="0" err="1">
                <a:solidFill>
                  <a:srgbClr val="7F7F7F"/>
                </a:solidFill>
              </a:rPr>
              <a:t>d.f.</a:t>
            </a:r>
            <a:r>
              <a:rPr lang="en-US" sz="2400" dirty="0">
                <a:solidFill>
                  <a:srgbClr val="7F7F7F"/>
                </a:solidFill>
              </a:rPr>
              <a:t> = difference in numbers of parameters</a:t>
            </a:r>
          </a:p>
        </p:txBody>
      </p:sp>
      <p:graphicFrame>
        <p:nvGraphicFramePr>
          <p:cNvPr id="4" name="Object 3"/>
          <p:cNvGraphicFramePr>
            <a:graphicFrameLocks noChangeAspect="1"/>
          </p:cNvGraphicFramePr>
          <p:nvPr>
            <p:extLst>
              <p:ext uri="{D42A27DB-BD31-4B8C-83A1-F6EECF244321}">
                <p14:modId xmlns:p14="http://schemas.microsoft.com/office/powerpoint/2010/main" val="796971063"/>
              </p:ext>
            </p:extLst>
          </p:nvPr>
        </p:nvGraphicFramePr>
        <p:xfrm>
          <a:off x="3047999" y="5173135"/>
          <a:ext cx="3717715" cy="669859"/>
        </p:xfrm>
        <a:graphic>
          <a:graphicData uri="http://schemas.openxmlformats.org/presentationml/2006/ole">
            <mc:AlternateContent xmlns:mc="http://schemas.openxmlformats.org/markup-compatibility/2006">
              <mc:Choice xmlns:v="urn:schemas-microsoft-com:vml" Requires="v">
                <p:oleObj spid="_x0000_s3383" name="Equation" r:id="rId4" imgW="1409700" imgH="254000" progId="Equation.3">
                  <p:embed/>
                </p:oleObj>
              </mc:Choice>
              <mc:Fallback>
                <p:oleObj name="Equation" r:id="rId4" imgW="1409700" imgH="254000" progId="Equation.3">
                  <p:embed/>
                  <p:pic>
                    <p:nvPicPr>
                      <p:cNvPr id="0" name=""/>
                      <p:cNvPicPr/>
                      <p:nvPr/>
                    </p:nvPicPr>
                    <p:blipFill>
                      <a:blip r:embed="rId5"/>
                      <a:stretch>
                        <a:fillRect/>
                      </a:stretch>
                    </p:blipFill>
                    <p:spPr>
                      <a:xfrm>
                        <a:off x="3047999" y="5173135"/>
                        <a:ext cx="3717715" cy="669859"/>
                      </a:xfrm>
                      <a:prstGeom prst="rect">
                        <a:avLst/>
                      </a:prstGeom>
                    </p:spPr>
                  </p:pic>
                </p:oleObj>
              </mc:Fallback>
            </mc:AlternateContent>
          </a:graphicData>
        </a:graphic>
      </p:graphicFrame>
    </p:spTree>
    <p:extLst>
      <p:ext uri="{BB962C8B-B14F-4D97-AF65-F5344CB8AC3E}">
        <p14:creationId xmlns:p14="http://schemas.microsoft.com/office/powerpoint/2010/main" val="24903032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err="1"/>
              <a:t>Modeling</a:t>
            </a:r>
            <a:r>
              <a:rPr lang="en-AU" dirty="0"/>
              <a:t> selection variability</a:t>
            </a:r>
          </a:p>
        </p:txBody>
      </p:sp>
      <p:sp>
        <p:nvSpPr>
          <p:cNvPr id="45" name="Subtitle 2"/>
          <p:cNvSpPr txBox="1">
            <a:spLocks/>
          </p:cNvSpPr>
          <p:nvPr/>
        </p:nvSpPr>
        <p:spPr>
          <a:xfrm>
            <a:off x="0" y="1275955"/>
            <a:ext cx="9170775" cy="5277248"/>
          </a:xfrm>
          <a:prstGeom prst="rect">
            <a:avLst/>
          </a:prstGeom>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smtClean="0">
                <a:solidFill>
                  <a:srgbClr val="7F7F7F"/>
                </a:solidFill>
              </a:rPr>
              <a:t>Assuming </a:t>
            </a:r>
            <a:r>
              <a:rPr lang="en-US" sz="2400" i="1" dirty="0">
                <a:solidFill>
                  <a:srgbClr val="7F7F7F"/>
                </a:solidFill>
              </a:rPr>
              <a:t>constant selective pressure </a:t>
            </a:r>
            <a:r>
              <a:rPr lang="en-US" sz="2400" dirty="0" smtClean="0">
                <a:solidFill>
                  <a:srgbClr val="7F7F7F"/>
                </a:solidFill>
              </a:rPr>
              <a:t>across </a:t>
            </a:r>
            <a:r>
              <a:rPr lang="en-US" sz="2400" dirty="0">
                <a:solidFill>
                  <a:srgbClr val="7F7F7F"/>
                </a:solidFill>
              </a:rPr>
              <a:t>the whole sequence </a:t>
            </a:r>
            <a:br>
              <a:rPr lang="en-US" sz="2400" dirty="0">
                <a:solidFill>
                  <a:srgbClr val="7F7F7F"/>
                </a:solidFill>
              </a:rPr>
            </a:br>
            <a:r>
              <a:rPr lang="en-US" sz="2400" dirty="0">
                <a:solidFill>
                  <a:srgbClr val="7F7F7F"/>
                </a:solidFill>
              </a:rPr>
              <a:t>and over the whole phylogeny </a:t>
            </a:r>
            <a:r>
              <a:rPr lang="en-US" sz="2400" dirty="0" smtClean="0">
                <a:solidFill>
                  <a:srgbClr val="7F7F7F"/>
                </a:solidFill>
              </a:rPr>
              <a:t>renders </a:t>
            </a:r>
            <a:r>
              <a:rPr lang="en-US" sz="2400" dirty="0">
                <a:solidFill>
                  <a:srgbClr val="7F7F7F"/>
                </a:solidFill>
              </a:rPr>
              <a:t>the </a:t>
            </a:r>
            <a:r>
              <a:rPr lang="en-US" sz="2400" i="1" dirty="0">
                <a:solidFill>
                  <a:srgbClr val="7F7F7F"/>
                </a:solidFill>
              </a:rPr>
              <a:t>power of the test </a:t>
            </a:r>
            <a:r>
              <a:rPr lang="en-US" sz="2400" i="1" dirty="0" smtClean="0">
                <a:solidFill>
                  <a:srgbClr val="7F7F7F"/>
                </a:solidFill>
              </a:rPr>
              <a:t>low</a:t>
            </a:r>
          </a:p>
          <a:p>
            <a:pPr marL="0" indent="0" algn="ctr">
              <a:buNone/>
            </a:pPr>
            <a:r>
              <a:rPr lang="en-US" sz="1600" dirty="0" smtClean="0">
                <a:solidFill>
                  <a:srgbClr val="7F7F7F"/>
                </a:solidFill>
              </a:rPr>
              <a:t>e.g., Endo </a:t>
            </a:r>
            <a:r>
              <a:rPr lang="en-US" sz="1600" dirty="0">
                <a:solidFill>
                  <a:srgbClr val="7F7F7F"/>
                </a:solidFill>
              </a:rPr>
              <a:t>et al (1996) detected only </a:t>
            </a:r>
            <a:r>
              <a:rPr lang="en-US" sz="1600" dirty="0" smtClean="0">
                <a:solidFill>
                  <a:srgbClr val="7F7F7F"/>
                </a:solidFill>
              </a:rPr>
              <a:t>17 </a:t>
            </a:r>
            <a:r>
              <a:rPr lang="en-US" sz="1600" dirty="0">
                <a:solidFill>
                  <a:srgbClr val="7F7F7F"/>
                </a:solidFill>
              </a:rPr>
              <a:t>out of 3595 analyzed genes </a:t>
            </a:r>
            <a:r>
              <a:rPr lang="en-US" sz="1600" dirty="0" smtClean="0">
                <a:solidFill>
                  <a:srgbClr val="7F7F7F"/>
                </a:solidFill>
              </a:rPr>
              <a:t>to </a:t>
            </a:r>
            <a:r>
              <a:rPr lang="en-US" sz="1600" dirty="0">
                <a:solidFill>
                  <a:srgbClr val="7F7F7F"/>
                </a:solidFill>
              </a:rPr>
              <a:t>be under </a:t>
            </a:r>
            <a:r>
              <a:rPr lang="en-US" sz="1600" dirty="0" smtClean="0">
                <a:solidFill>
                  <a:srgbClr val="7F7F7F"/>
                </a:solidFill>
              </a:rPr>
              <a:t>selection</a:t>
            </a:r>
          </a:p>
          <a:p>
            <a:pPr marL="0" indent="0" algn="ctr">
              <a:buNone/>
            </a:pPr>
            <a:endParaRPr lang="en-US" sz="800" dirty="0" smtClean="0">
              <a:solidFill>
                <a:srgbClr val="7F7F7F"/>
              </a:solidFill>
            </a:endParaRPr>
          </a:p>
          <a:p>
            <a:pPr marL="0" indent="0" algn="ctr">
              <a:buNone/>
            </a:pPr>
            <a:r>
              <a:rPr lang="en-US" sz="2400" dirty="0" smtClean="0">
                <a:solidFill>
                  <a:srgbClr val="7F7F7F"/>
                </a:solidFill>
              </a:rPr>
              <a:t>Positive selection usually affects: </a:t>
            </a:r>
          </a:p>
          <a:p>
            <a:pPr marL="0" indent="0">
              <a:buNone/>
            </a:pPr>
            <a:r>
              <a:rPr lang="en-US" sz="2400" i="1" dirty="0" smtClean="0">
                <a:solidFill>
                  <a:srgbClr val="7F7F7F"/>
                </a:solidFill>
              </a:rPr>
              <a:t>	</a:t>
            </a:r>
            <a:r>
              <a:rPr lang="en-US" sz="2400" dirty="0" smtClean="0">
                <a:solidFill>
                  <a:srgbClr val="7F7F7F"/>
                </a:solidFill>
              </a:rPr>
              <a:t>only in a few lineages/branches				only few codon sites</a:t>
            </a:r>
            <a:endParaRPr lang="en-US" sz="2400" dirty="0">
              <a:solidFill>
                <a:srgbClr val="7F7F7F"/>
              </a:solidFill>
            </a:endParaRPr>
          </a:p>
        </p:txBody>
      </p:sp>
      <p:pic>
        <p:nvPicPr>
          <p:cNvPr id="7" name="Picture 6"/>
          <p:cNvPicPr>
            <a:picLocks noChangeAspect="1" noChangeArrowheads="1"/>
          </p:cNvPicPr>
          <p:nvPr/>
        </p:nvPicPr>
        <p:blipFill>
          <a:blip r:embed="rId3"/>
          <a:srcRect l="6741" t="8603" r="16853"/>
          <a:stretch>
            <a:fillRect/>
          </a:stretch>
        </p:blipFill>
        <p:spPr bwMode="auto">
          <a:xfrm>
            <a:off x="469909" y="3702517"/>
            <a:ext cx="3924291" cy="3155497"/>
          </a:xfrm>
          <a:prstGeom prst="rect">
            <a:avLst/>
          </a:prstGeom>
          <a:noFill/>
          <a:ln w="12700">
            <a:noFill/>
            <a:miter lim="800000"/>
            <a:headEnd/>
            <a:tailEnd/>
          </a:ln>
          <a:effectLst/>
        </p:spPr>
      </p:pic>
      <p:pic>
        <p:nvPicPr>
          <p:cNvPr id="2" name="Picture 1"/>
          <p:cNvPicPr>
            <a:picLocks noChangeAspect="1"/>
          </p:cNvPicPr>
          <p:nvPr/>
        </p:nvPicPr>
        <p:blipFill>
          <a:blip r:embed="rId4"/>
          <a:stretch>
            <a:fillRect/>
          </a:stretch>
        </p:blipFill>
        <p:spPr>
          <a:xfrm>
            <a:off x="5878875" y="3688978"/>
            <a:ext cx="2299925" cy="2945718"/>
          </a:xfrm>
          <a:prstGeom prst="rect">
            <a:avLst/>
          </a:prstGeom>
        </p:spPr>
      </p:pic>
    </p:spTree>
    <p:extLst>
      <p:ext uri="{BB962C8B-B14F-4D97-AF65-F5344CB8AC3E}">
        <p14:creationId xmlns:p14="http://schemas.microsoft.com/office/powerpoint/2010/main" val="34739146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Rectangle 2"/>
          <p:cNvSpPr>
            <a:spLocks noGrp="1" noChangeArrowheads="1"/>
          </p:cNvSpPr>
          <p:nvPr>
            <p:ph type="title"/>
          </p:nvPr>
        </p:nvSpPr>
        <p:spPr>
          <a:xfrm>
            <a:off x="0" y="300664"/>
            <a:ext cx="9144000" cy="1111250"/>
          </a:xfrm>
          <a:noFill/>
          <a:ln>
            <a:solidFill>
              <a:srgbClr val="FFFFFF"/>
            </a:solidFill>
          </a:ln>
        </p:spPr>
        <p:txBody>
          <a:bodyPr vert="horz" lIns="91440" tIns="45720" rIns="91440" bIns="45720" rtlCol="0" anchor="ctr">
            <a:noAutofit/>
          </a:bodyPr>
          <a:lstStyle/>
          <a:p>
            <a:r>
              <a:rPr lang="en-GB" sz="3600" b="1" dirty="0">
                <a:solidFill>
                  <a:srgbClr val="C40000"/>
                </a:solidFill>
              </a:rPr>
              <a:t>Evolutionary conservation means function</a:t>
            </a:r>
          </a:p>
        </p:txBody>
      </p:sp>
      <p:sp>
        <p:nvSpPr>
          <p:cNvPr id="24578" name="Text Box 3"/>
          <p:cNvSpPr txBox="1">
            <a:spLocks noChangeArrowheads="1"/>
          </p:cNvSpPr>
          <p:nvPr/>
        </p:nvSpPr>
        <p:spPr bwMode="auto">
          <a:xfrm>
            <a:off x="731227" y="2298662"/>
            <a:ext cx="778851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50000"/>
              </a:spcBef>
            </a:pPr>
            <a:r>
              <a:rPr lang="en-GB" sz="3200" dirty="0" smtClean="0">
                <a:solidFill>
                  <a:schemeClr val="tx1">
                    <a:lumMod val="50000"/>
                    <a:lumOff val="50000"/>
                  </a:schemeClr>
                </a:solidFill>
                <a:latin typeface="+mn-lt"/>
              </a:rPr>
              <a:t>Genomic </a:t>
            </a:r>
            <a:r>
              <a:rPr lang="en-GB" sz="3200" dirty="0">
                <a:solidFill>
                  <a:schemeClr val="tx1">
                    <a:lumMod val="50000"/>
                    <a:lumOff val="50000"/>
                  </a:schemeClr>
                </a:solidFill>
                <a:latin typeface="+mn-lt"/>
              </a:rPr>
              <a:t>regions conserved across diverse species most likely have some functional </a:t>
            </a:r>
            <a:r>
              <a:rPr lang="en-GB" sz="3200" dirty="0" smtClean="0">
                <a:solidFill>
                  <a:schemeClr val="tx1">
                    <a:lumMod val="50000"/>
                    <a:lumOff val="50000"/>
                  </a:schemeClr>
                </a:solidFill>
                <a:latin typeface="+mn-lt"/>
              </a:rPr>
              <a:t>significance</a:t>
            </a:r>
            <a:endParaRPr lang="en-GB" sz="3200" dirty="0">
              <a:solidFill>
                <a:schemeClr val="tx1">
                  <a:lumMod val="50000"/>
                  <a:lumOff val="50000"/>
                </a:schemeClr>
              </a:solidFill>
              <a:latin typeface="+mn-lt"/>
            </a:endParaRPr>
          </a:p>
        </p:txBody>
      </p:sp>
    </p:spTree>
    <p:extLst>
      <p:ext uri="{BB962C8B-B14F-4D97-AF65-F5344CB8AC3E}">
        <p14:creationId xmlns:p14="http://schemas.microsoft.com/office/powerpoint/2010/main" val="3748691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err="1"/>
              <a:t>Modeling</a:t>
            </a:r>
            <a:r>
              <a:rPr lang="en-AU" dirty="0"/>
              <a:t> selection variability</a:t>
            </a:r>
          </a:p>
        </p:txBody>
      </p:sp>
      <p:sp>
        <p:nvSpPr>
          <p:cNvPr id="45" name="Subtitle 2"/>
          <p:cNvSpPr txBox="1">
            <a:spLocks/>
          </p:cNvSpPr>
          <p:nvPr/>
        </p:nvSpPr>
        <p:spPr>
          <a:xfrm>
            <a:off x="0" y="1843238"/>
            <a:ext cx="9170775" cy="3507711"/>
          </a:xfrm>
          <a:prstGeom prst="rect">
            <a:avLst/>
          </a:prstGeom>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rgbClr val="7F7F7F"/>
                </a:solidFill>
              </a:rPr>
              <a:t>By modeling variable </a:t>
            </a:r>
            <a:r>
              <a:rPr lang="en-US" dirty="0" err="1" smtClean="0">
                <a:solidFill>
                  <a:srgbClr val="7F7F7F"/>
                </a:solidFill>
              </a:rPr>
              <a:t>ω</a:t>
            </a:r>
            <a:r>
              <a:rPr lang="en-US" dirty="0" smtClean="0">
                <a:solidFill>
                  <a:srgbClr val="7F7F7F"/>
                </a:solidFill>
              </a:rPr>
              <a:t> over time and across sites</a:t>
            </a:r>
          </a:p>
          <a:p>
            <a:pPr marL="0" indent="0" algn="ctr">
              <a:buNone/>
            </a:pPr>
            <a:r>
              <a:rPr lang="en-US" dirty="0" smtClean="0">
                <a:solidFill>
                  <a:srgbClr val="7F7F7F"/>
                </a:solidFill>
              </a:rPr>
              <a:t>we can study:</a:t>
            </a:r>
          </a:p>
          <a:p>
            <a:pPr marL="0" indent="0" algn="ctr">
              <a:buNone/>
            </a:pPr>
            <a:endParaRPr lang="en-US" dirty="0">
              <a:solidFill>
                <a:srgbClr val="7F7F7F"/>
              </a:solidFill>
            </a:endParaRPr>
          </a:p>
          <a:p>
            <a:pPr marL="0" indent="0" algn="ctr">
              <a:buNone/>
            </a:pPr>
            <a:r>
              <a:rPr lang="en-US" sz="3000" dirty="0">
                <a:solidFill>
                  <a:srgbClr val="7F7F7F"/>
                </a:solidFill>
              </a:rPr>
              <a:t>WHEN </a:t>
            </a:r>
            <a:r>
              <a:rPr lang="en-US" sz="3000" dirty="0" smtClean="0">
                <a:solidFill>
                  <a:srgbClr val="7F7F7F"/>
                </a:solidFill>
              </a:rPr>
              <a:t>(in which lineages) did </a:t>
            </a:r>
            <a:r>
              <a:rPr lang="en-US" sz="3000" dirty="0">
                <a:solidFill>
                  <a:srgbClr val="7F7F7F"/>
                </a:solidFill>
              </a:rPr>
              <a:t>positive selection occur?</a:t>
            </a:r>
          </a:p>
          <a:p>
            <a:pPr marL="0" indent="0" algn="ctr">
              <a:buNone/>
            </a:pPr>
            <a:endParaRPr lang="en-US" sz="3000" dirty="0" smtClean="0">
              <a:solidFill>
                <a:srgbClr val="7F7F7F"/>
              </a:solidFill>
            </a:endParaRPr>
          </a:p>
          <a:p>
            <a:pPr marL="0" indent="0" algn="ctr">
              <a:buNone/>
            </a:pPr>
            <a:r>
              <a:rPr lang="en-US" sz="3000" dirty="0" smtClean="0">
                <a:solidFill>
                  <a:srgbClr val="7F7F7F"/>
                </a:solidFill>
              </a:rPr>
              <a:t>WHERE in the sequence did positive selection occur?</a:t>
            </a:r>
          </a:p>
        </p:txBody>
      </p:sp>
    </p:spTree>
    <p:extLst>
      <p:ext uri="{BB962C8B-B14F-4D97-AF65-F5344CB8AC3E}">
        <p14:creationId xmlns:p14="http://schemas.microsoft.com/office/powerpoint/2010/main" val="33934052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err="1"/>
              <a:t>Modeling</a:t>
            </a:r>
            <a:r>
              <a:rPr lang="en-AU" dirty="0"/>
              <a:t> variability over time</a:t>
            </a:r>
          </a:p>
        </p:txBody>
      </p:sp>
      <p:sp>
        <p:nvSpPr>
          <p:cNvPr id="45" name="Subtitle 2"/>
          <p:cNvSpPr txBox="1">
            <a:spLocks/>
          </p:cNvSpPr>
          <p:nvPr/>
        </p:nvSpPr>
        <p:spPr>
          <a:xfrm>
            <a:off x="520095" y="1283874"/>
            <a:ext cx="8650680" cy="3507711"/>
          </a:xfrm>
          <a:prstGeom prst="rect">
            <a:avLst/>
          </a:prstGeom>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solidFill>
                  <a:srgbClr val="7F7F7F"/>
                </a:solidFill>
              </a:rPr>
              <a:t>Assign independent </a:t>
            </a:r>
            <a:r>
              <a:rPr lang="en-US" dirty="0" err="1" smtClean="0">
                <a:solidFill>
                  <a:srgbClr val="7F7F7F"/>
                </a:solidFill>
              </a:rPr>
              <a:t>ω</a:t>
            </a:r>
            <a:r>
              <a:rPr lang="en-US" dirty="0" smtClean="0">
                <a:solidFill>
                  <a:srgbClr val="7F7F7F"/>
                </a:solidFill>
              </a:rPr>
              <a:t> parameters to different branches on the tree:</a:t>
            </a:r>
          </a:p>
          <a:p>
            <a:pPr marL="0" indent="0">
              <a:buNone/>
            </a:pPr>
            <a:endParaRPr lang="en-US" dirty="0">
              <a:solidFill>
                <a:srgbClr val="7F7F7F"/>
              </a:solidFill>
            </a:endParaRPr>
          </a:p>
        </p:txBody>
      </p:sp>
      <p:grpSp>
        <p:nvGrpSpPr>
          <p:cNvPr id="4" name="Group 3"/>
          <p:cNvGrpSpPr/>
          <p:nvPr/>
        </p:nvGrpSpPr>
        <p:grpSpPr>
          <a:xfrm>
            <a:off x="2672623" y="2987570"/>
            <a:ext cx="2983105" cy="3401038"/>
            <a:chOff x="398763" y="2987570"/>
            <a:chExt cx="2983105" cy="3401038"/>
          </a:xfrm>
        </p:grpSpPr>
        <p:grpSp>
          <p:nvGrpSpPr>
            <p:cNvPr id="6" name="Group 5"/>
            <p:cNvGrpSpPr/>
            <p:nvPr/>
          </p:nvGrpSpPr>
          <p:grpSpPr>
            <a:xfrm>
              <a:off x="398763" y="2987570"/>
              <a:ext cx="2983105" cy="3401038"/>
              <a:chOff x="398763" y="2530352"/>
              <a:chExt cx="2983105" cy="3401038"/>
            </a:xfrm>
          </p:grpSpPr>
          <p:grpSp>
            <p:nvGrpSpPr>
              <p:cNvPr id="11" name="Group 10"/>
              <p:cNvGrpSpPr/>
              <p:nvPr/>
            </p:nvGrpSpPr>
            <p:grpSpPr>
              <a:xfrm>
                <a:off x="398763" y="2963334"/>
                <a:ext cx="2983105" cy="2964635"/>
                <a:chOff x="386312" y="3349346"/>
                <a:chExt cx="2983105" cy="2964635"/>
              </a:xfrm>
            </p:grpSpPr>
            <p:grpSp>
              <p:nvGrpSpPr>
                <p:cNvPr id="16" name="Group 15"/>
                <p:cNvGrpSpPr/>
                <p:nvPr/>
              </p:nvGrpSpPr>
              <p:grpSpPr>
                <a:xfrm>
                  <a:off x="386312" y="3349346"/>
                  <a:ext cx="2983105" cy="2964635"/>
                  <a:chOff x="386312" y="2515062"/>
                  <a:chExt cx="2983105" cy="2964635"/>
                </a:xfrm>
              </p:grpSpPr>
              <p:pic>
                <p:nvPicPr>
                  <p:cNvPr id="18" name="Picture 17"/>
                  <p:cNvPicPr>
                    <a:picLocks noChangeAspect="1"/>
                  </p:cNvPicPr>
                  <p:nvPr/>
                </p:nvPicPr>
                <p:blipFill>
                  <a:blip r:embed="rId4"/>
                  <a:stretch>
                    <a:fillRect/>
                  </a:stretch>
                </p:blipFill>
                <p:spPr>
                  <a:xfrm>
                    <a:off x="610438" y="4491303"/>
                    <a:ext cx="369631" cy="562570"/>
                  </a:xfrm>
                  <a:prstGeom prst="rect">
                    <a:avLst/>
                  </a:prstGeom>
                </p:spPr>
              </p:pic>
              <p:grpSp>
                <p:nvGrpSpPr>
                  <p:cNvPr id="19" name="Group 18"/>
                  <p:cNvGrpSpPr/>
                  <p:nvPr/>
                </p:nvGrpSpPr>
                <p:grpSpPr>
                  <a:xfrm rot="10800000">
                    <a:off x="980069" y="2515062"/>
                    <a:ext cx="926382" cy="1942038"/>
                    <a:chOff x="1048657" y="5623676"/>
                    <a:chExt cx="926382" cy="1413809"/>
                  </a:xfrm>
                </p:grpSpPr>
                <p:cxnSp>
                  <p:nvCxnSpPr>
                    <p:cNvPr id="23" name="Straight Connector 22"/>
                    <p:cNvCxnSpPr/>
                    <p:nvPr/>
                  </p:nvCxnSpPr>
                  <p:spPr>
                    <a:xfrm flipH="1" flipV="1">
                      <a:off x="1048657" y="5623676"/>
                      <a:ext cx="485132" cy="678199"/>
                    </a:xfrm>
                    <a:prstGeom prst="line">
                      <a:avLst/>
                    </a:prstGeom>
                    <a:ln w="76200" cap="flat" cmpd="sng" algn="ctr">
                      <a:solidFill>
                        <a:schemeClr val="accent2">
                          <a:lumMod val="7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0800000" flipH="1">
                      <a:off x="1114443" y="5623676"/>
                      <a:ext cx="860596" cy="1413809"/>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p:nvPicPr>
                <p:blipFill>
                  <a:blip r:embed="rId5"/>
                  <a:stretch>
                    <a:fillRect/>
                  </a:stretch>
                </p:blipFill>
                <p:spPr>
                  <a:xfrm>
                    <a:off x="2671366" y="4617943"/>
                    <a:ext cx="383639" cy="383639"/>
                  </a:xfrm>
                  <a:prstGeom prst="rect">
                    <a:avLst/>
                  </a:prstGeom>
                </p:spPr>
              </p:pic>
              <p:sp>
                <p:nvSpPr>
                  <p:cNvPr id="21" name="TextBox 20"/>
                  <p:cNvSpPr txBox="1"/>
                  <p:nvPr/>
                </p:nvSpPr>
                <p:spPr>
                  <a:xfrm>
                    <a:off x="386312" y="4955826"/>
                    <a:ext cx="831102" cy="523220"/>
                  </a:xfrm>
                  <a:prstGeom prst="rect">
                    <a:avLst/>
                  </a:prstGeom>
                  <a:noFill/>
                </p:spPr>
                <p:txBody>
                  <a:bodyPr wrap="none" rtlCol="0">
                    <a:spAutoFit/>
                  </a:bodyPr>
                  <a:lstStyle/>
                  <a:p>
                    <a:r>
                      <a:rPr lang="en-US" sz="2800" b="1" dirty="0" smtClean="0">
                        <a:solidFill>
                          <a:schemeClr val="accent3">
                            <a:lumMod val="75000"/>
                          </a:schemeClr>
                        </a:solidFill>
                        <a:latin typeface="Courier New"/>
                      </a:rPr>
                      <a:t>CC</a:t>
                    </a:r>
                    <a:r>
                      <a:rPr lang="en-US" sz="2800" b="1" dirty="0" smtClean="0">
                        <a:solidFill>
                          <a:srgbClr val="3366FF"/>
                        </a:solidFill>
                        <a:latin typeface="Courier New"/>
                      </a:rPr>
                      <a:t>T</a:t>
                    </a:r>
                    <a:endParaRPr lang="en-US" sz="2800" dirty="0"/>
                  </a:p>
                </p:txBody>
              </p:sp>
              <p:sp>
                <p:nvSpPr>
                  <p:cNvPr id="22" name="TextBox 21"/>
                  <p:cNvSpPr txBox="1"/>
                  <p:nvPr/>
                </p:nvSpPr>
                <p:spPr>
                  <a:xfrm>
                    <a:off x="2530726" y="4956477"/>
                    <a:ext cx="838691" cy="523220"/>
                  </a:xfrm>
                  <a:prstGeom prst="rect">
                    <a:avLst/>
                  </a:prstGeom>
                  <a:noFill/>
                </p:spPr>
                <p:txBody>
                  <a:bodyPr wrap="none" rtlCol="0">
                    <a:spAutoFit/>
                  </a:bodyPr>
                  <a:lstStyle/>
                  <a:p>
                    <a:r>
                      <a:rPr lang="en-US" sz="2800" b="1" dirty="0" smtClean="0">
                        <a:solidFill>
                          <a:schemeClr val="accent3">
                            <a:lumMod val="75000"/>
                          </a:schemeClr>
                        </a:solidFill>
                        <a:latin typeface="Courier New"/>
                      </a:rPr>
                      <a:t>C</a:t>
                    </a:r>
                    <a:r>
                      <a:rPr lang="en-US" sz="2800" b="1" dirty="0" smtClean="0">
                        <a:solidFill>
                          <a:srgbClr val="FF0000"/>
                        </a:solidFill>
                        <a:latin typeface="Courier New"/>
                      </a:rPr>
                      <a:t>A</a:t>
                    </a:r>
                    <a:r>
                      <a:rPr lang="en-US" sz="2800" b="1" dirty="0" smtClean="0">
                        <a:solidFill>
                          <a:srgbClr val="EDBF3D"/>
                        </a:solidFill>
                        <a:latin typeface="Courier New"/>
                      </a:rPr>
                      <a:t>G</a:t>
                    </a:r>
                    <a:endParaRPr lang="en-US" sz="2800" dirty="0"/>
                  </a:p>
                </p:txBody>
              </p:sp>
            </p:grpSp>
            <p:sp>
              <p:nvSpPr>
                <p:cNvPr id="17" name="TextBox 16"/>
                <p:cNvSpPr txBox="1"/>
                <p:nvPr/>
              </p:nvSpPr>
              <p:spPr>
                <a:xfrm>
                  <a:off x="1040866" y="3929710"/>
                  <a:ext cx="402674" cy="523220"/>
                </a:xfrm>
                <a:prstGeom prst="rect">
                  <a:avLst/>
                </a:prstGeom>
                <a:noFill/>
              </p:spPr>
              <p:txBody>
                <a:bodyPr wrap="none" rtlCol="0">
                  <a:spAutoFit/>
                </a:bodyPr>
                <a:lstStyle/>
                <a:p>
                  <a:r>
                    <a:rPr lang="en-US" sz="2800" b="1" dirty="0">
                      <a:solidFill>
                        <a:schemeClr val="bg1">
                          <a:lumMod val="50000"/>
                        </a:schemeClr>
                      </a:solidFill>
                      <a:latin typeface="Courier New"/>
                    </a:rPr>
                    <a:t>N</a:t>
                  </a:r>
                  <a:endParaRPr lang="en-US" sz="2800" dirty="0">
                    <a:solidFill>
                      <a:schemeClr val="bg1">
                        <a:lumMod val="50000"/>
                      </a:schemeClr>
                    </a:solidFill>
                  </a:endParaRPr>
                </a:p>
              </p:txBody>
            </p:sp>
          </p:grpSp>
          <p:cxnSp>
            <p:nvCxnSpPr>
              <p:cNvPr id="12" name="Straight Connector 11"/>
              <p:cNvCxnSpPr/>
              <p:nvPr/>
            </p:nvCxnSpPr>
            <p:spPr>
              <a:xfrm>
                <a:off x="1853116" y="2963333"/>
                <a:ext cx="988653" cy="1942037"/>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55991" y="2530352"/>
                <a:ext cx="501882" cy="523220"/>
              </a:xfrm>
              <a:prstGeom prst="rect">
                <a:avLst/>
              </a:prstGeom>
              <a:noFill/>
            </p:spPr>
            <p:txBody>
              <a:bodyPr wrap="square" rtlCol="0">
                <a:spAutoFit/>
              </a:bodyPr>
              <a:lstStyle/>
              <a:p>
                <a:r>
                  <a:rPr lang="en-US" sz="2800" b="1" dirty="0" smtClean="0">
                    <a:solidFill>
                      <a:schemeClr val="bg1">
                        <a:lumMod val="50000"/>
                      </a:schemeClr>
                    </a:solidFill>
                    <a:latin typeface="Courier New"/>
                  </a:rPr>
                  <a:t>R</a:t>
                </a:r>
                <a:endParaRPr lang="en-US" sz="2800" dirty="0">
                  <a:solidFill>
                    <a:schemeClr val="bg1">
                      <a:lumMod val="50000"/>
                    </a:schemeClr>
                  </a:solidFill>
                </a:endParaRPr>
              </a:p>
            </p:txBody>
          </p:sp>
          <p:pic>
            <p:nvPicPr>
              <p:cNvPr id="14" name="Picture 13"/>
              <p:cNvPicPr>
                <a:picLocks noChangeAspect="1"/>
              </p:cNvPicPr>
              <p:nvPr/>
            </p:nvPicPr>
            <p:blipFill>
              <a:blip r:embed="rId6"/>
              <a:stretch>
                <a:fillRect/>
              </a:stretch>
            </p:blipFill>
            <p:spPr>
              <a:xfrm>
                <a:off x="1683940" y="5007242"/>
                <a:ext cx="345028" cy="442612"/>
              </a:xfrm>
              <a:prstGeom prst="rect">
                <a:avLst/>
              </a:prstGeom>
            </p:spPr>
          </p:pic>
          <p:sp>
            <p:nvSpPr>
              <p:cNvPr id="15" name="TextBox 14"/>
              <p:cNvSpPr txBox="1"/>
              <p:nvPr/>
            </p:nvSpPr>
            <p:spPr>
              <a:xfrm>
                <a:off x="1437565" y="5408170"/>
                <a:ext cx="831102" cy="523220"/>
              </a:xfrm>
              <a:prstGeom prst="rect">
                <a:avLst/>
              </a:prstGeom>
              <a:noFill/>
            </p:spPr>
            <p:txBody>
              <a:bodyPr wrap="none" rtlCol="0">
                <a:spAutoFit/>
              </a:bodyPr>
              <a:lstStyle/>
              <a:p>
                <a:r>
                  <a:rPr lang="en-US" sz="2800" b="1" dirty="0" smtClean="0">
                    <a:solidFill>
                      <a:schemeClr val="accent3">
                        <a:lumMod val="75000"/>
                      </a:schemeClr>
                    </a:solidFill>
                    <a:latin typeface="Courier New"/>
                  </a:rPr>
                  <a:t>C</a:t>
                </a:r>
                <a:r>
                  <a:rPr lang="en-US" sz="2800" b="1" dirty="0" smtClean="0">
                    <a:solidFill>
                      <a:srgbClr val="FF0000"/>
                    </a:solidFill>
                    <a:latin typeface="Courier New"/>
                  </a:rPr>
                  <a:t>A</a:t>
                </a:r>
                <a:r>
                  <a:rPr lang="en-US" sz="2800" b="1" dirty="0" smtClean="0">
                    <a:solidFill>
                      <a:srgbClr val="3366FF"/>
                    </a:solidFill>
                    <a:latin typeface="Courier New"/>
                  </a:rPr>
                  <a:t>T</a:t>
                </a:r>
                <a:endParaRPr lang="en-US" sz="2800" dirty="0"/>
              </a:p>
            </p:txBody>
          </p:sp>
        </p:grpSp>
        <p:sp>
          <p:nvSpPr>
            <p:cNvPr id="7" name="TextBox 6"/>
            <p:cNvSpPr txBox="1"/>
            <p:nvPr/>
          </p:nvSpPr>
          <p:spPr>
            <a:xfrm>
              <a:off x="979979" y="4397016"/>
              <a:ext cx="359237" cy="369332"/>
            </a:xfrm>
            <a:prstGeom prst="rect">
              <a:avLst/>
            </a:prstGeom>
            <a:noFill/>
          </p:spPr>
          <p:txBody>
            <a:bodyPr wrap="none" rtlCol="0">
              <a:spAutoFit/>
            </a:bodyPr>
            <a:lstStyle/>
            <a:p>
              <a:r>
                <a:rPr lang="en-US" i="1" dirty="0" smtClean="0"/>
                <a:t>t</a:t>
              </a:r>
              <a:r>
                <a:rPr lang="en-US" baseline="-25000" dirty="0" smtClean="0"/>
                <a:t>1</a:t>
              </a:r>
              <a:endParaRPr lang="en-US" baseline="-25000" dirty="0"/>
            </a:p>
          </p:txBody>
        </p:sp>
        <p:sp>
          <p:nvSpPr>
            <p:cNvPr id="8" name="TextBox 7"/>
            <p:cNvSpPr txBox="1"/>
            <p:nvPr/>
          </p:nvSpPr>
          <p:spPr>
            <a:xfrm>
              <a:off x="1582923" y="4409111"/>
              <a:ext cx="359237" cy="369332"/>
            </a:xfrm>
            <a:prstGeom prst="rect">
              <a:avLst/>
            </a:prstGeom>
            <a:noFill/>
          </p:spPr>
          <p:txBody>
            <a:bodyPr wrap="none" rtlCol="0">
              <a:spAutoFit/>
            </a:bodyPr>
            <a:lstStyle/>
            <a:p>
              <a:r>
                <a:rPr lang="en-US" i="1" dirty="0" smtClean="0"/>
                <a:t>t</a:t>
              </a:r>
              <a:r>
                <a:rPr lang="en-US" baseline="-25000" dirty="0" smtClean="0"/>
                <a:t>2</a:t>
              </a:r>
              <a:endParaRPr lang="en-US" baseline="-25000" dirty="0"/>
            </a:p>
          </p:txBody>
        </p:sp>
        <p:sp>
          <p:nvSpPr>
            <p:cNvPr id="9" name="TextBox 8"/>
            <p:cNvSpPr txBox="1"/>
            <p:nvPr/>
          </p:nvSpPr>
          <p:spPr>
            <a:xfrm>
              <a:off x="2482532" y="4175667"/>
              <a:ext cx="359237" cy="369332"/>
            </a:xfrm>
            <a:prstGeom prst="rect">
              <a:avLst/>
            </a:prstGeom>
            <a:noFill/>
          </p:spPr>
          <p:txBody>
            <a:bodyPr wrap="none" rtlCol="0">
              <a:spAutoFit/>
            </a:bodyPr>
            <a:lstStyle/>
            <a:p>
              <a:r>
                <a:rPr lang="en-US" i="1" dirty="0" smtClean="0"/>
                <a:t>t</a:t>
              </a:r>
              <a:r>
                <a:rPr lang="en-US" baseline="-25000" dirty="0"/>
                <a:t>3</a:t>
              </a:r>
            </a:p>
          </p:txBody>
        </p:sp>
        <p:sp>
          <p:nvSpPr>
            <p:cNvPr id="10" name="TextBox 9"/>
            <p:cNvSpPr txBox="1"/>
            <p:nvPr/>
          </p:nvSpPr>
          <p:spPr>
            <a:xfrm>
              <a:off x="1187415" y="3616867"/>
              <a:ext cx="359237" cy="369332"/>
            </a:xfrm>
            <a:prstGeom prst="rect">
              <a:avLst/>
            </a:prstGeom>
            <a:noFill/>
          </p:spPr>
          <p:txBody>
            <a:bodyPr wrap="none" rtlCol="0">
              <a:spAutoFit/>
            </a:bodyPr>
            <a:lstStyle/>
            <a:p>
              <a:r>
                <a:rPr lang="en-US" i="1" dirty="0" smtClean="0"/>
                <a:t>t</a:t>
              </a:r>
              <a:r>
                <a:rPr lang="en-US" baseline="-25000" dirty="0" smtClean="0"/>
                <a:t>4</a:t>
              </a:r>
              <a:endParaRPr lang="en-US" baseline="-25000" dirty="0"/>
            </a:p>
          </p:txBody>
        </p:sp>
      </p:grpSp>
      <p:sp>
        <p:nvSpPr>
          <p:cNvPr id="2" name="TextBox 1"/>
          <p:cNvSpPr txBox="1"/>
          <p:nvPr/>
        </p:nvSpPr>
        <p:spPr>
          <a:xfrm>
            <a:off x="4054406" y="4787131"/>
            <a:ext cx="928960" cy="461665"/>
          </a:xfrm>
          <a:prstGeom prst="rect">
            <a:avLst/>
          </a:prstGeom>
          <a:noFill/>
        </p:spPr>
        <p:txBody>
          <a:bodyPr wrap="none" rtlCol="0">
            <a:spAutoFit/>
          </a:bodyPr>
          <a:lstStyle/>
          <a:p>
            <a:r>
              <a:rPr lang="en-US" sz="2400" b="1" dirty="0" err="1" smtClean="0">
                <a:solidFill>
                  <a:schemeClr val="accent2">
                    <a:lumMod val="75000"/>
                  </a:schemeClr>
                </a:solidFill>
              </a:rPr>
              <a:t>ω</a:t>
            </a:r>
            <a:r>
              <a:rPr lang="en-US" sz="2400" b="1" baseline="-25000" dirty="0" err="1" smtClean="0">
                <a:solidFill>
                  <a:schemeClr val="accent2">
                    <a:lumMod val="75000"/>
                  </a:schemeClr>
                </a:solidFill>
              </a:rPr>
              <a:t>chimp</a:t>
            </a:r>
            <a:endParaRPr lang="en-US" sz="2400" b="1" baseline="-25000" dirty="0">
              <a:solidFill>
                <a:schemeClr val="accent2">
                  <a:lumMod val="75000"/>
                </a:schemeClr>
              </a:solidFill>
            </a:endParaRPr>
          </a:p>
        </p:txBody>
      </p:sp>
      <p:sp>
        <p:nvSpPr>
          <p:cNvPr id="25" name="TextBox 24"/>
          <p:cNvSpPr txBox="1"/>
          <p:nvPr/>
        </p:nvSpPr>
        <p:spPr>
          <a:xfrm>
            <a:off x="4998638" y="4789568"/>
            <a:ext cx="509575" cy="461665"/>
          </a:xfrm>
          <a:prstGeom prst="rect">
            <a:avLst/>
          </a:prstGeom>
          <a:noFill/>
        </p:spPr>
        <p:txBody>
          <a:bodyPr wrap="none" rtlCol="0">
            <a:spAutoFit/>
          </a:bodyPr>
          <a:lstStyle/>
          <a:p>
            <a:r>
              <a:rPr lang="en-US" sz="2400" b="1" dirty="0" smtClean="0">
                <a:solidFill>
                  <a:schemeClr val="bg1">
                    <a:lumMod val="50000"/>
                  </a:schemeClr>
                </a:solidFill>
              </a:rPr>
              <a:t>ω</a:t>
            </a:r>
            <a:r>
              <a:rPr lang="en-US" sz="2400" b="1" baseline="-25000" dirty="0">
                <a:solidFill>
                  <a:schemeClr val="bg1">
                    <a:lumMod val="50000"/>
                  </a:schemeClr>
                </a:solidFill>
              </a:rPr>
              <a:t>0</a:t>
            </a:r>
          </a:p>
        </p:txBody>
      </p:sp>
      <p:sp>
        <p:nvSpPr>
          <p:cNvPr id="26" name="TextBox 25"/>
          <p:cNvSpPr txBox="1"/>
          <p:nvPr/>
        </p:nvSpPr>
        <p:spPr>
          <a:xfrm>
            <a:off x="3856783" y="3791056"/>
            <a:ext cx="509575" cy="461665"/>
          </a:xfrm>
          <a:prstGeom prst="rect">
            <a:avLst/>
          </a:prstGeom>
          <a:noFill/>
        </p:spPr>
        <p:txBody>
          <a:bodyPr wrap="none" rtlCol="0">
            <a:spAutoFit/>
          </a:bodyPr>
          <a:lstStyle/>
          <a:p>
            <a:r>
              <a:rPr lang="en-US" sz="2400" b="1" dirty="0" smtClean="0">
                <a:solidFill>
                  <a:schemeClr val="bg1">
                    <a:lumMod val="50000"/>
                  </a:schemeClr>
                </a:solidFill>
              </a:rPr>
              <a:t>ω</a:t>
            </a:r>
            <a:r>
              <a:rPr lang="en-US" sz="2400" b="1" baseline="-25000" dirty="0">
                <a:solidFill>
                  <a:schemeClr val="bg1">
                    <a:lumMod val="50000"/>
                  </a:schemeClr>
                </a:solidFill>
              </a:rPr>
              <a:t>0</a:t>
            </a:r>
          </a:p>
        </p:txBody>
      </p:sp>
      <p:sp>
        <p:nvSpPr>
          <p:cNvPr id="27" name="TextBox 26"/>
          <p:cNvSpPr txBox="1"/>
          <p:nvPr/>
        </p:nvSpPr>
        <p:spPr>
          <a:xfrm>
            <a:off x="3423937" y="4787131"/>
            <a:ext cx="509575" cy="461665"/>
          </a:xfrm>
          <a:prstGeom prst="rect">
            <a:avLst/>
          </a:prstGeom>
          <a:noFill/>
        </p:spPr>
        <p:txBody>
          <a:bodyPr wrap="none" rtlCol="0">
            <a:spAutoFit/>
          </a:bodyPr>
          <a:lstStyle/>
          <a:p>
            <a:r>
              <a:rPr lang="en-US" sz="2400" b="1" dirty="0" smtClean="0">
                <a:solidFill>
                  <a:schemeClr val="bg1">
                    <a:lumMod val="50000"/>
                  </a:schemeClr>
                </a:solidFill>
              </a:rPr>
              <a:t>ω</a:t>
            </a:r>
            <a:r>
              <a:rPr lang="en-US" sz="2400" b="1" baseline="-25000" dirty="0">
                <a:solidFill>
                  <a:schemeClr val="bg1">
                    <a:lumMod val="50000"/>
                  </a:schemeClr>
                </a:solidFill>
              </a:rPr>
              <a:t>0</a:t>
            </a:r>
          </a:p>
        </p:txBody>
      </p:sp>
      <p:graphicFrame>
        <p:nvGraphicFramePr>
          <p:cNvPr id="28" name="Object 27"/>
          <p:cNvGraphicFramePr>
            <a:graphicFrameLocks noChangeAspect="1"/>
          </p:cNvGraphicFramePr>
          <p:nvPr>
            <p:extLst>
              <p:ext uri="{D42A27DB-BD31-4B8C-83A1-F6EECF244321}">
                <p14:modId xmlns:p14="http://schemas.microsoft.com/office/powerpoint/2010/main" val="3320183212"/>
              </p:ext>
            </p:extLst>
          </p:nvPr>
        </p:nvGraphicFramePr>
        <p:xfrm>
          <a:off x="638355" y="2457170"/>
          <a:ext cx="7815254" cy="658621"/>
        </p:xfrm>
        <a:graphic>
          <a:graphicData uri="http://schemas.openxmlformats.org/presentationml/2006/ole">
            <mc:AlternateContent xmlns:mc="http://schemas.openxmlformats.org/markup-compatibility/2006">
              <mc:Choice xmlns:v="urn:schemas-microsoft-com:vml" Requires="v">
                <p:oleObj spid="_x0000_s13590" name="Equation" r:id="rId7" imgW="4368800" imgH="368300" progId="Equation.3">
                  <p:embed/>
                </p:oleObj>
              </mc:Choice>
              <mc:Fallback>
                <p:oleObj name="Equation" r:id="rId7" imgW="4368800" imgH="368300" progId="Equation.3">
                  <p:embed/>
                  <p:pic>
                    <p:nvPicPr>
                      <p:cNvPr id="0" name=""/>
                      <p:cNvPicPr/>
                      <p:nvPr/>
                    </p:nvPicPr>
                    <p:blipFill>
                      <a:blip r:embed="rId8"/>
                      <a:stretch>
                        <a:fillRect/>
                      </a:stretch>
                    </p:blipFill>
                    <p:spPr>
                      <a:xfrm>
                        <a:off x="638355" y="2457170"/>
                        <a:ext cx="7815254" cy="658621"/>
                      </a:xfrm>
                      <a:prstGeom prst="rect">
                        <a:avLst/>
                      </a:prstGeom>
                    </p:spPr>
                  </p:pic>
                </p:oleObj>
              </mc:Fallback>
            </mc:AlternateContent>
          </a:graphicData>
        </a:graphic>
      </p:graphicFrame>
    </p:spTree>
    <p:extLst>
      <p:ext uri="{BB962C8B-B14F-4D97-AF65-F5344CB8AC3E}">
        <p14:creationId xmlns:p14="http://schemas.microsoft.com/office/powerpoint/2010/main" val="65094592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err="1"/>
              <a:t>Modeling</a:t>
            </a:r>
            <a:r>
              <a:rPr lang="en-AU" dirty="0"/>
              <a:t> variability over time</a:t>
            </a:r>
          </a:p>
        </p:txBody>
      </p:sp>
      <p:sp>
        <p:nvSpPr>
          <p:cNvPr id="45" name="Subtitle 2"/>
          <p:cNvSpPr txBox="1">
            <a:spLocks/>
          </p:cNvSpPr>
          <p:nvPr/>
        </p:nvSpPr>
        <p:spPr>
          <a:xfrm>
            <a:off x="520095" y="1283874"/>
            <a:ext cx="8650680" cy="3507711"/>
          </a:xfrm>
          <a:prstGeom prst="rect">
            <a:avLst/>
          </a:prstGeom>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solidFill>
                  <a:srgbClr val="7F7F7F"/>
                </a:solidFill>
              </a:rPr>
              <a:t>Assign independent </a:t>
            </a:r>
            <a:r>
              <a:rPr lang="en-US" dirty="0" err="1" smtClean="0">
                <a:solidFill>
                  <a:srgbClr val="7F7F7F"/>
                </a:solidFill>
              </a:rPr>
              <a:t>ω</a:t>
            </a:r>
            <a:r>
              <a:rPr lang="en-US" dirty="0" smtClean="0">
                <a:solidFill>
                  <a:srgbClr val="7F7F7F"/>
                </a:solidFill>
              </a:rPr>
              <a:t> parameters to different branches on the tree:</a:t>
            </a:r>
          </a:p>
          <a:p>
            <a:pPr marL="0" indent="0">
              <a:buNone/>
            </a:pPr>
            <a:endParaRPr lang="en-US" dirty="0">
              <a:solidFill>
                <a:srgbClr val="7F7F7F"/>
              </a:solidFill>
            </a:endParaRPr>
          </a:p>
        </p:txBody>
      </p:sp>
      <p:grpSp>
        <p:nvGrpSpPr>
          <p:cNvPr id="4" name="Group 3"/>
          <p:cNvGrpSpPr/>
          <p:nvPr/>
        </p:nvGrpSpPr>
        <p:grpSpPr>
          <a:xfrm>
            <a:off x="2672623" y="2987570"/>
            <a:ext cx="2983105" cy="3401038"/>
            <a:chOff x="398763" y="2987570"/>
            <a:chExt cx="2983105" cy="3401038"/>
          </a:xfrm>
        </p:grpSpPr>
        <p:grpSp>
          <p:nvGrpSpPr>
            <p:cNvPr id="6" name="Group 5"/>
            <p:cNvGrpSpPr/>
            <p:nvPr/>
          </p:nvGrpSpPr>
          <p:grpSpPr>
            <a:xfrm>
              <a:off x="398763" y="2987570"/>
              <a:ext cx="2983105" cy="3401038"/>
              <a:chOff x="398763" y="2530352"/>
              <a:chExt cx="2983105" cy="3401038"/>
            </a:xfrm>
          </p:grpSpPr>
          <p:grpSp>
            <p:nvGrpSpPr>
              <p:cNvPr id="11" name="Group 10"/>
              <p:cNvGrpSpPr/>
              <p:nvPr/>
            </p:nvGrpSpPr>
            <p:grpSpPr>
              <a:xfrm>
                <a:off x="398763" y="2963335"/>
                <a:ext cx="2983105" cy="2964634"/>
                <a:chOff x="386312" y="3349347"/>
                <a:chExt cx="2983105" cy="2964634"/>
              </a:xfrm>
            </p:grpSpPr>
            <p:grpSp>
              <p:nvGrpSpPr>
                <p:cNvPr id="16" name="Group 15"/>
                <p:cNvGrpSpPr/>
                <p:nvPr/>
              </p:nvGrpSpPr>
              <p:grpSpPr>
                <a:xfrm>
                  <a:off x="386312" y="3349347"/>
                  <a:ext cx="2983105" cy="2964634"/>
                  <a:chOff x="386312" y="2515063"/>
                  <a:chExt cx="2983105" cy="2964634"/>
                </a:xfrm>
              </p:grpSpPr>
              <p:pic>
                <p:nvPicPr>
                  <p:cNvPr id="18" name="Picture 17"/>
                  <p:cNvPicPr>
                    <a:picLocks noChangeAspect="1"/>
                  </p:cNvPicPr>
                  <p:nvPr/>
                </p:nvPicPr>
                <p:blipFill>
                  <a:blip r:embed="rId4"/>
                  <a:stretch>
                    <a:fillRect/>
                  </a:stretch>
                </p:blipFill>
                <p:spPr>
                  <a:xfrm>
                    <a:off x="610438" y="4491303"/>
                    <a:ext cx="369631" cy="562570"/>
                  </a:xfrm>
                  <a:prstGeom prst="rect">
                    <a:avLst/>
                  </a:prstGeom>
                </p:spPr>
              </p:pic>
              <p:grpSp>
                <p:nvGrpSpPr>
                  <p:cNvPr id="19" name="Group 18"/>
                  <p:cNvGrpSpPr/>
                  <p:nvPr/>
                </p:nvGrpSpPr>
                <p:grpSpPr>
                  <a:xfrm rot="10800000">
                    <a:off x="980069" y="2515063"/>
                    <a:ext cx="926382" cy="1942040"/>
                    <a:chOff x="1048657" y="5623676"/>
                    <a:chExt cx="926382" cy="1413811"/>
                  </a:xfrm>
                </p:grpSpPr>
                <p:cxnSp>
                  <p:nvCxnSpPr>
                    <p:cNvPr id="23" name="Straight Connector 22"/>
                    <p:cNvCxnSpPr/>
                    <p:nvPr/>
                  </p:nvCxnSpPr>
                  <p:spPr>
                    <a:xfrm flipH="1" flipV="1">
                      <a:off x="1048657" y="5623676"/>
                      <a:ext cx="485132" cy="678199"/>
                    </a:xfrm>
                    <a:prstGeom prst="line">
                      <a:avLst/>
                    </a:prstGeom>
                    <a:ln w="76200" cap="flat" cmpd="sng" algn="ctr">
                      <a:solidFill>
                        <a:schemeClr val="accent2">
                          <a:lumMod val="7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0800000" flipH="1">
                      <a:off x="1114443" y="5623676"/>
                      <a:ext cx="860596" cy="1413810"/>
                    </a:xfrm>
                    <a:prstGeom prst="line">
                      <a:avLst/>
                    </a:prstGeom>
                    <a:ln w="76200" cap="flat" cmpd="sng" algn="ctr">
                      <a:solidFill>
                        <a:schemeClr val="accent1">
                          <a:lumMod val="7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p:nvPicPr>
                <p:blipFill>
                  <a:blip r:embed="rId5"/>
                  <a:stretch>
                    <a:fillRect/>
                  </a:stretch>
                </p:blipFill>
                <p:spPr>
                  <a:xfrm>
                    <a:off x="2671366" y="4617943"/>
                    <a:ext cx="383639" cy="383639"/>
                  </a:xfrm>
                  <a:prstGeom prst="rect">
                    <a:avLst/>
                  </a:prstGeom>
                </p:spPr>
              </p:pic>
              <p:sp>
                <p:nvSpPr>
                  <p:cNvPr id="21" name="TextBox 20"/>
                  <p:cNvSpPr txBox="1"/>
                  <p:nvPr/>
                </p:nvSpPr>
                <p:spPr>
                  <a:xfrm>
                    <a:off x="386312" y="4955826"/>
                    <a:ext cx="831102" cy="523220"/>
                  </a:xfrm>
                  <a:prstGeom prst="rect">
                    <a:avLst/>
                  </a:prstGeom>
                  <a:noFill/>
                </p:spPr>
                <p:txBody>
                  <a:bodyPr wrap="none" rtlCol="0">
                    <a:spAutoFit/>
                  </a:bodyPr>
                  <a:lstStyle/>
                  <a:p>
                    <a:r>
                      <a:rPr lang="en-US" sz="2800" b="1" dirty="0" smtClean="0">
                        <a:solidFill>
                          <a:schemeClr val="accent3">
                            <a:lumMod val="75000"/>
                          </a:schemeClr>
                        </a:solidFill>
                        <a:latin typeface="Courier New"/>
                      </a:rPr>
                      <a:t>CC</a:t>
                    </a:r>
                    <a:r>
                      <a:rPr lang="en-US" sz="2800" b="1" dirty="0" smtClean="0">
                        <a:solidFill>
                          <a:srgbClr val="3366FF"/>
                        </a:solidFill>
                        <a:latin typeface="Courier New"/>
                      </a:rPr>
                      <a:t>T</a:t>
                    </a:r>
                    <a:endParaRPr lang="en-US" sz="2800" dirty="0"/>
                  </a:p>
                </p:txBody>
              </p:sp>
              <p:sp>
                <p:nvSpPr>
                  <p:cNvPr id="22" name="TextBox 21"/>
                  <p:cNvSpPr txBox="1"/>
                  <p:nvPr/>
                </p:nvSpPr>
                <p:spPr>
                  <a:xfrm>
                    <a:off x="2530726" y="4956477"/>
                    <a:ext cx="838691" cy="523220"/>
                  </a:xfrm>
                  <a:prstGeom prst="rect">
                    <a:avLst/>
                  </a:prstGeom>
                  <a:noFill/>
                </p:spPr>
                <p:txBody>
                  <a:bodyPr wrap="none" rtlCol="0">
                    <a:spAutoFit/>
                  </a:bodyPr>
                  <a:lstStyle/>
                  <a:p>
                    <a:r>
                      <a:rPr lang="en-US" sz="2800" b="1" dirty="0" smtClean="0">
                        <a:solidFill>
                          <a:schemeClr val="accent3">
                            <a:lumMod val="75000"/>
                          </a:schemeClr>
                        </a:solidFill>
                        <a:latin typeface="Courier New"/>
                      </a:rPr>
                      <a:t>C</a:t>
                    </a:r>
                    <a:r>
                      <a:rPr lang="en-US" sz="2800" b="1" dirty="0" smtClean="0">
                        <a:solidFill>
                          <a:srgbClr val="FF0000"/>
                        </a:solidFill>
                        <a:latin typeface="Courier New"/>
                      </a:rPr>
                      <a:t>A</a:t>
                    </a:r>
                    <a:r>
                      <a:rPr lang="en-US" sz="2800" b="1" dirty="0" smtClean="0">
                        <a:solidFill>
                          <a:srgbClr val="EDBF3D"/>
                        </a:solidFill>
                        <a:latin typeface="Courier New"/>
                      </a:rPr>
                      <a:t>G</a:t>
                    </a:r>
                    <a:endParaRPr lang="en-US" sz="2800" dirty="0"/>
                  </a:p>
                </p:txBody>
              </p:sp>
            </p:grpSp>
            <p:sp>
              <p:nvSpPr>
                <p:cNvPr id="17" name="TextBox 16"/>
                <p:cNvSpPr txBox="1"/>
                <p:nvPr/>
              </p:nvSpPr>
              <p:spPr>
                <a:xfrm>
                  <a:off x="1040866" y="3929710"/>
                  <a:ext cx="402674" cy="523220"/>
                </a:xfrm>
                <a:prstGeom prst="rect">
                  <a:avLst/>
                </a:prstGeom>
                <a:noFill/>
              </p:spPr>
              <p:txBody>
                <a:bodyPr wrap="none" rtlCol="0">
                  <a:spAutoFit/>
                </a:bodyPr>
                <a:lstStyle/>
                <a:p>
                  <a:r>
                    <a:rPr lang="en-US" sz="2800" b="1" dirty="0">
                      <a:solidFill>
                        <a:schemeClr val="bg1">
                          <a:lumMod val="50000"/>
                        </a:schemeClr>
                      </a:solidFill>
                      <a:latin typeface="Courier New"/>
                    </a:rPr>
                    <a:t>N</a:t>
                  </a:r>
                  <a:endParaRPr lang="en-US" sz="2800" dirty="0">
                    <a:solidFill>
                      <a:schemeClr val="bg1">
                        <a:lumMod val="50000"/>
                      </a:schemeClr>
                    </a:solidFill>
                  </a:endParaRPr>
                </a:p>
              </p:txBody>
            </p:sp>
          </p:grpSp>
          <p:cxnSp>
            <p:nvCxnSpPr>
              <p:cNvPr id="12" name="Straight Connector 11"/>
              <p:cNvCxnSpPr/>
              <p:nvPr/>
            </p:nvCxnSpPr>
            <p:spPr>
              <a:xfrm>
                <a:off x="1853116" y="2963333"/>
                <a:ext cx="988653" cy="1942037"/>
              </a:xfrm>
              <a:prstGeom prst="line">
                <a:avLst/>
              </a:prstGeom>
              <a:ln w="76200" cap="flat" cmpd="sng" algn="ctr">
                <a:solidFill>
                  <a:schemeClr val="bg1">
                    <a:lumMod val="6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55991" y="2530352"/>
                <a:ext cx="501882" cy="523220"/>
              </a:xfrm>
              <a:prstGeom prst="rect">
                <a:avLst/>
              </a:prstGeom>
              <a:noFill/>
            </p:spPr>
            <p:txBody>
              <a:bodyPr wrap="square" rtlCol="0">
                <a:spAutoFit/>
              </a:bodyPr>
              <a:lstStyle/>
              <a:p>
                <a:r>
                  <a:rPr lang="en-US" sz="2800" b="1" dirty="0" smtClean="0">
                    <a:solidFill>
                      <a:schemeClr val="bg1">
                        <a:lumMod val="50000"/>
                      </a:schemeClr>
                    </a:solidFill>
                    <a:latin typeface="Courier New"/>
                  </a:rPr>
                  <a:t>R</a:t>
                </a:r>
                <a:endParaRPr lang="en-US" sz="2800" dirty="0">
                  <a:solidFill>
                    <a:schemeClr val="bg1">
                      <a:lumMod val="50000"/>
                    </a:schemeClr>
                  </a:solidFill>
                </a:endParaRPr>
              </a:p>
            </p:txBody>
          </p:sp>
          <p:pic>
            <p:nvPicPr>
              <p:cNvPr id="14" name="Picture 13"/>
              <p:cNvPicPr>
                <a:picLocks noChangeAspect="1"/>
              </p:cNvPicPr>
              <p:nvPr/>
            </p:nvPicPr>
            <p:blipFill>
              <a:blip r:embed="rId6"/>
              <a:stretch>
                <a:fillRect/>
              </a:stretch>
            </p:blipFill>
            <p:spPr>
              <a:xfrm>
                <a:off x="1683940" y="5007242"/>
                <a:ext cx="345028" cy="442612"/>
              </a:xfrm>
              <a:prstGeom prst="rect">
                <a:avLst/>
              </a:prstGeom>
            </p:spPr>
          </p:pic>
          <p:sp>
            <p:nvSpPr>
              <p:cNvPr id="15" name="TextBox 14"/>
              <p:cNvSpPr txBox="1"/>
              <p:nvPr/>
            </p:nvSpPr>
            <p:spPr>
              <a:xfrm>
                <a:off x="1437565" y="5408170"/>
                <a:ext cx="831102" cy="523220"/>
              </a:xfrm>
              <a:prstGeom prst="rect">
                <a:avLst/>
              </a:prstGeom>
              <a:noFill/>
            </p:spPr>
            <p:txBody>
              <a:bodyPr wrap="none" rtlCol="0">
                <a:spAutoFit/>
              </a:bodyPr>
              <a:lstStyle/>
              <a:p>
                <a:r>
                  <a:rPr lang="en-US" sz="2800" b="1" dirty="0" smtClean="0">
                    <a:solidFill>
                      <a:schemeClr val="accent3">
                        <a:lumMod val="75000"/>
                      </a:schemeClr>
                    </a:solidFill>
                    <a:latin typeface="Courier New"/>
                  </a:rPr>
                  <a:t>C</a:t>
                </a:r>
                <a:r>
                  <a:rPr lang="en-US" sz="2800" b="1" dirty="0" smtClean="0">
                    <a:solidFill>
                      <a:srgbClr val="FF0000"/>
                    </a:solidFill>
                    <a:latin typeface="Courier New"/>
                  </a:rPr>
                  <a:t>A</a:t>
                </a:r>
                <a:r>
                  <a:rPr lang="en-US" sz="2800" b="1" dirty="0" smtClean="0">
                    <a:solidFill>
                      <a:srgbClr val="3366FF"/>
                    </a:solidFill>
                    <a:latin typeface="Courier New"/>
                  </a:rPr>
                  <a:t>T</a:t>
                </a:r>
                <a:endParaRPr lang="en-US" sz="2800" dirty="0"/>
              </a:p>
            </p:txBody>
          </p:sp>
        </p:grpSp>
        <p:sp>
          <p:nvSpPr>
            <p:cNvPr id="7" name="TextBox 6"/>
            <p:cNvSpPr txBox="1"/>
            <p:nvPr/>
          </p:nvSpPr>
          <p:spPr>
            <a:xfrm>
              <a:off x="979979" y="4397016"/>
              <a:ext cx="359237" cy="369332"/>
            </a:xfrm>
            <a:prstGeom prst="rect">
              <a:avLst/>
            </a:prstGeom>
            <a:noFill/>
          </p:spPr>
          <p:txBody>
            <a:bodyPr wrap="none" rtlCol="0">
              <a:spAutoFit/>
            </a:bodyPr>
            <a:lstStyle/>
            <a:p>
              <a:r>
                <a:rPr lang="en-US" i="1" dirty="0" smtClean="0"/>
                <a:t>t</a:t>
              </a:r>
              <a:r>
                <a:rPr lang="en-US" baseline="-25000" dirty="0" smtClean="0"/>
                <a:t>1</a:t>
              </a:r>
              <a:endParaRPr lang="en-US" baseline="-25000" dirty="0"/>
            </a:p>
          </p:txBody>
        </p:sp>
        <p:sp>
          <p:nvSpPr>
            <p:cNvPr id="8" name="TextBox 7"/>
            <p:cNvSpPr txBox="1"/>
            <p:nvPr/>
          </p:nvSpPr>
          <p:spPr>
            <a:xfrm>
              <a:off x="1582923" y="4409111"/>
              <a:ext cx="359237" cy="369332"/>
            </a:xfrm>
            <a:prstGeom prst="rect">
              <a:avLst/>
            </a:prstGeom>
            <a:noFill/>
          </p:spPr>
          <p:txBody>
            <a:bodyPr wrap="none" rtlCol="0">
              <a:spAutoFit/>
            </a:bodyPr>
            <a:lstStyle/>
            <a:p>
              <a:r>
                <a:rPr lang="en-US" i="1" dirty="0" smtClean="0"/>
                <a:t>t</a:t>
              </a:r>
              <a:r>
                <a:rPr lang="en-US" baseline="-25000" dirty="0" smtClean="0"/>
                <a:t>2</a:t>
              </a:r>
              <a:endParaRPr lang="en-US" baseline="-25000" dirty="0"/>
            </a:p>
          </p:txBody>
        </p:sp>
        <p:sp>
          <p:nvSpPr>
            <p:cNvPr id="9" name="TextBox 8"/>
            <p:cNvSpPr txBox="1"/>
            <p:nvPr/>
          </p:nvSpPr>
          <p:spPr>
            <a:xfrm>
              <a:off x="2482532" y="4175667"/>
              <a:ext cx="359237" cy="369332"/>
            </a:xfrm>
            <a:prstGeom prst="rect">
              <a:avLst/>
            </a:prstGeom>
            <a:noFill/>
          </p:spPr>
          <p:txBody>
            <a:bodyPr wrap="none" rtlCol="0">
              <a:spAutoFit/>
            </a:bodyPr>
            <a:lstStyle/>
            <a:p>
              <a:r>
                <a:rPr lang="en-US" i="1" dirty="0" smtClean="0"/>
                <a:t>t</a:t>
              </a:r>
              <a:r>
                <a:rPr lang="en-US" baseline="-25000" dirty="0"/>
                <a:t>3</a:t>
              </a:r>
            </a:p>
          </p:txBody>
        </p:sp>
        <p:sp>
          <p:nvSpPr>
            <p:cNvPr id="10" name="TextBox 9"/>
            <p:cNvSpPr txBox="1"/>
            <p:nvPr/>
          </p:nvSpPr>
          <p:spPr>
            <a:xfrm>
              <a:off x="1187415" y="3616867"/>
              <a:ext cx="359237" cy="369332"/>
            </a:xfrm>
            <a:prstGeom prst="rect">
              <a:avLst/>
            </a:prstGeom>
            <a:noFill/>
          </p:spPr>
          <p:txBody>
            <a:bodyPr wrap="none" rtlCol="0">
              <a:spAutoFit/>
            </a:bodyPr>
            <a:lstStyle/>
            <a:p>
              <a:r>
                <a:rPr lang="en-US" i="1" dirty="0" smtClean="0"/>
                <a:t>t</a:t>
              </a:r>
              <a:r>
                <a:rPr lang="en-US" baseline="-25000" dirty="0" smtClean="0"/>
                <a:t>4</a:t>
              </a:r>
              <a:endParaRPr lang="en-US" baseline="-25000" dirty="0"/>
            </a:p>
          </p:txBody>
        </p:sp>
      </p:grpSp>
      <p:sp>
        <p:nvSpPr>
          <p:cNvPr id="2" name="TextBox 1"/>
          <p:cNvSpPr txBox="1"/>
          <p:nvPr/>
        </p:nvSpPr>
        <p:spPr>
          <a:xfrm>
            <a:off x="4054406" y="4787131"/>
            <a:ext cx="509575" cy="461665"/>
          </a:xfrm>
          <a:prstGeom prst="rect">
            <a:avLst/>
          </a:prstGeom>
          <a:noFill/>
        </p:spPr>
        <p:txBody>
          <a:bodyPr wrap="none" rtlCol="0">
            <a:spAutoFit/>
          </a:bodyPr>
          <a:lstStyle/>
          <a:p>
            <a:r>
              <a:rPr lang="en-US" sz="2400" b="1" dirty="0" smtClean="0">
                <a:solidFill>
                  <a:schemeClr val="accent2">
                    <a:lumMod val="75000"/>
                  </a:schemeClr>
                </a:solidFill>
              </a:rPr>
              <a:t>ω</a:t>
            </a:r>
            <a:r>
              <a:rPr lang="en-US" sz="2400" b="1" baseline="-25000" dirty="0">
                <a:solidFill>
                  <a:schemeClr val="accent2">
                    <a:lumMod val="75000"/>
                  </a:schemeClr>
                </a:solidFill>
              </a:rPr>
              <a:t>2</a:t>
            </a:r>
          </a:p>
        </p:txBody>
      </p:sp>
      <p:sp>
        <p:nvSpPr>
          <p:cNvPr id="25" name="TextBox 24"/>
          <p:cNvSpPr txBox="1"/>
          <p:nvPr/>
        </p:nvSpPr>
        <p:spPr>
          <a:xfrm>
            <a:off x="4998638" y="4789568"/>
            <a:ext cx="509575" cy="461665"/>
          </a:xfrm>
          <a:prstGeom prst="rect">
            <a:avLst/>
          </a:prstGeom>
          <a:noFill/>
        </p:spPr>
        <p:txBody>
          <a:bodyPr wrap="none" rtlCol="0">
            <a:spAutoFit/>
          </a:bodyPr>
          <a:lstStyle/>
          <a:p>
            <a:r>
              <a:rPr lang="en-US" sz="2400" b="1" dirty="0" smtClean="0">
                <a:solidFill>
                  <a:schemeClr val="bg1">
                    <a:lumMod val="50000"/>
                  </a:schemeClr>
                </a:solidFill>
              </a:rPr>
              <a:t>ω</a:t>
            </a:r>
            <a:r>
              <a:rPr lang="en-US" sz="2400" b="1" baseline="-25000" dirty="0" smtClean="0">
                <a:solidFill>
                  <a:schemeClr val="bg1">
                    <a:lumMod val="50000"/>
                  </a:schemeClr>
                </a:solidFill>
              </a:rPr>
              <a:t>3</a:t>
            </a:r>
            <a:endParaRPr lang="en-US" sz="2400" b="1" baseline="-25000" dirty="0">
              <a:solidFill>
                <a:schemeClr val="bg1">
                  <a:lumMod val="50000"/>
                </a:schemeClr>
              </a:solidFill>
            </a:endParaRPr>
          </a:p>
        </p:txBody>
      </p:sp>
      <p:sp>
        <p:nvSpPr>
          <p:cNvPr id="26" name="TextBox 25"/>
          <p:cNvSpPr txBox="1"/>
          <p:nvPr/>
        </p:nvSpPr>
        <p:spPr>
          <a:xfrm>
            <a:off x="3856783" y="3791056"/>
            <a:ext cx="509575" cy="461665"/>
          </a:xfrm>
          <a:prstGeom prst="rect">
            <a:avLst/>
          </a:prstGeom>
          <a:noFill/>
        </p:spPr>
        <p:txBody>
          <a:bodyPr wrap="none" rtlCol="0">
            <a:spAutoFit/>
          </a:bodyPr>
          <a:lstStyle/>
          <a:p>
            <a:r>
              <a:rPr lang="en-US" sz="2400" b="1" dirty="0" smtClean="0">
                <a:solidFill>
                  <a:schemeClr val="accent1">
                    <a:lumMod val="75000"/>
                  </a:schemeClr>
                </a:solidFill>
              </a:rPr>
              <a:t>ω</a:t>
            </a:r>
            <a:r>
              <a:rPr lang="en-US" sz="2400" b="1" baseline="-25000" dirty="0" smtClean="0">
                <a:solidFill>
                  <a:schemeClr val="accent1">
                    <a:lumMod val="75000"/>
                  </a:schemeClr>
                </a:solidFill>
              </a:rPr>
              <a:t>4</a:t>
            </a:r>
            <a:endParaRPr lang="en-US" sz="2400" b="1" baseline="-25000" dirty="0">
              <a:solidFill>
                <a:schemeClr val="accent1">
                  <a:lumMod val="75000"/>
                </a:schemeClr>
              </a:solidFill>
            </a:endParaRPr>
          </a:p>
        </p:txBody>
      </p:sp>
      <p:sp>
        <p:nvSpPr>
          <p:cNvPr id="27" name="TextBox 26"/>
          <p:cNvSpPr txBox="1"/>
          <p:nvPr/>
        </p:nvSpPr>
        <p:spPr>
          <a:xfrm>
            <a:off x="3423937" y="4787131"/>
            <a:ext cx="509575" cy="461665"/>
          </a:xfrm>
          <a:prstGeom prst="rect">
            <a:avLst/>
          </a:prstGeom>
          <a:noFill/>
        </p:spPr>
        <p:txBody>
          <a:bodyPr wrap="none" rtlCol="0">
            <a:spAutoFit/>
          </a:bodyPr>
          <a:lstStyle/>
          <a:p>
            <a:r>
              <a:rPr lang="en-US" sz="2400" b="1" dirty="0" smtClean="0">
                <a:solidFill>
                  <a:schemeClr val="accent3">
                    <a:lumMod val="75000"/>
                  </a:schemeClr>
                </a:solidFill>
              </a:rPr>
              <a:t>ω</a:t>
            </a:r>
            <a:r>
              <a:rPr lang="en-US" sz="2400" b="1" baseline="-25000" dirty="0" smtClean="0">
                <a:solidFill>
                  <a:schemeClr val="accent3">
                    <a:lumMod val="75000"/>
                  </a:schemeClr>
                </a:solidFill>
              </a:rPr>
              <a:t>1</a:t>
            </a:r>
            <a:endParaRPr lang="en-US" sz="2400" b="1" baseline="-25000" dirty="0">
              <a:solidFill>
                <a:schemeClr val="accent3">
                  <a:lumMod val="75000"/>
                </a:schemeClr>
              </a:solidFill>
            </a:endParaRPr>
          </a:p>
        </p:txBody>
      </p:sp>
      <p:graphicFrame>
        <p:nvGraphicFramePr>
          <p:cNvPr id="28" name="Object 27"/>
          <p:cNvGraphicFramePr>
            <a:graphicFrameLocks noChangeAspect="1"/>
          </p:cNvGraphicFramePr>
          <p:nvPr>
            <p:extLst>
              <p:ext uri="{D42A27DB-BD31-4B8C-83A1-F6EECF244321}">
                <p14:modId xmlns:p14="http://schemas.microsoft.com/office/powerpoint/2010/main" val="3672446993"/>
              </p:ext>
            </p:extLst>
          </p:nvPr>
        </p:nvGraphicFramePr>
        <p:xfrm>
          <a:off x="808038" y="2457450"/>
          <a:ext cx="7475537" cy="658813"/>
        </p:xfrm>
        <a:graphic>
          <a:graphicData uri="http://schemas.openxmlformats.org/presentationml/2006/ole">
            <mc:AlternateContent xmlns:mc="http://schemas.openxmlformats.org/markup-compatibility/2006">
              <mc:Choice xmlns:v="urn:schemas-microsoft-com:vml" Requires="v">
                <p:oleObj spid="_x0000_s14613" name="Equation" r:id="rId7" imgW="4178300" imgH="368300" progId="Equation.3">
                  <p:embed/>
                </p:oleObj>
              </mc:Choice>
              <mc:Fallback>
                <p:oleObj name="Equation" r:id="rId7" imgW="4178300" imgH="368300" progId="Equation.3">
                  <p:embed/>
                  <p:pic>
                    <p:nvPicPr>
                      <p:cNvPr id="0" name=""/>
                      <p:cNvPicPr/>
                      <p:nvPr/>
                    </p:nvPicPr>
                    <p:blipFill>
                      <a:blip r:embed="rId8"/>
                      <a:stretch>
                        <a:fillRect/>
                      </a:stretch>
                    </p:blipFill>
                    <p:spPr>
                      <a:xfrm>
                        <a:off x="808038" y="2457450"/>
                        <a:ext cx="7475537" cy="658813"/>
                      </a:xfrm>
                      <a:prstGeom prst="rect">
                        <a:avLst/>
                      </a:prstGeom>
                    </p:spPr>
                  </p:pic>
                </p:oleObj>
              </mc:Fallback>
            </mc:AlternateContent>
          </a:graphicData>
        </a:graphic>
      </p:graphicFrame>
      <p:cxnSp>
        <p:nvCxnSpPr>
          <p:cNvPr id="31" name="Straight Connector 30"/>
          <p:cNvCxnSpPr/>
          <p:nvPr/>
        </p:nvCxnSpPr>
        <p:spPr>
          <a:xfrm flipH="1">
            <a:off x="3266383" y="4431005"/>
            <a:ext cx="408150" cy="931583"/>
          </a:xfrm>
          <a:prstGeom prst="line">
            <a:avLst/>
          </a:prstGeom>
          <a:ln w="76200" cap="flat" cmpd="sng" algn="ctr">
            <a:solidFill>
              <a:schemeClr val="accent3">
                <a:lumMod val="7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2573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525792" y="5870332"/>
            <a:ext cx="1325728" cy="987667"/>
          </a:xfrm>
          <a:prstGeom prst="rect">
            <a:avLst/>
          </a:prstGeom>
        </p:spPr>
      </p:pic>
      <p:pic>
        <p:nvPicPr>
          <p:cNvPr id="6" name="Picture 5"/>
          <p:cNvPicPr>
            <a:picLocks noChangeAspect="1"/>
          </p:cNvPicPr>
          <p:nvPr/>
        </p:nvPicPr>
        <p:blipFill>
          <a:blip r:embed="rId5"/>
          <a:stretch>
            <a:fillRect/>
          </a:stretch>
        </p:blipFill>
        <p:spPr>
          <a:xfrm>
            <a:off x="6281190" y="1064622"/>
            <a:ext cx="2706687" cy="2030015"/>
          </a:xfrm>
          <a:prstGeom prst="rect">
            <a:avLst/>
          </a:prstGeom>
        </p:spPr>
      </p:pic>
      <p:pic>
        <p:nvPicPr>
          <p:cNvPr id="5" name="Picture 4"/>
          <p:cNvPicPr>
            <a:picLocks noChangeAspect="1"/>
          </p:cNvPicPr>
          <p:nvPr/>
        </p:nvPicPr>
        <p:blipFill>
          <a:blip r:embed="rId6"/>
          <a:stretch>
            <a:fillRect/>
          </a:stretch>
        </p:blipFill>
        <p:spPr>
          <a:xfrm>
            <a:off x="6386945" y="4517437"/>
            <a:ext cx="1972300" cy="1308890"/>
          </a:xfrm>
          <a:prstGeom prst="rect">
            <a:avLst/>
          </a:prstGeom>
        </p:spPr>
      </p:pic>
      <p:sp>
        <p:nvSpPr>
          <p:cNvPr id="285702" name="Rectangle 6"/>
          <p:cNvSpPr>
            <a:spLocks noChangeArrowheads="1"/>
          </p:cNvSpPr>
          <p:nvPr/>
        </p:nvSpPr>
        <p:spPr bwMode="auto">
          <a:xfrm>
            <a:off x="0" y="0"/>
            <a:ext cx="9144000" cy="1143000"/>
          </a:xfrm>
          <a:prstGeom prst="rect">
            <a:avLst/>
          </a:prstGeom>
          <a:noFill/>
          <a:ln w="9525">
            <a:noFill/>
            <a:miter lim="800000"/>
            <a:headEnd/>
            <a:tailEnd/>
          </a:ln>
          <a:effectLst/>
        </p:spPr>
        <p:txBody>
          <a:bodyPr anchor="ctr">
            <a:prstTxWarp prst="textNoShape">
              <a:avLst/>
            </a:prstTxWarp>
          </a:bodyPr>
          <a:lstStyle/>
          <a:p>
            <a:pPr algn="ctr" eaLnBrk="1" hangingPunct="1"/>
            <a:endParaRPr lang="en-AU" sz="2800" b="1">
              <a:solidFill>
                <a:srgbClr val="FB4431"/>
              </a:solidFill>
              <a:effectLst>
                <a:outerShdw blurRad="38100" dist="38100" dir="2700000" algn="tl">
                  <a:srgbClr val="DDDDDD"/>
                </a:outerShdw>
              </a:effectLst>
              <a:latin typeface="Lucida Sans Unicode" charset="0"/>
            </a:endParaRPr>
          </a:p>
        </p:txBody>
      </p:sp>
      <p:sp>
        <p:nvSpPr>
          <p:cNvPr id="285704" name="Rectangle 8"/>
          <p:cNvSpPr>
            <a:spLocks noChangeArrowheads="1"/>
          </p:cNvSpPr>
          <p:nvPr/>
        </p:nvSpPr>
        <p:spPr bwMode="auto">
          <a:xfrm>
            <a:off x="4391025" y="1089030"/>
            <a:ext cx="1256754"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4946F9"/>
                </a:solidFill>
              </a:rPr>
              <a:t>Douc langur</a:t>
            </a:r>
          </a:p>
        </p:txBody>
      </p:sp>
      <p:sp>
        <p:nvSpPr>
          <p:cNvPr id="285705" name="Rectangle 9"/>
          <p:cNvSpPr>
            <a:spLocks noChangeArrowheads="1"/>
          </p:cNvSpPr>
          <p:nvPr/>
        </p:nvSpPr>
        <p:spPr bwMode="auto">
          <a:xfrm>
            <a:off x="928688" y="4276730"/>
            <a:ext cx="25400" cy="1871663"/>
          </a:xfrm>
          <a:prstGeom prst="rect">
            <a:avLst/>
          </a:prstGeom>
          <a:solidFill>
            <a:schemeClr val="tx1"/>
          </a:solidFill>
          <a:ln w="38100">
            <a:solidFill>
              <a:schemeClr val="tx1"/>
            </a:solidFill>
            <a:miter lim="800000"/>
            <a:headEnd/>
            <a:tailEnd/>
          </a:ln>
        </p:spPr>
        <p:txBody>
          <a:bodyPr>
            <a:prstTxWarp prst="textNoShape">
              <a:avLst/>
            </a:prstTxWarp>
          </a:bodyPr>
          <a:lstStyle/>
          <a:p>
            <a:endParaRPr lang="en-AU"/>
          </a:p>
        </p:txBody>
      </p:sp>
      <p:sp>
        <p:nvSpPr>
          <p:cNvPr id="285706" name="Rectangle 10"/>
          <p:cNvSpPr>
            <a:spLocks noChangeArrowheads="1"/>
          </p:cNvSpPr>
          <p:nvPr/>
        </p:nvSpPr>
        <p:spPr bwMode="auto">
          <a:xfrm>
            <a:off x="2592388" y="4979993"/>
            <a:ext cx="669925" cy="25400"/>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07" name="Rectangle 11"/>
          <p:cNvSpPr>
            <a:spLocks noChangeArrowheads="1"/>
          </p:cNvSpPr>
          <p:nvPr/>
        </p:nvSpPr>
        <p:spPr bwMode="auto">
          <a:xfrm>
            <a:off x="2592388" y="4979993"/>
            <a:ext cx="23812" cy="528637"/>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08" name="Rectangle 12"/>
          <p:cNvSpPr>
            <a:spLocks noChangeArrowheads="1"/>
          </p:cNvSpPr>
          <p:nvPr/>
        </p:nvSpPr>
        <p:spPr bwMode="auto">
          <a:xfrm>
            <a:off x="1189038" y="3235330"/>
            <a:ext cx="23812" cy="2020888"/>
          </a:xfrm>
          <a:prstGeom prst="rect">
            <a:avLst/>
          </a:prstGeom>
          <a:solidFill>
            <a:schemeClr val="tx1"/>
          </a:solidFill>
          <a:ln w="38100">
            <a:solidFill>
              <a:schemeClr val="tx1"/>
            </a:solidFill>
            <a:miter lim="800000"/>
            <a:headEnd/>
            <a:tailEnd/>
          </a:ln>
        </p:spPr>
        <p:txBody>
          <a:bodyPr>
            <a:prstTxWarp prst="textNoShape">
              <a:avLst/>
            </a:prstTxWarp>
          </a:bodyPr>
          <a:lstStyle/>
          <a:p>
            <a:endParaRPr lang="en-AU"/>
          </a:p>
        </p:txBody>
      </p:sp>
      <p:sp>
        <p:nvSpPr>
          <p:cNvPr id="285709" name="Rectangle 13"/>
          <p:cNvSpPr>
            <a:spLocks noChangeArrowheads="1"/>
          </p:cNvSpPr>
          <p:nvPr/>
        </p:nvSpPr>
        <p:spPr bwMode="auto">
          <a:xfrm>
            <a:off x="1189038" y="3222630"/>
            <a:ext cx="731837" cy="25400"/>
          </a:xfrm>
          <a:prstGeom prst="rect">
            <a:avLst/>
          </a:prstGeom>
          <a:solidFill>
            <a:schemeClr val="tx1"/>
          </a:solidFill>
          <a:ln w="38100">
            <a:solidFill>
              <a:schemeClr val="tx1"/>
            </a:solidFill>
            <a:miter lim="800000"/>
            <a:headEnd/>
            <a:tailEnd/>
          </a:ln>
        </p:spPr>
        <p:txBody>
          <a:bodyPr>
            <a:prstTxWarp prst="textNoShape">
              <a:avLst/>
            </a:prstTxWarp>
          </a:bodyPr>
          <a:lstStyle/>
          <a:p>
            <a:endParaRPr lang="en-AU"/>
          </a:p>
        </p:txBody>
      </p:sp>
      <p:sp>
        <p:nvSpPr>
          <p:cNvPr id="285710" name="Rectangle 14"/>
          <p:cNvSpPr>
            <a:spLocks noChangeArrowheads="1"/>
          </p:cNvSpPr>
          <p:nvPr/>
        </p:nvSpPr>
        <p:spPr bwMode="auto">
          <a:xfrm>
            <a:off x="928688" y="4276730"/>
            <a:ext cx="284162" cy="25400"/>
          </a:xfrm>
          <a:prstGeom prst="rect">
            <a:avLst/>
          </a:prstGeom>
          <a:solidFill>
            <a:schemeClr val="tx1"/>
          </a:solidFill>
          <a:ln w="38100">
            <a:solidFill>
              <a:schemeClr val="tx1"/>
            </a:solidFill>
            <a:miter lim="800000"/>
            <a:headEnd/>
            <a:tailEnd/>
          </a:ln>
        </p:spPr>
        <p:txBody>
          <a:bodyPr>
            <a:prstTxWarp prst="textNoShape">
              <a:avLst/>
            </a:prstTxWarp>
          </a:bodyPr>
          <a:lstStyle/>
          <a:p>
            <a:endParaRPr lang="en-AU"/>
          </a:p>
        </p:txBody>
      </p:sp>
      <p:sp>
        <p:nvSpPr>
          <p:cNvPr id="285711" name="Rectangle 15"/>
          <p:cNvSpPr>
            <a:spLocks noChangeArrowheads="1"/>
          </p:cNvSpPr>
          <p:nvPr/>
        </p:nvSpPr>
        <p:spPr bwMode="auto">
          <a:xfrm>
            <a:off x="3368675" y="4864105"/>
            <a:ext cx="1097180"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D11405"/>
                </a:solidFill>
              </a:rPr>
              <a:t>Lar gibbon</a:t>
            </a:r>
          </a:p>
        </p:txBody>
      </p:sp>
      <p:sp>
        <p:nvSpPr>
          <p:cNvPr id="285712" name="Rectangle 16"/>
          <p:cNvSpPr>
            <a:spLocks noChangeArrowheads="1"/>
          </p:cNvSpPr>
          <p:nvPr/>
        </p:nvSpPr>
        <p:spPr bwMode="auto">
          <a:xfrm>
            <a:off x="7019595" y="5513536"/>
            <a:ext cx="1154162"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b="1" dirty="0">
                <a:solidFill>
                  <a:schemeClr val="accent2">
                    <a:lumMod val="20000"/>
                    <a:lumOff val="80000"/>
                  </a:schemeClr>
                </a:solidFill>
              </a:rPr>
              <a:t>Hominoids</a:t>
            </a:r>
          </a:p>
        </p:txBody>
      </p:sp>
      <p:sp>
        <p:nvSpPr>
          <p:cNvPr id="285713" name="Rectangle 17"/>
          <p:cNvSpPr>
            <a:spLocks noChangeArrowheads="1"/>
          </p:cNvSpPr>
          <p:nvPr/>
        </p:nvSpPr>
        <p:spPr bwMode="auto">
          <a:xfrm>
            <a:off x="1920875" y="3975105"/>
            <a:ext cx="720725"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14" name="Rectangle 18"/>
          <p:cNvSpPr>
            <a:spLocks noChangeArrowheads="1"/>
          </p:cNvSpPr>
          <p:nvPr/>
        </p:nvSpPr>
        <p:spPr bwMode="auto">
          <a:xfrm>
            <a:off x="1909763" y="2455868"/>
            <a:ext cx="23812" cy="1544637"/>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15" name="Rectangle 19"/>
          <p:cNvSpPr>
            <a:spLocks noChangeArrowheads="1"/>
          </p:cNvSpPr>
          <p:nvPr/>
        </p:nvSpPr>
        <p:spPr bwMode="auto">
          <a:xfrm>
            <a:off x="3336925" y="2079630"/>
            <a:ext cx="582613" cy="25400"/>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16" name="Rectangle 20"/>
          <p:cNvSpPr>
            <a:spLocks noChangeArrowheads="1"/>
          </p:cNvSpPr>
          <p:nvPr/>
        </p:nvSpPr>
        <p:spPr bwMode="auto">
          <a:xfrm>
            <a:off x="4191000" y="2892430"/>
            <a:ext cx="1717342"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4946F9"/>
                </a:solidFill>
              </a:rPr>
              <a:t>Angolan colobus</a:t>
            </a:r>
          </a:p>
        </p:txBody>
      </p:sp>
      <p:sp>
        <p:nvSpPr>
          <p:cNvPr id="285717" name="Rectangle 21"/>
          <p:cNvSpPr>
            <a:spLocks noChangeArrowheads="1"/>
          </p:cNvSpPr>
          <p:nvPr/>
        </p:nvSpPr>
        <p:spPr bwMode="auto">
          <a:xfrm>
            <a:off x="3336925" y="2844805"/>
            <a:ext cx="719138" cy="25400"/>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18" name="Rectangle 22"/>
          <p:cNvSpPr>
            <a:spLocks noChangeArrowheads="1"/>
          </p:cNvSpPr>
          <p:nvPr/>
        </p:nvSpPr>
        <p:spPr bwMode="auto">
          <a:xfrm>
            <a:off x="7474230" y="2620443"/>
            <a:ext cx="1253047" cy="369332"/>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400" b="1" dirty="0" err="1">
                <a:solidFill>
                  <a:schemeClr val="accent1">
                    <a:lumMod val="20000"/>
                    <a:lumOff val="80000"/>
                  </a:schemeClr>
                </a:solidFill>
              </a:rPr>
              <a:t>Colobines</a:t>
            </a:r>
            <a:endParaRPr lang="en-GB" sz="2400" b="1" dirty="0">
              <a:solidFill>
                <a:schemeClr val="accent1">
                  <a:lumMod val="20000"/>
                  <a:lumOff val="80000"/>
                </a:schemeClr>
              </a:solidFill>
            </a:endParaRPr>
          </a:p>
        </p:txBody>
      </p:sp>
      <p:sp>
        <p:nvSpPr>
          <p:cNvPr id="285719" name="Rectangle 23"/>
          <p:cNvSpPr>
            <a:spLocks noChangeArrowheads="1"/>
          </p:cNvSpPr>
          <p:nvPr/>
        </p:nvSpPr>
        <p:spPr bwMode="auto">
          <a:xfrm>
            <a:off x="2592388" y="5483230"/>
            <a:ext cx="122237" cy="25400"/>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20" name="Rectangle 24"/>
          <p:cNvSpPr>
            <a:spLocks noChangeArrowheads="1"/>
          </p:cNvSpPr>
          <p:nvPr/>
        </p:nvSpPr>
        <p:spPr bwMode="auto">
          <a:xfrm>
            <a:off x="3149600" y="5091118"/>
            <a:ext cx="757043"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D11405"/>
                </a:solidFill>
              </a:rPr>
              <a:t>Human</a:t>
            </a:r>
          </a:p>
        </p:txBody>
      </p:sp>
      <p:sp>
        <p:nvSpPr>
          <p:cNvPr id="285721" name="Rectangle 25"/>
          <p:cNvSpPr>
            <a:spLocks noChangeArrowheads="1"/>
          </p:cNvSpPr>
          <p:nvPr/>
        </p:nvSpPr>
        <p:spPr bwMode="auto">
          <a:xfrm>
            <a:off x="2840038" y="5207005"/>
            <a:ext cx="196850" cy="25400"/>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22" name="Rectangle 26"/>
          <p:cNvSpPr>
            <a:spLocks noChangeArrowheads="1"/>
          </p:cNvSpPr>
          <p:nvPr/>
        </p:nvSpPr>
        <p:spPr bwMode="auto">
          <a:xfrm>
            <a:off x="2701925" y="5332418"/>
            <a:ext cx="25400" cy="301625"/>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23" name="Rectangle 27"/>
          <p:cNvSpPr>
            <a:spLocks noChangeArrowheads="1"/>
          </p:cNvSpPr>
          <p:nvPr/>
        </p:nvSpPr>
        <p:spPr bwMode="auto">
          <a:xfrm>
            <a:off x="2827338" y="5207005"/>
            <a:ext cx="25400" cy="288925"/>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24" name="Rectangle 28"/>
          <p:cNvSpPr>
            <a:spLocks noChangeArrowheads="1"/>
          </p:cNvSpPr>
          <p:nvPr/>
        </p:nvSpPr>
        <p:spPr bwMode="auto">
          <a:xfrm>
            <a:off x="2701925" y="5332418"/>
            <a:ext cx="138113" cy="25400"/>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25" name="Rectangle 29"/>
          <p:cNvSpPr>
            <a:spLocks noChangeArrowheads="1"/>
          </p:cNvSpPr>
          <p:nvPr/>
        </p:nvSpPr>
        <p:spPr bwMode="auto">
          <a:xfrm>
            <a:off x="3013075" y="5367343"/>
            <a:ext cx="2942512"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dirty="0">
                <a:solidFill>
                  <a:srgbClr val="D11405"/>
                </a:solidFill>
              </a:rPr>
              <a:t>chimpanzee, bonobo, gorilla</a:t>
            </a:r>
          </a:p>
        </p:txBody>
      </p:sp>
      <p:sp>
        <p:nvSpPr>
          <p:cNvPr id="285726" name="Rectangle 30"/>
          <p:cNvSpPr>
            <a:spLocks noChangeArrowheads="1"/>
          </p:cNvSpPr>
          <p:nvPr/>
        </p:nvSpPr>
        <p:spPr bwMode="auto">
          <a:xfrm>
            <a:off x="2889250" y="5618168"/>
            <a:ext cx="1107450"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D11405"/>
                </a:solidFill>
              </a:rPr>
              <a:t>Orangutan</a:t>
            </a:r>
          </a:p>
        </p:txBody>
      </p:sp>
      <p:sp>
        <p:nvSpPr>
          <p:cNvPr id="285728" name="Rectangle 32"/>
          <p:cNvSpPr>
            <a:spLocks noChangeArrowheads="1"/>
          </p:cNvSpPr>
          <p:nvPr/>
        </p:nvSpPr>
        <p:spPr bwMode="auto">
          <a:xfrm>
            <a:off x="928688" y="6135693"/>
            <a:ext cx="2197100" cy="25400"/>
          </a:xfrm>
          <a:prstGeom prst="rect">
            <a:avLst/>
          </a:prstGeom>
          <a:solidFill>
            <a:schemeClr val="tx1"/>
          </a:solidFill>
          <a:ln w="38100">
            <a:solidFill>
              <a:schemeClr val="tx1"/>
            </a:solidFill>
            <a:miter lim="800000"/>
            <a:headEnd/>
            <a:tailEnd/>
          </a:ln>
        </p:spPr>
        <p:txBody>
          <a:bodyPr>
            <a:prstTxWarp prst="textNoShape">
              <a:avLst/>
            </a:prstTxWarp>
          </a:bodyPr>
          <a:lstStyle/>
          <a:p>
            <a:endParaRPr lang="en-AU"/>
          </a:p>
        </p:txBody>
      </p:sp>
      <p:sp>
        <p:nvSpPr>
          <p:cNvPr id="285729" name="Rectangle 33"/>
          <p:cNvSpPr>
            <a:spLocks noChangeArrowheads="1"/>
          </p:cNvSpPr>
          <p:nvPr/>
        </p:nvSpPr>
        <p:spPr bwMode="auto">
          <a:xfrm>
            <a:off x="3101975" y="5997580"/>
            <a:ext cx="506413" cy="25400"/>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30" name="Rectangle 34"/>
          <p:cNvSpPr>
            <a:spLocks noChangeArrowheads="1"/>
          </p:cNvSpPr>
          <p:nvPr/>
        </p:nvSpPr>
        <p:spPr bwMode="auto">
          <a:xfrm>
            <a:off x="3101975" y="6337305"/>
            <a:ext cx="49213" cy="25400"/>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31" name="Rectangle 35"/>
          <p:cNvSpPr>
            <a:spLocks noChangeArrowheads="1"/>
          </p:cNvSpPr>
          <p:nvPr/>
        </p:nvSpPr>
        <p:spPr bwMode="auto">
          <a:xfrm>
            <a:off x="3101975" y="5997580"/>
            <a:ext cx="23813" cy="365125"/>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32" name="Rectangle 36"/>
          <p:cNvSpPr>
            <a:spLocks noChangeArrowheads="1"/>
          </p:cNvSpPr>
          <p:nvPr/>
        </p:nvSpPr>
        <p:spPr bwMode="auto">
          <a:xfrm>
            <a:off x="3765550" y="5881693"/>
            <a:ext cx="1692771"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Squirrel monkey</a:t>
            </a:r>
          </a:p>
        </p:txBody>
      </p:sp>
      <p:sp>
        <p:nvSpPr>
          <p:cNvPr id="285733" name="Rectangle 37"/>
          <p:cNvSpPr>
            <a:spLocks noChangeArrowheads="1"/>
          </p:cNvSpPr>
          <p:nvPr/>
        </p:nvSpPr>
        <p:spPr bwMode="auto">
          <a:xfrm>
            <a:off x="3894138" y="6370643"/>
            <a:ext cx="1084156"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Marmoset</a:t>
            </a:r>
          </a:p>
        </p:txBody>
      </p:sp>
      <p:sp>
        <p:nvSpPr>
          <p:cNvPr id="285734" name="Rectangle 38"/>
          <p:cNvSpPr>
            <a:spLocks noChangeArrowheads="1"/>
          </p:cNvSpPr>
          <p:nvPr/>
        </p:nvSpPr>
        <p:spPr bwMode="auto">
          <a:xfrm>
            <a:off x="3151188" y="6437318"/>
            <a:ext cx="606425" cy="25400"/>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35" name="Rectangle 39"/>
          <p:cNvSpPr>
            <a:spLocks noChangeArrowheads="1"/>
          </p:cNvSpPr>
          <p:nvPr/>
        </p:nvSpPr>
        <p:spPr bwMode="auto">
          <a:xfrm>
            <a:off x="3138488" y="6237293"/>
            <a:ext cx="23812" cy="225425"/>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36" name="Rectangle 40"/>
          <p:cNvSpPr>
            <a:spLocks noChangeArrowheads="1"/>
          </p:cNvSpPr>
          <p:nvPr/>
        </p:nvSpPr>
        <p:spPr bwMode="auto">
          <a:xfrm>
            <a:off x="3151188" y="6237293"/>
            <a:ext cx="495300" cy="25400"/>
          </a:xfrm>
          <a:prstGeom prst="rect">
            <a:avLst/>
          </a:prstGeom>
          <a:noFill/>
          <a:ln w="38100">
            <a:solidFill>
              <a:schemeClr val="tx1"/>
            </a:solidFill>
            <a:miter lim="800000"/>
            <a:headEnd/>
            <a:tailEnd/>
          </a:ln>
        </p:spPr>
        <p:txBody>
          <a:bodyPr>
            <a:prstTxWarp prst="textNoShape">
              <a:avLst/>
            </a:prstTxWarp>
          </a:bodyPr>
          <a:lstStyle/>
          <a:p>
            <a:endParaRPr lang="en-AU"/>
          </a:p>
        </p:txBody>
      </p:sp>
      <p:sp>
        <p:nvSpPr>
          <p:cNvPr id="285737" name="Rectangle 41"/>
          <p:cNvSpPr>
            <a:spLocks noChangeArrowheads="1"/>
          </p:cNvSpPr>
          <p:nvPr/>
        </p:nvSpPr>
        <p:spPr bwMode="auto">
          <a:xfrm>
            <a:off x="3905250" y="6132518"/>
            <a:ext cx="838571"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Tamarin</a:t>
            </a:r>
          </a:p>
        </p:txBody>
      </p:sp>
      <p:sp>
        <p:nvSpPr>
          <p:cNvPr id="285738" name="Rectangle 42"/>
          <p:cNvSpPr>
            <a:spLocks noChangeArrowheads="1"/>
          </p:cNvSpPr>
          <p:nvPr/>
        </p:nvSpPr>
        <p:spPr bwMode="auto">
          <a:xfrm>
            <a:off x="2616200" y="3548068"/>
            <a:ext cx="25400" cy="930275"/>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39" name="Rectangle 43"/>
          <p:cNvSpPr>
            <a:spLocks noChangeArrowheads="1"/>
          </p:cNvSpPr>
          <p:nvPr/>
        </p:nvSpPr>
        <p:spPr bwMode="auto">
          <a:xfrm>
            <a:off x="2616200" y="3975105"/>
            <a:ext cx="236538"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40" name="Rectangle 44"/>
          <p:cNvSpPr>
            <a:spLocks noChangeArrowheads="1"/>
          </p:cNvSpPr>
          <p:nvPr/>
        </p:nvSpPr>
        <p:spPr bwMode="auto">
          <a:xfrm>
            <a:off x="3036888" y="3871918"/>
            <a:ext cx="1568689"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Allen's monkey</a:t>
            </a:r>
          </a:p>
        </p:txBody>
      </p:sp>
      <p:sp>
        <p:nvSpPr>
          <p:cNvPr id="285741" name="Rectangle 45"/>
          <p:cNvSpPr>
            <a:spLocks noChangeArrowheads="1"/>
          </p:cNvSpPr>
          <p:nvPr/>
        </p:nvSpPr>
        <p:spPr bwMode="auto">
          <a:xfrm>
            <a:off x="2765425" y="3711580"/>
            <a:ext cx="247650"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42" name="Rectangle 46"/>
          <p:cNvSpPr>
            <a:spLocks noChangeArrowheads="1"/>
          </p:cNvSpPr>
          <p:nvPr/>
        </p:nvSpPr>
        <p:spPr bwMode="auto">
          <a:xfrm>
            <a:off x="2752725" y="3384555"/>
            <a:ext cx="25400" cy="352425"/>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43" name="Rectangle 47"/>
          <p:cNvSpPr>
            <a:spLocks noChangeArrowheads="1"/>
          </p:cNvSpPr>
          <p:nvPr/>
        </p:nvSpPr>
        <p:spPr bwMode="auto">
          <a:xfrm>
            <a:off x="2752725" y="3371855"/>
            <a:ext cx="136525"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44" name="Rectangle 48"/>
          <p:cNvSpPr>
            <a:spLocks noChangeArrowheads="1"/>
          </p:cNvSpPr>
          <p:nvPr/>
        </p:nvSpPr>
        <p:spPr bwMode="auto">
          <a:xfrm>
            <a:off x="2876550" y="3486155"/>
            <a:ext cx="100013"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45" name="Rectangle 49"/>
          <p:cNvSpPr>
            <a:spLocks noChangeArrowheads="1"/>
          </p:cNvSpPr>
          <p:nvPr/>
        </p:nvSpPr>
        <p:spPr bwMode="auto">
          <a:xfrm>
            <a:off x="2876550" y="3259143"/>
            <a:ext cx="25400" cy="252412"/>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46" name="Rectangle 50"/>
          <p:cNvSpPr>
            <a:spLocks noChangeArrowheads="1"/>
          </p:cNvSpPr>
          <p:nvPr/>
        </p:nvSpPr>
        <p:spPr bwMode="auto">
          <a:xfrm>
            <a:off x="2876550" y="3259143"/>
            <a:ext cx="174625"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47" name="Rectangle 51"/>
          <p:cNvSpPr>
            <a:spLocks noChangeArrowheads="1"/>
          </p:cNvSpPr>
          <p:nvPr/>
        </p:nvSpPr>
        <p:spPr bwMode="auto">
          <a:xfrm>
            <a:off x="2616200" y="3548068"/>
            <a:ext cx="149225"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48" name="Rectangle 52"/>
          <p:cNvSpPr>
            <a:spLocks noChangeArrowheads="1"/>
          </p:cNvSpPr>
          <p:nvPr/>
        </p:nvSpPr>
        <p:spPr bwMode="auto">
          <a:xfrm>
            <a:off x="3138488" y="3633793"/>
            <a:ext cx="873136"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Talapoin</a:t>
            </a:r>
          </a:p>
        </p:txBody>
      </p:sp>
      <p:sp>
        <p:nvSpPr>
          <p:cNvPr id="285749" name="Rectangle 53"/>
          <p:cNvSpPr>
            <a:spLocks noChangeArrowheads="1"/>
          </p:cNvSpPr>
          <p:nvPr/>
        </p:nvSpPr>
        <p:spPr bwMode="auto">
          <a:xfrm>
            <a:off x="3140075" y="3119443"/>
            <a:ext cx="1436691"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Patas monkey</a:t>
            </a:r>
          </a:p>
        </p:txBody>
      </p:sp>
      <p:sp>
        <p:nvSpPr>
          <p:cNvPr id="285750" name="Rectangle 54"/>
          <p:cNvSpPr>
            <a:spLocks noChangeArrowheads="1"/>
          </p:cNvSpPr>
          <p:nvPr/>
        </p:nvSpPr>
        <p:spPr bwMode="auto">
          <a:xfrm>
            <a:off x="3141663" y="3359155"/>
            <a:ext cx="677644"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Vervet</a:t>
            </a:r>
          </a:p>
        </p:txBody>
      </p:sp>
      <p:sp>
        <p:nvSpPr>
          <p:cNvPr id="285751" name="Rectangle 55"/>
          <p:cNvSpPr>
            <a:spLocks noChangeArrowheads="1"/>
          </p:cNvSpPr>
          <p:nvPr/>
        </p:nvSpPr>
        <p:spPr bwMode="auto">
          <a:xfrm>
            <a:off x="2938463" y="4575180"/>
            <a:ext cx="1749027"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Rhesus macaque</a:t>
            </a:r>
          </a:p>
        </p:txBody>
      </p:sp>
      <p:sp>
        <p:nvSpPr>
          <p:cNvPr id="285752" name="Rectangle 56"/>
          <p:cNvSpPr>
            <a:spLocks noChangeArrowheads="1"/>
          </p:cNvSpPr>
          <p:nvPr/>
        </p:nvSpPr>
        <p:spPr bwMode="auto">
          <a:xfrm>
            <a:off x="2665413" y="4302130"/>
            <a:ext cx="25400" cy="365125"/>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53" name="Rectangle 57"/>
          <p:cNvSpPr>
            <a:spLocks noChangeArrowheads="1"/>
          </p:cNvSpPr>
          <p:nvPr/>
        </p:nvSpPr>
        <p:spPr bwMode="auto">
          <a:xfrm>
            <a:off x="2665413" y="4641855"/>
            <a:ext cx="87312"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54" name="Rectangle 58"/>
          <p:cNvSpPr>
            <a:spLocks noChangeArrowheads="1"/>
          </p:cNvSpPr>
          <p:nvPr/>
        </p:nvSpPr>
        <p:spPr bwMode="auto">
          <a:xfrm>
            <a:off x="2665413" y="4302130"/>
            <a:ext cx="61912"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55" name="Rectangle 59"/>
          <p:cNvSpPr>
            <a:spLocks noChangeArrowheads="1"/>
          </p:cNvSpPr>
          <p:nvPr/>
        </p:nvSpPr>
        <p:spPr bwMode="auto">
          <a:xfrm>
            <a:off x="2716213" y="4402143"/>
            <a:ext cx="36512"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56" name="Rectangle 60"/>
          <p:cNvSpPr>
            <a:spLocks noChangeArrowheads="1"/>
          </p:cNvSpPr>
          <p:nvPr/>
        </p:nvSpPr>
        <p:spPr bwMode="auto">
          <a:xfrm>
            <a:off x="2701925" y="4189418"/>
            <a:ext cx="25400" cy="238125"/>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57" name="Rectangle 61"/>
          <p:cNvSpPr>
            <a:spLocks noChangeArrowheads="1"/>
          </p:cNvSpPr>
          <p:nvPr/>
        </p:nvSpPr>
        <p:spPr bwMode="auto">
          <a:xfrm>
            <a:off x="2716213" y="4189418"/>
            <a:ext cx="49212"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58" name="Rectangle 62"/>
          <p:cNvSpPr>
            <a:spLocks noChangeArrowheads="1"/>
          </p:cNvSpPr>
          <p:nvPr/>
        </p:nvSpPr>
        <p:spPr bwMode="auto">
          <a:xfrm>
            <a:off x="2616200" y="4465643"/>
            <a:ext cx="61913" cy="25400"/>
          </a:xfrm>
          <a:prstGeom prst="rect">
            <a:avLst/>
          </a:prstGeom>
          <a:solidFill>
            <a:schemeClr val="tx1"/>
          </a:solidFill>
          <a:ln w="12700">
            <a:solidFill>
              <a:schemeClr val="tx1"/>
            </a:solidFill>
            <a:miter lim="800000"/>
            <a:headEnd/>
            <a:tailEnd/>
          </a:ln>
        </p:spPr>
        <p:txBody>
          <a:bodyPr>
            <a:prstTxWarp prst="textNoShape">
              <a:avLst/>
            </a:prstTxWarp>
          </a:bodyPr>
          <a:lstStyle/>
          <a:p>
            <a:endParaRPr lang="en-AU"/>
          </a:p>
        </p:txBody>
      </p:sp>
      <p:sp>
        <p:nvSpPr>
          <p:cNvPr id="285759" name="Rectangle 63"/>
          <p:cNvSpPr>
            <a:spLocks noChangeArrowheads="1"/>
          </p:cNvSpPr>
          <p:nvPr/>
        </p:nvSpPr>
        <p:spPr bwMode="auto">
          <a:xfrm>
            <a:off x="2938463" y="4337055"/>
            <a:ext cx="1731243"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Sooty mangabey</a:t>
            </a:r>
          </a:p>
        </p:txBody>
      </p:sp>
      <p:sp>
        <p:nvSpPr>
          <p:cNvPr id="285760" name="Rectangle 64"/>
          <p:cNvSpPr>
            <a:spLocks noChangeArrowheads="1"/>
          </p:cNvSpPr>
          <p:nvPr/>
        </p:nvSpPr>
        <p:spPr bwMode="auto">
          <a:xfrm>
            <a:off x="2938463" y="4102105"/>
            <a:ext cx="1384093"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t>Olive baboon</a:t>
            </a:r>
          </a:p>
        </p:txBody>
      </p:sp>
      <p:sp>
        <p:nvSpPr>
          <p:cNvPr id="285761" name="Rectangle 65"/>
          <p:cNvSpPr>
            <a:spLocks noChangeArrowheads="1"/>
          </p:cNvSpPr>
          <p:nvPr/>
        </p:nvSpPr>
        <p:spPr bwMode="auto">
          <a:xfrm>
            <a:off x="3919538" y="2517780"/>
            <a:ext cx="198437" cy="25400"/>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62" name="Rectangle 66"/>
          <p:cNvSpPr>
            <a:spLocks noChangeArrowheads="1"/>
          </p:cNvSpPr>
          <p:nvPr/>
        </p:nvSpPr>
        <p:spPr bwMode="auto">
          <a:xfrm>
            <a:off x="3919538" y="1638305"/>
            <a:ext cx="23812" cy="904875"/>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63" name="Rectangle 67"/>
          <p:cNvSpPr>
            <a:spLocks noChangeArrowheads="1"/>
          </p:cNvSpPr>
          <p:nvPr/>
        </p:nvSpPr>
        <p:spPr bwMode="auto">
          <a:xfrm>
            <a:off x="3919538" y="1638305"/>
            <a:ext cx="198437" cy="25400"/>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64" name="Rectangle 68"/>
          <p:cNvSpPr>
            <a:spLocks noChangeArrowheads="1"/>
          </p:cNvSpPr>
          <p:nvPr/>
        </p:nvSpPr>
        <p:spPr bwMode="auto">
          <a:xfrm>
            <a:off x="4043363" y="2116143"/>
            <a:ext cx="74612" cy="25400"/>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65" name="Rectangle 69"/>
          <p:cNvSpPr>
            <a:spLocks noChangeArrowheads="1"/>
          </p:cNvSpPr>
          <p:nvPr/>
        </p:nvSpPr>
        <p:spPr bwMode="auto">
          <a:xfrm>
            <a:off x="4030663" y="1212855"/>
            <a:ext cx="25400" cy="928688"/>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66" name="Rectangle 70"/>
          <p:cNvSpPr>
            <a:spLocks noChangeArrowheads="1"/>
          </p:cNvSpPr>
          <p:nvPr/>
        </p:nvSpPr>
        <p:spPr bwMode="auto">
          <a:xfrm>
            <a:off x="4227513" y="2439993"/>
            <a:ext cx="1874261"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4946F9"/>
                </a:solidFill>
              </a:rPr>
              <a:t>Proboscis monkey</a:t>
            </a:r>
          </a:p>
        </p:txBody>
      </p:sp>
      <p:sp>
        <p:nvSpPr>
          <p:cNvPr id="285767" name="Rectangle 71"/>
          <p:cNvSpPr>
            <a:spLocks noChangeArrowheads="1"/>
          </p:cNvSpPr>
          <p:nvPr/>
        </p:nvSpPr>
        <p:spPr bwMode="auto">
          <a:xfrm>
            <a:off x="4030663" y="1212855"/>
            <a:ext cx="247650" cy="25400"/>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68" name="Rectangle 72"/>
          <p:cNvSpPr>
            <a:spLocks noChangeArrowheads="1"/>
          </p:cNvSpPr>
          <p:nvPr/>
        </p:nvSpPr>
        <p:spPr bwMode="auto">
          <a:xfrm>
            <a:off x="4291013" y="1401768"/>
            <a:ext cx="1346522"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4946F9"/>
                </a:solidFill>
              </a:rPr>
              <a:t>Dusky langur</a:t>
            </a:r>
          </a:p>
        </p:txBody>
      </p:sp>
      <p:sp>
        <p:nvSpPr>
          <p:cNvPr id="285769" name="Rectangle 73"/>
          <p:cNvSpPr>
            <a:spLocks noChangeArrowheads="1"/>
          </p:cNvSpPr>
          <p:nvPr/>
        </p:nvSpPr>
        <p:spPr bwMode="auto">
          <a:xfrm>
            <a:off x="4267200" y="1949455"/>
            <a:ext cx="1733998"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4946F9"/>
                </a:solidFill>
              </a:rPr>
              <a:t>Hanuman langur</a:t>
            </a:r>
          </a:p>
        </p:txBody>
      </p:sp>
      <p:sp>
        <p:nvSpPr>
          <p:cNvPr id="285770" name="Rectangle 74"/>
          <p:cNvSpPr>
            <a:spLocks noChangeArrowheads="1"/>
          </p:cNvSpPr>
          <p:nvPr/>
        </p:nvSpPr>
        <p:spPr bwMode="auto">
          <a:xfrm>
            <a:off x="4043363" y="2706693"/>
            <a:ext cx="23812" cy="301625"/>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71" name="Rectangle 75"/>
          <p:cNvSpPr>
            <a:spLocks noChangeArrowheads="1"/>
          </p:cNvSpPr>
          <p:nvPr/>
        </p:nvSpPr>
        <p:spPr bwMode="auto">
          <a:xfrm>
            <a:off x="4191000" y="2678118"/>
            <a:ext cx="1718720"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4946F9"/>
                </a:solidFill>
              </a:rPr>
              <a:t>Guereza colobus</a:t>
            </a:r>
          </a:p>
        </p:txBody>
      </p:sp>
      <p:sp>
        <p:nvSpPr>
          <p:cNvPr id="285772" name="Rectangle 76"/>
          <p:cNvSpPr>
            <a:spLocks noChangeArrowheads="1"/>
          </p:cNvSpPr>
          <p:nvPr/>
        </p:nvSpPr>
        <p:spPr bwMode="auto">
          <a:xfrm>
            <a:off x="4105275" y="1990730"/>
            <a:ext cx="25400" cy="301625"/>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73" name="Rectangle 77"/>
          <p:cNvSpPr>
            <a:spLocks noChangeArrowheads="1"/>
          </p:cNvSpPr>
          <p:nvPr/>
        </p:nvSpPr>
        <p:spPr bwMode="auto">
          <a:xfrm>
            <a:off x="4240213" y="2176468"/>
            <a:ext cx="2040447"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4946F9"/>
                </a:solidFill>
              </a:rPr>
              <a:t>Purple-faced langur</a:t>
            </a:r>
          </a:p>
        </p:txBody>
      </p:sp>
      <p:sp>
        <p:nvSpPr>
          <p:cNvPr id="285774" name="Rectangle 78"/>
          <p:cNvSpPr>
            <a:spLocks noChangeArrowheads="1"/>
          </p:cNvSpPr>
          <p:nvPr/>
        </p:nvSpPr>
        <p:spPr bwMode="auto">
          <a:xfrm>
            <a:off x="4105275" y="1514480"/>
            <a:ext cx="25400" cy="288925"/>
          </a:xfrm>
          <a:prstGeom prst="rect">
            <a:avLst/>
          </a:prstGeom>
          <a:solidFill>
            <a:schemeClr val="tx1"/>
          </a:solidFill>
          <a:ln w="19050">
            <a:solidFill>
              <a:schemeClr val="tx1"/>
            </a:solidFill>
            <a:miter lim="800000"/>
            <a:headEnd/>
            <a:tailEnd/>
          </a:ln>
        </p:spPr>
        <p:txBody>
          <a:bodyPr>
            <a:prstTxWarp prst="textNoShape">
              <a:avLst/>
            </a:prstTxWarp>
          </a:bodyPr>
          <a:lstStyle/>
          <a:p>
            <a:endParaRPr lang="en-AU"/>
          </a:p>
        </p:txBody>
      </p:sp>
      <p:sp>
        <p:nvSpPr>
          <p:cNvPr id="285775" name="Rectangle 79"/>
          <p:cNvSpPr>
            <a:spLocks noChangeArrowheads="1"/>
          </p:cNvSpPr>
          <p:nvPr/>
        </p:nvSpPr>
        <p:spPr bwMode="auto">
          <a:xfrm>
            <a:off x="4278313" y="1685930"/>
            <a:ext cx="1685282" cy="307777"/>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000">
                <a:solidFill>
                  <a:srgbClr val="4946F9"/>
                </a:solidFill>
              </a:rPr>
              <a:t>Francois' Langur</a:t>
            </a:r>
          </a:p>
        </p:txBody>
      </p:sp>
      <p:sp>
        <p:nvSpPr>
          <p:cNvPr id="285776" name="Line 80"/>
          <p:cNvSpPr>
            <a:spLocks noChangeShapeType="1"/>
          </p:cNvSpPr>
          <p:nvPr/>
        </p:nvSpPr>
        <p:spPr bwMode="auto">
          <a:xfrm>
            <a:off x="1908175" y="2489205"/>
            <a:ext cx="1466850" cy="0"/>
          </a:xfrm>
          <a:prstGeom prst="line">
            <a:avLst/>
          </a:prstGeom>
          <a:noFill/>
          <a:ln w="76200">
            <a:solidFill>
              <a:srgbClr val="4946F9"/>
            </a:solidFill>
            <a:round/>
            <a:headEnd/>
            <a:tailEnd/>
          </a:ln>
          <a:effectLst/>
        </p:spPr>
        <p:txBody>
          <a:bodyPr>
            <a:prstTxWarp prst="textNoShape">
              <a:avLst/>
            </a:prstTxWarp>
          </a:bodyPr>
          <a:lstStyle/>
          <a:p>
            <a:endParaRPr lang="en-AU"/>
          </a:p>
        </p:txBody>
      </p:sp>
      <p:sp>
        <p:nvSpPr>
          <p:cNvPr id="285777" name="Line 81"/>
          <p:cNvSpPr>
            <a:spLocks noChangeShapeType="1"/>
          </p:cNvSpPr>
          <p:nvPr/>
        </p:nvSpPr>
        <p:spPr bwMode="auto">
          <a:xfrm>
            <a:off x="1171575" y="5283205"/>
            <a:ext cx="1393825" cy="0"/>
          </a:xfrm>
          <a:prstGeom prst="line">
            <a:avLst/>
          </a:prstGeom>
          <a:noFill/>
          <a:ln w="76200">
            <a:solidFill>
              <a:srgbClr val="D11405"/>
            </a:solidFill>
            <a:round/>
            <a:headEnd/>
            <a:tailEnd/>
          </a:ln>
          <a:effectLst/>
        </p:spPr>
        <p:txBody>
          <a:bodyPr>
            <a:prstTxWarp prst="textNoShape">
              <a:avLst/>
            </a:prstTxWarp>
          </a:bodyPr>
          <a:lstStyle/>
          <a:p>
            <a:endParaRPr lang="en-AU"/>
          </a:p>
        </p:txBody>
      </p:sp>
      <p:sp>
        <p:nvSpPr>
          <p:cNvPr id="285778" name="Line 82"/>
          <p:cNvSpPr>
            <a:spLocks noChangeShapeType="1"/>
          </p:cNvSpPr>
          <p:nvPr/>
        </p:nvSpPr>
        <p:spPr bwMode="auto">
          <a:xfrm>
            <a:off x="3351213" y="2120905"/>
            <a:ext cx="0" cy="762000"/>
          </a:xfrm>
          <a:prstGeom prst="line">
            <a:avLst/>
          </a:prstGeom>
          <a:noFill/>
          <a:ln w="38100">
            <a:solidFill>
              <a:schemeClr val="tx1"/>
            </a:solidFill>
            <a:round/>
            <a:headEnd/>
            <a:tailEnd/>
          </a:ln>
          <a:effectLst/>
        </p:spPr>
        <p:txBody>
          <a:bodyPr>
            <a:prstTxWarp prst="textNoShape">
              <a:avLst/>
            </a:prstTxWarp>
          </a:bodyPr>
          <a:lstStyle/>
          <a:p>
            <a:endParaRPr lang="en-AU"/>
          </a:p>
        </p:txBody>
      </p:sp>
      <p:sp>
        <p:nvSpPr>
          <p:cNvPr id="285779" name="Text Box 83"/>
          <p:cNvSpPr txBox="1">
            <a:spLocks noChangeArrowheads="1"/>
          </p:cNvSpPr>
          <p:nvPr/>
        </p:nvSpPr>
        <p:spPr bwMode="auto">
          <a:xfrm>
            <a:off x="2305050" y="1819280"/>
            <a:ext cx="846138" cy="579438"/>
          </a:xfrm>
          <a:prstGeom prst="rect">
            <a:avLst/>
          </a:prstGeom>
          <a:noFill/>
          <a:ln w="12700">
            <a:noFill/>
            <a:miter lim="800000"/>
            <a:headEnd/>
            <a:tailEnd/>
          </a:ln>
          <a:effectLst/>
        </p:spPr>
        <p:txBody>
          <a:bodyPr>
            <a:prstTxWarp prst="textNoShape">
              <a:avLst/>
            </a:prstTxWarp>
            <a:spAutoFit/>
          </a:bodyPr>
          <a:lstStyle/>
          <a:p>
            <a:pPr defTabSz="762000">
              <a:spcBef>
                <a:spcPct val="50000"/>
              </a:spcBef>
            </a:pPr>
            <a:r>
              <a:rPr lang="en-US" sz="3200" i="1">
                <a:solidFill>
                  <a:srgbClr val="4946F9"/>
                </a:solidFill>
                <a:ea typeface="Times New Roman" charset="0"/>
                <a:cs typeface="Times New Roman" charset="0"/>
                <a:sym typeface="Symbol" charset="2"/>
              </a:rPr>
              <a:t></a:t>
            </a:r>
            <a:r>
              <a:rPr lang="en-US" sz="3600" baseline="-30000">
                <a:solidFill>
                  <a:srgbClr val="4946F9"/>
                </a:solidFill>
                <a:effectLst>
                  <a:outerShdw blurRad="38100" dist="38100" dir="2700000" algn="tl">
                    <a:srgbClr val="DDDDDD"/>
                  </a:outerShdw>
                </a:effectLst>
                <a:ea typeface="Times New Roman" charset="0"/>
                <a:cs typeface="Times New Roman" charset="0"/>
              </a:rPr>
              <a:t>C</a:t>
            </a:r>
            <a:endParaRPr lang="en-GB" sz="3600" baseline="-30000">
              <a:solidFill>
                <a:srgbClr val="4946F9"/>
              </a:solidFill>
              <a:effectLst>
                <a:outerShdw blurRad="38100" dist="38100" dir="2700000" algn="tl">
                  <a:srgbClr val="DDDDDD"/>
                </a:outerShdw>
              </a:effectLst>
              <a:ea typeface="Times New Roman" charset="0"/>
              <a:cs typeface="Times New Roman" charset="0"/>
            </a:endParaRPr>
          </a:p>
        </p:txBody>
      </p:sp>
      <p:sp>
        <p:nvSpPr>
          <p:cNvPr id="285780" name="Text Box 84"/>
          <p:cNvSpPr txBox="1">
            <a:spLocks noChangeArrowheads="1"/>
          </p:cNvSpPr>
          <p:nvPr/>
        </p:nvSpPr>
        <p:spPr bwMode="auto">
          <a:xfrm>
            <a:off x="1609725" y="4619630"/>
            <a:ext cx="846138" cy="579438"/>
          </a:xfrm>
          <a:prstGeom prst="rect">
            <a:avLst/>
          </a:prstGeom>
          <a:noFill/>
          <a:ln w="12700">
            <a:noFill/>
            <a:miter lim="800000"/>
            <a:headEnd/>
            <a:tailEnd/>
          </a:ln>
          <a:effectLst/>
        </p:spPr>
        <p:txBody>
          <a:bodyPr>
            <a:prstTxWarp prst="textNoShape">
              <a:avLst/>
            </a:prstTxWarp>
            <a:spAutoFit/>
          </a:bodyPr>
          <a:lstStyle/>
          <a:p>
            <a:pPr defTabSz="762000">
              <a:spcBef>
                <a:spcPct val="50000"/>
              </a:spcBef>
            </a:pPr>
            <a:r>
              <a:rPr lang="en-US" sz="3200" i="1">
                <a:solidFill>
                  <a:srgbClr val="D11405"/>
                </a:solidFill>
                <a:ea typeface="Times New Roman" charset="0"/>
                <a:cs typeface="Times New Roman" charset="0"/>
                <a:sym typeface="Symbol" charset="2"/>
              </a:rPr>
              <a:t></a:t>
            </a:r>
            <a:r>
              <a:rPr lang="en-US" sz="3600" baseline="-30000">
                <a:solidFill>
                  <a:srgbClr val="D11405"/>
                </a:solidFill>
                <a:effectLst>
                  <a:outerShdw blurRad="38100" dist="38100" dir="2700000" algn="tl">
                    <a:srgbClr val="DDDDDD"/>
                  </a:outerShdw>
                </a:effectLst>
                <a:ea typeface="Times New Roman" charset="0"/>
                <a:cs typeface="Times New Roman" charset="0"/>
              </a:rPr>
              <a:t>H</a:t>
            </a:r>
            <a:endParaRPr lang="en-GB" sz="3600" baseline="-30000">
              <a:solidFill>
                <a:srgbClr val="D11405"/>
              </a:solidFill>
              <a:effectLst>
                <a:outerShdw blurRad="38100" dist="38100" dir="2700000" algn="tl">
                  <a:srgbClr val="DDDDDD"/>
                </a:outerShdw>
              </a:effectLst>
              <a:ea typeface="Times New Roman" charset="0"/>
              <a:cs typeface="Times New Roman" charset="0"/>
            </a:endParaRPr>
          </a:p>
        </p:txBody>
      </p:sp>
      <p:sp>
        <p:nvSpPr>
          <p:cNvPr id="285781" name="Text Box 85"/>
          <p:cNvSpPr txBox="1">
            <a:spLocks noChangeArrowheads="1"/>
          </p:cNvSpPr>
          <p:nvPr/>
        </p:nvSpPr>
        <p:spPr bwMode="auto">
          <a:xfrm>
            <a:off x="869950" y="2563818"/>
            <a:ext cx="846138" cy="579437"/>
          </a:xfrm>
          <a:prstGeom prst="rect">
            <a:avLst/>
          </a:prstGeom>
          <a:noFill/>
          <a:ln w="12700">
            <a:noFill/>
            <a:miter lim="800000"/>
            <a:headEnd/>
            <a:tailEnd/>
          </a:ln>
          <a:effectLst/>
        </p:spPr>
        <p:txBody>
          <a:bodyPr>
            <a:prstTxWarp prst="textNoShape">
              <a:avLst/>
            </a:prstTxWarp>
            <a:spAutoFit/>
          </a:bodyPr>
          <a:lstStyle/>
          <a:p>
            <a:pPr defTabSz="762000">
              <a:spcBef>
                <a:spcPct val="50000"/>
              </a:spcBef>
            </a:pPr>
            <a:r>
              <a:rPr lang="en-US" sz="3200" b="1" i="1">
                <a:ea typeface="Times New Roman" charset="0"/>
                <a:cs typeface="Times New Roman" charset="0"/>
                <a:sym typeface="Symbol" charset="2"/>
              </a:rPr>
              <a:t></a:t>
            </a:r>
            <a:r>
              <a:rPr lang="en-US" sz="3600" b="1" baseline="-30000">
                <a:effectLst>
                  <a:outerShdw blurRad="38100" dist="38100" dir="2700000" algn="tl">
                    <a:srgbClr val="DDDDDD"/>
                  </a:outerShdw>
                </a:effectLst>
                <a:ea typeface="Times New Roman" charset="0"/>
                <a:cs typeface="Times New Roman" charset="0"/>
              </a:rPr>
              <a:t>0</a:t>
            </a:r>
            <a:endParaRPr lang="en-GB" sz="3600" b="1" baseline="-30000">
              <a:effectLst>
                <a:outerShdw blurRad="38100" dist="38100" dir="2700000" algn="tl">
                  <a:srgbClr val="DDDDDD"/>
                </a:outerShdw>
              </a:effectLst>
              <a:ea typeface="Times New Roman" charset="0"/>
              <a:cs typeface="Times New Roman" charset="0"/>
            </a:endParaRPr>
          </a:p>
        </p:txBody>
      </p:sp>
      <p:sp>
        <p:nvSpPr>
          <p:cNvPr id="84" name="Title 1"/>
          <p:cNvSpPr txBox="1">
            <a:spLocks/>
          </p:cNvSpPr>
          <p:nvPr/>
        </p:nvSpPr>
        <p:spPr>
          <a:xfrm>
            <a:off x="0" y="2"/>
            <a:ext cx="9144000" cy="962024"/>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sz="3200" dirty="0"/>
              <a:t>Adaptive evolution in primate </a:t>
            </a:r>
            <a:r>
              <a:rPr lang="en-AU" sz="3200" dirty="0" err="1"/>
              <a:t>lyzozyme</a:t>
            </a:r>
            <a:r>
              <a:rPr lang="en-AU" sz="3200" dirty="0"/>
              <a:t>:</a:t>
            </a:r>
          </a:p>
          <a:p>
            <a:r>
              <a:rPr lang="en-AU" sz="3200" dirty="0" err="1"/>
              <a:t>ω</a:t>
            </a:r>
            <a:r>
              <a:rPr lang="en-AU" sz="3200" dirty="0"/>
              <a:t> variability over time</a:t>
            </a:r>
          </a:p>
        </p:txBody>
      </p:sp>
      <p:sp>
        <p:nvSpPr>
          <p:cNvPr id="3" name="TextBox 2"/>
          <p:cNvSpPr txBox="1"/>
          <p:nvPr/>
        </p:nvSpPr>
        <p:spPr>
          <a:xfrm>
            <a:off x="161132" y="1091894"/>
            <a:ext cx="3122595" cy="646331"/>
          </a:xfrm>
          <a:prstGeom prst="rect">
            <a:avLst/>
          </a:prstGeom>
          <a:noFill/>
        </p:spPr>
        <p:txBody>
          <a:bodyPr wrap="none" rtlCol="0">
            <a:spAutoFit/>
          </a:bodyPr>
          <a:lstStyle/>
          <a:p>
            <a:r>
              <a:rPr lang="en-US" dirty="0">
                <a:solidFill>
                  <a:schemeClr val="bg1">
                    <a:lumMod val="50000"/>
                  </a:schemeClr>
                </a:solidFill>
              </a:rPr>
              <a:t>Data</a:t>
            </a:r>
            <a:r>
              <a:rPr lang="en-US" dirty="0" smtClean="0">
                <a:solidFill>
                  <a:schemeClr val="bg1">
                    <a:lumMod val="50000"/>
                  </a:schemeClr>
                </a:solidFill>
              </a:rPr>
              <a:t>: Messier </a:t>
            </a:r>
            <a:r>
              <a:rPr lang="en-US" dirty="0">
                <a:solidFill>
                  <a:schemeClr val="bg1">
                    <a:lumMod val="50000"/>
                  </a:schemeClr>
                </a:solidFill>
              </a:rPr>
              <a:t>&amp; Stewart </a:t>
            </a:r>
            <a:r>
              <a:rPr lang="en-US" dirty="0" smtClean="0">
                <a:solidFill>
                  <a:schemeClr val="bg1">
                    <a:lumMod val="50000"/>
                  </a:schemeClr>
                </a:solidFill>
              </a:rPr>
              <a:t>(1997)</a:t>
            </a:r>
          </a:p>
          <a:p>
            <a:r>
              <a:rPr lang="en-US" dirty="0" smtClean="0">
                <a:solidFill>
                  <a:schemeClr val="bg1">
                    <a:lumMod val="50000"/>
                  </a:schemeClr>
                </a:solidFill>
              </a:rPr>
              <a:t>Re-analysis: Yang (1998)</a:t>
            </a:r>
            <a:endParaRPr lang="en-US" dirty="0">
              <a:solidFill>
                <a:schemeClr val="bg1">
                  <a:lumMod val="50000"/>
                </a:schemeClr>
              </a:solidFill>
            </a:endParaRPr>
          </a:p>
        </p:txBody>
      </p:sp>
      <p:pic>
        <p:nvPicPr>
          <p:cNvPr id="4" name="Picture 3"/>
          <p:cNvPicPr>
            <a:picLocks noChangeAspect="1"/>
          </p:cNvPicPr>
          <p:nvPr/>
        </p:nvPicPr>
        <p:blipFill rotWithShape="1">
          <a:blip r:embed="rId7"/>
          <a:srcRect b="14512"/>
          <a:stretch/>
        </p:blipFill>
        <p:spPr>
          <a:xfrm>
            <a:off x="4877292" y="3233338"/>
            <a:ext cx="1286441" cy="1649619"/>
          </a:xfrm>
          <a:prstGeom prst="rect">
            <a:avLst/>
          </a:prstGeom>
        </p:spPr>
      </p:pic>
      <p:sp>
        <p:nvSpPr>
          <p:cNvPr id="285703" name="Rectangle 7"/>
          <p:cNvSpPr>
            <a:spLocks noChangeArrowheads="1"/>
          </p:cNvSpPr>
          <p:nvPr/>
        </p:nvSpPr>
        <p:spPr bwMode="auto">
          <a:xfrm>
            <a:off x="4887390" y="3284543"/>
            <a:ext cx="1850917" cy="338554"/>
          </a:xfrm>
          <a:prstGeom prst="rect">
            <a:avLst/>
          </a:prstGeom>
          <a:noFill/>
          <a:ln w="38100">
            <a:noFill/>
            <a:miter lim="800000"/>
            <a:headEnd/>
            <a:tailEnd/>
          </a:ln>
        </p:spPr>
        <p:txBody>
          <a:bodyPr wrap="none" lIns="0" tIns="0" rIns="0" bIns="0">
            <a:prstTxWarp prst="textNoShape">
              <a:avLst/>
            </a:prstTxWarp>
            <a:spAutoFit/>
          </a:bodyPr>
          <a:lstStyle/>
          <a:p>
            <a:pPr defTabSz="762000"/>
            <a:r>
              <a:rPr lang="en-GB" sz="2200" b="1" dirty="0" err="1">
                <a:solidFill>
                  <a:schemeClr val="accent2">
                    <a:lumMod val="20000"/>
                    <a:lumOff val="80000"/>
                  </a:schemeClr>
                </a:solidFill>
              </a:rPr>
              <a:t>Cercopithe</a:t>
            </a:r>
            <a:r>
              <a:rPr lang="en-GB" sz="2200" dirty="0" err="1"/>
              <a:t>cines</a:t>
            </a:r>
            <a:endParaRPr lang="en-GB" sz="2200" dirty="0"/>
          </a:p>
        </p:txBody>
      </p:sp>
      <p:pic>
        <p:nvPicPr>
          <p:cNvPr id="8" name="Picture 7"/>
          <p:cNvPicPr>
            <a:picLocks noChangeAspect="1"/>
          </p:cNvPicPr>
          <p:nvPr/>
        </p:nvPicPr>
        <p:blipFill>
          <a:blip r:embed="rId8"/>
          <a:stretch>
            <a:fillRect/>
          </a:stretch>
        </p:blipFill>
        <p:spPr>
          <a:xfrm>
            <a:off x="6841054" y="5869133"/>
            <a:ext cx="1557879" cy="988867"/>
          </a:xfrm>
          <a:prstGeom prst="rect">
            <a:avLst/>
          </a:prstGeom>
        </p:spPr>
      </p:pic>
      <p:sp>
        <p:nvSpPr>
          <p:cNvPr id="285727" name="Rectangle 31"/>
          <p:cNvSpPr>
            <a:spLocks noChangeArrowheads="1"/>
          </p:cNvSpPr>
          <p:nvPr/>
        </p:nvSpPr>
        <p:spPr bwMode="auto">
          <a:xfrm>
            <a:off x="6112931" y="6559240"/>
            <a:ext cx="2706688" cy="307777"/>
          </a:xfrm>
          <a:prstGeom prst="rect">
            <a:avLst/>
          </a:prstGeom>
          <a:noFill/>
          <a:ln w="38100">
            <a:noFill/>
            <a:miter lim="800000"/>
            <a:headEnd/>
            <a:tailEnd/>
          </a:ln>
        </p:spPr>
        <p:txBody>
          <a:bodyPr lIns="0" tIns="0" rIns="0" bIns="0">
            <a:prstTxWarp prst="textNoShape">
              <a:avLst/>
            </a:prstTxWarp>
            <a:spAutoFit/>
          </a:bodyPr>
          <a:lstStyle/>
          <a:p>
            <a:pPr defTabSz="762000"/>
            <a:r>
              <a:rPr lang="en-GB" sz="2000" b="1" dirty="0">
                <a:solidFill>
                  <a:srgbClr val="F2DCDB"/>
                </a:solidFill>
              </a:rPr>
              <a:t>New World monkeys</a:t>
            </a:r>
          </a:p>
        </p:txBody>
      </p:sp>
    </p:spTree>
    <p:extLst>
      <p:ext uri="{BB962C8B-B14F-4D97-AF65-F5344CB8AC3E}">
        <p14:creationId xmlns:p14="http://schemas.microsoft.com/office/powerpoint/2010/main" val="14421957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7801" name="Group 57"/>
          <p:cNvGraphicFramePr>
            <a:graphicFrameLocks noGrp="1"/>
          </p:cNvGraphicFramePr>
          <p:nvPr>
            <p:extLst>
              <p:ext uri="{D42A27DB-BD31-4B8C-83A1-F6EECF244321}">
                <p14:modId xmlns:p14="http://schemas.microsoft.com/office/powerpoint/2010/main" val="1215365012"/>
              </p:ext>
            </p:extLst>
          </p:nvPr>
        </p:nvGraphicFramePr>
        <p:xfrm>
          <a:off x="228600" y="1447800"/>
          <a:ext cx="8686800" cy="2118995"/>
        </p:xfrm>
        <a:graphic>
          <a:graphicData uri="http://schemas.openxmlformats.org/drawingml/2006/table">
            <a:tbl>
              <a:tblPr/>
              <a:tblGrid>
                <a:gridCol w="4010025"/>
                <a:gridCol w="593725"/>
                <a:gridCol w="1781175"/>
                <a:gridCol w="1187450"/>
                <a:gridCol w="1114425"/>
              </a:tblGrid>
              <a:tr h="563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lumMod val="50000"/>
                            </a:schemeClr>
                          </a:solidFill>
                          <a:effectLst/>
                          <a:latin typeface="+mn-lt"/>
                        </a:rPr>
                        <a:t>Model</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1" u="none" strike="noStrike" cap="none" normalizeH="0" baseline="0">
                          <a:ln>
                            <a:noFill/>
                          </a:ln>
                          <a:solidFill>
                            <a:schemeClr val="bg1">
                              <a:lumMod val="50000"/>
                            </a:schemeClr>
                          </a:solidFill>
                          <a:effectLst/>
                          <a:latin typeface="+mn-lt"/>
                        </a:rPr>
                        <a:t>p</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bg1">
                              <a:lumMod val="50000"/>
                            </a:schemeClr>
                          </a:solidFill>
                          <a:effectLst/>
                          <a:latin typeface="+mn-lt"/>
                          <a:ea typeface="Times New Roman" charset="0"/>
                          <a:cs typeface="Times New Roman" charset="0"/>
                          <a:sym typeface="MT Extra" charset="0"/>
                        </a:rPr>
                        <a:t></a:t>
                      </a:r>
                      <a:r>
                        <a:rPr kumimoji="0" lang="en-GB" sz="2800" b="0" i="0" u="none" strike="noStrike" cap="none" normalizeH="0" baseline="0">
                          <a:ln>
                            <a:noFill/>
                          </a:ln>
                          <a:solidFill>
                            <a:schemeClr val="bg1">
                              <a:lumMod val="50000"/>
                            </a:schemeClr>
                          </a:solidFill>
                          <a:effectLst/>
                          <a:latin typeface="+mn-lt"/>
                        </a:rPr>
                        <a:t> </a:t>
                      </a: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a:ln>
                            <a:noFill/>
                          </a:ln>
                          <a:solidFill>
                            <a:schemeClr val="bg1">
                              <a:lumMod val="50000"/>
                            </a:schemeClr>
                          </a:solidFill>
                          <a:effectLst/>
                          <a:latin typeface="+mn-lt"/>
                          <a:ea typeface="Times New Roman" charset="0"/>
                          <a:cs typeface="Times New Roman" charset="0"/>
                          <a:sym typeface="Math1" charset="2"/>
                        </a:rPr>
                        <a:t>0</a:t>
                      </a:r>
                      <a:endParaRPr kumimoji="0" lang="en-GB" sz="2800" b="0" i="0" u="none" strike="noStrike" cap="none" normalizeH="0" baseline="-30000">
                        <a:ln>
                          <a:noFill/>
                        </a:ln>
                        <a:solidFill>
                          <a:schemeClr val="bg1">
                            <a:lumMod val="50000"/>
                          </a:schemeClr>
                        </a:solidFill>
                        <a:effectLst/>
                        <a:latin typeface="+mn-lt"/>
                        <a:ea typeface="Times New Roman" charset="0"/>
                        <a:cs typeface="Times New Roman" charset="0"/>
                        <a:sym typeface="Math1" charset="2"/>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a:ln>
                            <a:noFill/>
                          </a:ln>
                          <a:solidFill>
                            <a:schemeClr val="bg1">
                              <a:lumMod val="50000"/>
                            </a:schemeClr>
                          </a:solidFill>
                          <a:effectLst/>
                          <a:latin typeface="+mn-lt"/>
                          <a:ea typeface="Times New Roman" charset="0"/>
                          <a:cs typeface="Times New Roman" charset="0"/>
                        </a:rPr>
                        <a:t>C</a:t>
                      </a:r>
                      <a:endParaRPr kumimoji="0" lang="en-GB" sz="2800" b="0" i="0" u="none" strike="noStrike" cap="none" normalizeH="0" baseline="-30000">
                        <a:ln>
                          <a:noFill/>
                        </a:ln>
                        <a:solidFill>
                          <a:schemeClr val="bg1">
                            <a:lumMod val="50000"/>
                          </a:schemeClr>
                        </a:solidFill>
                        <a:effectLst/>
                        <a:latin typeface="+mn-lt"/>
                        <a:ea typeface="Times New Roman" charset="0"/>
                        <a:cs typeface="Times New Roman" charset="0"/>
                      </a:endParaRP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lumMod val="50000"/>
                            </a:schemeClr>
                          </a:solidFill>
                          <a:effectLst/>
                          <a:latin typeface="+mn-lt"/>
                        </a:rPr>
                        <a:t>A. 1-ratio: </a:t>
                      </a:r>
                      <a:r>
                        <a:rPr kumimoji="0" lang="en-US" sz="2800" b="0" i="1" u="none" strike="noStrike" cap="none" normalizeH="0" baseline="0" dirty="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dirty="0">
                          <a:ln>
                            <a:noFill/>
                          </a:ln>
                          <a:solidFill>
                            <a:schemeClr val="bg1">
                              <a:lumMod val="50000"/>
                            </a:schemeClr>
                          </a:solidFill>
                          <a:effectLst/>
                          <a:latin typeface="+mn-lt"/>
                          <a:ea typeface="Times New Roman" charset="0"/>
                          <a:cs typeface="Times New Roman" charset="0"/>
                        </a:rPr>
                        <a:t>0</a:t>
                      </a:r>
                      <a:r>
                        <a:rPr kumimoji="0" lang="en-US" sz="2800" b="0" i="0" u="none" strike="noStrike" cap="none" normalizeH="0" baseline="0" dirty="0">
                          <a:ln>
                            <a:noFill/>
                          </a:ln>
                          <a:solidFill>
                            <a:schemeClr val="bg1">
                              <a:lumMod val="50000"/>
                            </a:schemeClr>
                          </a:solidFill>
                          <a:effectLst/>
                          <a:latin typeface="+mn-lt"/>
                          <a:ea typeface="Times New Roman" charset="0"/>
                          <a:cs typeface="Times New Roman" charset="0"/>
                        </a:rPr>
                        <a:t>=</a:t>
                      </a:r>
                      <a:r>
                        <a:rPr kumimoji="0" lang="en-US" sz="2800" b="0" i="1" u="none" strike="noStrike" cap="none" normalizeH="0" baseline="0" dirty="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dirty="0">
                          <a:ln>
                            <a:noFill/>
                          </a:ln>
                          <a:solidFill>
                            <a:schemeClr val="bg1">
                              <a:lumMod val="50000"/>
                            </a:schemeClr>
                          </a:solidFill>
                          <a:effectLst/>
                          <a:latin typeface="+mn-lt"/>
                          <a:ea typeface="Times New Roman" charset="0"/>
                          <a:cs typeface="Times New Roman" charset="0"/>
                        </a:rPr>
                        <a:t>C</a:t>
                      </a:r>
                      <a:r>
                        <a:rPr kumimoji="0" lang="en-US" sz="2800" b="0" i="0" u="none" strike="noStrike" cap="none" normalizeH="0" baseline="0" dirty="0">
                          <a:ln>
                            <a:noFill/>
                          </a:ln>
                          <a:solidFill>
                            <a:schemeClr val="bg1">
                              <a:lumMod val="50000"/>
                            </a:schemeClr>
                          </a:solidFill>
                          <a:effectLst/>
                          <a:latin typeface="+mn-lt"/>
                          <a:ea typeface="Times New Roman" charset="0"/>
                          <a:cs typeface="Times New Roman" charset="0"/>
                        </a:rPr>
                        <a:t> </a:t>
                      </a:r>
                      <a:endPar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endParaRP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lumMod val="50000"/>
                            </a:schemeClr>
                          </a:solidFill>
                          <a:effectLst/>
                          <a:latin typeface="+mn-lt"/>
                        </a:rPr>
                        <a:t>35</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rPr>
                        <a:t>–</a:t>
                      </a:r>
                      <a:r>
                        <a:rPr kumimoji="0" lang="en-US" sz="2800" b="0" i="0" u="none" strike="noStrike" cap="none" normalizeH="0" baseline="0" dirty="0">
                          <a:ln>
                            <a:noFill/>
                          </a:ln>
                          <a:solidFill>
                            <a:schemeClr val="bg1">
                              <a:lumMod val="50000"/>
                            </a:schemeClr>
                          </a:solidFill>
                          <a:effectLst/>
                          <a:latin typeface="+mn-lt"/>
                          <a:ea typeface="Times New Roman" charset="0"/>
                          <a:cs typeface="Times New Roman" charset="0"/>
                        </a:rPr>
                        <a:t>1043.84</a:t>
                      </a:r>
                      <a:r>
                        <a:rPr kumimoji="0" lang="en-GB" sz="2800" b="0" i="0" u="none" strike="noStrike" cap="none" normalizeH="0" baseline="0" dirty="0">
                          <a:ln>
                            <a:noFill/>
                          </a:ln>
                          <a:solidFill>
                            <a:schemeClr val="bg1">
                              <a:lumMod val="50000"/>
                            </a:schemeClr>
                          </a:solidFill>
                          <a:effectLst/>
                          <a:latin typeface="+mn-lt"/>
                        </a:rPr>
                        <a:t> </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bg1">
                              <a:lumMod val="50000"/>
                            </a:schemeClr>
                          </a:solidFill>
                          <a:effectLst/>
                          <a:latin typeface="+mn-lt"/>
                          <a:ea typeface="Times New Roman" charset="0"/>
                          <a:cs typeface="Times New Roman" charset="0"/>
                        </a:rPr>
                        <a:t>0.574 </a:t>
                      </a:r>
                      <a:endPar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lumMod val="50000"/>
                            </a:schemeClr>
                          </a:solidFill>
                          <a:effectLst/>
                          <a:latin typeface="+mn-lt"/>
                        </a:rPr>
                        <a:t>= </a:t>
                      </a:r>
                      <a:r>
                        <a:rPr kumimoji="0" lang="en-US" sz="2800" b="0" i="1" u="none" strike="noStrike" cap="none" normalizeH="0" baseline="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a:ln>
                            <a:noFill/>
                          </a:ln>
                          <a:solidFill>
                            <a:schemeClr val="bg1">
                              <a:lumMod val="50000"/>
                            </a:schemeClr>
                          </a:solidFill>
                          <a:effectLst/>
                          <a:latin typeface="+mn-lt"/>
                          <a:ea typeface="Times New Roman" charset="0"/>
                          <a:cs typeface="Times New Roman" charset="0"/>
                          <a:sym typeface="Math1" charset="2"/>
                        </a:rPr>
                        <a:t>0</a:t>
                      </a:r>
                      <a:r>
                        <a:rPr kumimoji="0" lang="en-GB" sz="2800" b="0" i="0" u="none" strike="noStrike" cap="none" normalizeH="0" baseline="0">
                          <a:ln>
                            <a:noFill/>
                          </a:ln>
                          <a:solidFill>
                            <a:schemeClr val="bg1">
                              <a:lumMod val="50000"/>
                            </a:schemeClr>
                          </a:solidFill>
                          <a:effectLst/>
                          <a:latin typeface="+mn-lt"/>
                          <a:ea typeface="Times New Roman" charset="0"/>
                          <a:cs typeface="Times New Roman" charset="0"/>
                          <a:sym typeface="Math1" charset="2"/>
                        </a:rPr>
                        <a:t> </a:t>
                      </a:r>
                    </a:p>
                  </a:txBody>
                  <a:tcP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458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lumMod val="50000"/>
                            </a:schemeClr>
                          </a:solidFill>
                          <a:effectLst/>
                          <a:latin typeface="+mn-lt"/>
                        </a:rPr>
                        <a:t>B. 2-ratios: </a:t>
                      </a:r>
                      <a:r>
                        <a:rPr kumimoji="0" lang="en-US" sz="2800" b="0" i="1" u="none" strike="noStrike" cap="none" normalizeH="0" baseline="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a:ln>
                            <a:noFill/>
                          </a:ln>
                          <a:solidFill>
                            <a:schemeClr val="bg1">
                              <a:lumMod val="50000"/>
                            </a:schemeClr>
                          </a:solidFill>
                          <a:effectLst/>
                          <a:latin typeface="+mn-lt"/>
                          <a:ea typeface="Times New Roman" charset="0"/>
                          <a:cs typeface="Times New Roman" charset="0"/>
                        </a:rPr>
                        <a:t>0</a:t>
                      </a:r>
                      <a:r>
                        <a:rPr kumimoji="0" lang="en-US" sz="2800" b="0" i="0" u="none" strike="noStrike" cap="none" normalizeH="0" baseline="0">
                          <a:ln>
                            <a:noFill/>
                          </a:ln>
                          <a:solidFill>
                            <a:schemeClr val="bg1">
                              <a:lumMod val="50000"/>
                            </a:schemeClr>
                          </a:solidFill>
                          <a:effectLst/>
                          <a:latin typeface="+mn-lt"/>
                          <a:ea typeface="Times New Roman" charset="0"/>
                          <a:cs typeface="Times New Roman" charset="0"/>
                        </a:rPr>
                        <a:t>, </a:t>
                      </a:r>
                      <a:r>
                        <a:rPr kumimoji="0" lang="en-US" sz="2800" b="0" i="1" u="none" strike="noStrike" cap="none" normalizeH="0" baseline="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a:ln>
                            <a:noFill/>
                          </a:ln>
                          <a:solidFill>
                            <a:schemeClr val="bg1">
                              <a:lumMod val="50000"/>
                            </a:schemeClr>
                          </a:solidFill>
                          <a:effectLst/>
                          <a:latin typeface="+mn-lt"/>
                          <a:ea typeface="Times New Roman" charset="0"/>
                          <a:cs typeface="Times New Roman" charset="0"/>
                        </a:rPr>
                        <a:t>C</a:t>
                      </a:r>
                      <a:r>
                        <a:rPr kumimoji="0" lang="en-US" sz="2800" b="0" i="0" u="none" strike="noStrike" cap="none" normalizeH="0" baseline="0">
                          <a:ln>
                            <a:noFill/>
                          </a:ln>
                          <a:solidFill>
                            <a:schemeClr val="bg1">
                              <a:lumMod val="50000"/>
                            </a:schemeClr>
                          </a:solidFill>
                          <a:effectLst/>
                          <a:latin typeface="+mn-lt"/>
                          <a:ea typeface="Times New Roman" charset="0"/>
                          <a:cs typeface="Times New Roman" charset="0"/>
                        </a:rPr>
                        <a:t> </a:t>
                      </a:r>
                      <a:endParaRPr kumimoji="0" lang="en-GB" sz="2800" b="0" i="0" u="none" strike="noStrike" cap="none" normalizeH="0" baseline="0">
                        <a:ln>
                          <a:noFill/>
                        </a:ln>
                        <a:solidFill>
                          <a:schemeClr val="bg1">
                            <a:lumMod val="50000"/>
                          </a:schemeClr>
                        </a:solidFill>
                        <a:effectLst/>
                        <a:latin typeface="+mn-lt"/>
                        <a:ea typeface="Times New Roman" charset="0"/>
                        <a:cs typeface="Times New Roman" charset="0"/>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lumMod val="50000"/>
                            </a:schemeClr>
                          </a:solidFill>
                          <a:effectLst/>
                          <a:latin typeface="+mn-lt"/>
                        </a:rPr>
                        <a:t>36</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lumMod val="50000"/>
                            </a:schemeClr>
                          </a:solidFill>
                          <a:effectLst/>
                          <a:latin typeface="+mn-lt"/>
                          <a:ea typeface="Times New Roman" charset="0"/>
                          <a:cs typeface="Times New Roman" charset="0"/>
                        </a:rPr>
                        <a:t>–</a:t>
                      </a:r>
                      <a:r>
                        <a:rPr kumimoji="0" lang="en-GB" sz="2800" b="0" i="0" u="none" strike="noStrike" cap="none" normalizeH="0" baseline="0">
                          <a:ln>
                            <a:noFill/>
                          </a:ln>
                          <a:solidFill>
                            <a:schemeClr val="bg1">
                              <a:lumMod val="50000"/>
                            </a:schemeClr>
                          </a:solidFill>
                          <a:effectLst/>
                          <a:latin typeface="+mn-lt"/>
                        </a:rPr>
                        <a:t>1041.70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lumMod val="50000"/>
                            </a:schemeClr>
                          </a:solidFill>
                          <a:effectLst/>
                          <a:latin typeface="+mn-lt"/>
                        </a:rPr>
                        <a:t>0.489</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accent2">
                              <a:lumMod val="75000"/>
                            </a:schemeClr>
                          </a:solidFill>
                          <a:effectLst/>
                          <a:latin typeface="+mn-lt"/>
                        </a:rPr>
                        <a:t>3.383</a:t>
                      </a:r>
                    </a:p>
                  </a:txBody>
                  <a:tcPr horzOverflow="overflow">
                    <a:lnL>
                      <a:noFill/>
                    </a:lnL>
                    <a:lnR cap="flat">
                      <a:noFill/>
                    </a:lnR>
                    <a:lnT>
                      <a:noFill/>
                    </a:lnT>
                    <a:lnB>
                      <a:noFill/>
                    </a:lnB>
                    <a:lnTlToBr>
                      <a:noFill/>
                    </a:lnTlToBr>
                    <a:lnBlToTr>
                      <a:noFill/>
                    </a:lnBlToTr>
                    <a:solidFill>
                      <a:schemeClr val="accent2">
                        <a:lumMod val="20000"/>
                        <a:lumOff val="80000"/>
                      </a:schemeClr>
                    </a:solidFill>
                  </a:tcPr>
                </a:tc>
              </a:tr>
              <a:tr h="519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bg1">
                              <a:lumMod val="50000"/>
                            </a:schemeClr>
                          </a:solidFill>
                          <a:effectLst/>
                          <a:latin typeface="+mn-lt"/>
                          <a:ea typeface="Times New Roman" charset="0"/>
                          <a:cs typeface="Times New Roman" charset="0"/>
                        </a:rPr>
                        <a:t>C. 2-ratios:</a:t>
                      </a:r>
                      <a:r>
                        <a:rPr kumimoji="0" lang="en-US" sz="2800" b="0" i="1" u="none" strike="noStrike" cap="none" normalizeH="0" baseline="0">
                          <a:ln>
                            <a:noFill/>
                          </a:ln>
                          <a:solidFill>
                            <a:schemeClr val="bg1">
                              <a:lumMod val="50000"/>
                            </a:schemeClr>
                          </a:solidFill>
                          <a:effectLst/>
                          <a:latin typeface="+mn-lt"/>
                          <a:ea typeface="Times New Roman" charset="0"/>
                          <a:cs typeface="Times New Roman" charset="0"/>
                        </a:rPr>
                        <a:t> </a:t>
                      </a:r>
                      <a:r>
                        <a:rPr kumimoji="0" lang="en-US" sz="2800" b="0" i="1" u="none" strike="noStrike" cap="none" normalizeH="0" baseline="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a:ln>
                            <a:noFill/>
                          </a:ln>
                          <a:solidFill>
                            <a:schemeClr val="bg1">
                              <a:lumMod val="50000"/>
                            </a:schemeClr>
                          </a:solidFill>
                          <a:effectLst/>
                          <a:latin typeface="+mn-lt"/>
                          <a:ea typeface="Times New Roman" charset="0"/>
                          <a:cs typeface="Times New Roman" charset="0"/>
                        </a:rPr>
                        <a:t>0</a:t>
                      </a:r>
                      <a:r>
                        <a:rPr kumimoji="0" lang="en-US" sz="2800" b="0" i="0" u="none" strike="noStrike" cap="none" normalizeH="0" baseline="0">
                          <a:ln>
                            <a:noFill/>
                          </a:ln>
                          <a:solidFill>
                            <a:schemeClr val="bg1">
                              <a:lumMod val="50000"/>
                            </a:schemeClr>
                          </a:solidFill>
                          <a:effectLst/>
                          <a:latin typeface="+mn-lt"/>
                          <a:ea typeface="Times New Roman" charset="0"/>
                          <a:cs typeface="Times New Roman" charset="0"/>
                        </a:rPr>
                        <a:t>, </a:t>
                      </a:r>
                      <a:r>
                        <a:rPr kumimoji="0" lang="en-US" sz="2800" b="0" i="1" u="none" strike="noStrike" cap="none" normalizeH="0" baseline="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a:ln>
                            <a:noFill/>
                          </a:ln>
                          <a:solidFill>
                            <a:schemeClr val="bg1">
                              <a:lumMod val="50000"/>
                            </a:schemeClr>
                          </a:solidFill>
                          <a:effectLst/>
                          <a:latin typeface="+mn-lt"/>
                          <a:ea typeface="Times New Roman" charset="0"/>
                          <a:cs typeface="Times New Roman" charset="0"/>
                        </a:rPr>
                        <a:t>C</a:t>
                      </a:r>
                      <a:r>
                        <a:rPr kumimoji="0" lang="en-US" sz="2800" b="0" i="0" u="none" strike="noStrike" cap="none" normalizeH="0" baseline="0">
                          <a:ln>
                            <a:noFill/>
                          </a:ln>
                          <a:solidFill>
                            <a:schemeClr val="bg1">
                              <a:lumMod val="50000"/>
                            </a:schemeClr>
                          </a:solidFill>
                          <a:effectLst/>
                          <a:latin typeface="+mn-lt"/>
                          <a:ea typeface="Times New Roman" charset="0"/>
                          <a:cs typeface="Times New Roman" charset="0"/>
                        </a:rPr>
                        <a:t>=1</a:t>
                      </a:r>
                      <a:r>
                        <a:rPr kumimoji="0" lang="en-GB" sz="2800" b="0" i="0" u="none" strike="noStrike" cap="none" normalizeH="0" baseline="0">
                          <a:ln>
                            <a:noFill/>
                          </a:ln>
                          <a:solidFill>
                            <a:schemeClr val="bg1">
                              <a:lumMod val="50000"/>
                            </a:schemeClr>
                          </a:solidFill>
                          <a:effectLst/>
                          <a:latin typeface="+mn-lt"/>
                        </a:rPr>
                        <a:t> </a:t>
                      </a:r>
                    </a:p>
                  </a:txBody>
                  <a:tcP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lumMod val="50000"/>
                            </a:schemeClr>
                          </a:solidFill>
                          <a:effectLst/>
                          <a:latin typeface="+mn-lt"/>
                        </a:rPr>
                        <a:t>35</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lumMod val="50000"/>
                            </a:schemeClr>
                          </a:solidFill>
                          <a:effectLst/>
                          <a:latin typeface="+mn-lt"/>
                          <a:ea typeface="Times New Roman" charset="0"/>
                          <a:cs typeface="Times New Roman" charset="0"/>
                        </a:rPr>
                        <a:t>–</a:t>
                      </a:r>
                      <a:r>
                        <a:rPr kumimoji="0" lang="en-GB" sz="2800" b="0" i="0" u="none" strike="noStrike" cap="none" normalizeH="0" baseline="0">
                          <a:ln>
                            <a:noFill/>
                          </a:ln>
                          <a:solidFill>
                            <a:schemeClr val="bg1">
                              <a:lumMod val="50000"/>
                            </a:schemeClr>
                          </a:solidFill>
                          <a:effectLst/>
                          <a:latin typeface="+mn-lt"/>
                        </a:rPr>
                        <a:t>1042.50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a:ln>
                            <a:noFill/>
                          </a:ln>
                          <a:solidFill>
                            <a:schemeClr val="bg1">
                              <a:lumMod val="50000"/>
                            </a:schemeClr>
                          </a:solidFill>
                          <a:effectLst/>
                          <a:latin typeface="+mn-lt"/>
                        </a:rPr>
                        <a:t>0.488</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lumMod val="50000"/>
                            </a:schemeClr>
                          </a:solidFill>
                          <a:effectLst/>
                          <a:latin typeface="+mn-lt"/>
                        </a:rPr>
                        <a:t>1</a:t>
                      </a:r>
                      <a:r>
                        <a:rPr kumimoji="0" lang="en-GB" sz="2000" b="0" i="0" u="none" strike="noStrike" cap="none" normalizeH="0" baseline="0" dirty="0">
                          <a:ln>
                            <a:noFill/>
                          </a:ln>
                          <a:solidFill>
                            <a:schemeClr val="bg1">
                              <a:lumMod val="50000"/>
                            </a:schemeClr>
                          </a:solidFill>
                          <a:effectLst/>
                          <a:latin typeface="+mn-lt"/>
                        </a:rPr>
                        <a:t> (fixed)</a:t>
                      </a:r>
                      <a:endParaRPr kumimoji="0" lang="en-GB" sz="2800" b="0" i="0" u="none" strike="noStrike" cap="none" normalizeH="0" baseline="0" dirty="0">
                        <a:ln>
                          <a:noFill/>
                        </a:ln>
                        <a:solidFill>
                          <a:schemeClr val="bg1">
                            <a:lumMod val="50000"/>
                          </a:schemeClr>
                        </a:solidFill>
                        <a:effectLst/>
                        <a:latin typeface="+mn-lt"/>
                      </a:endParaRPr>
                    </a:p>
                  </a:txBody>
                  <a:tcPr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7747" name="Rectangle 3"/>
          <p:cNvSpPr>
            <a:spLocks noChangeArrowheads="1"/>
          </p:cNvSpPr>
          <p:nvPr/>
        </p:nvSpPr>
        <p:spPr bwMode="auto">
          <a:xfrm>
            <a:off x="495300" y="1447800"/>
            <a:ext cx="8153400" cy="457200"/>
          </a:xfrm>
          <a:prstGeom prst="rect">
            <a:avLst/>
          </a:prstGeom>
          <a:noFill/>
          <a:ln w="9525">
            <a:noFill/>
            <a:miter lim="800000"/>
            <a:headEnd/>
            <a:tailEnd/>
          </a:ln>
          <a:effectLst/>
        </p:spPr>
        <p:txBody>
          <a:bodyPr>
            <a:prstTxWarp prst="textNoShape">
              <a:avLst/>
            </a:prstTxWarp>
            <a:spAutoFit/>
          </a:bodyPr>
          <a:lstStyle/>
          <a:p>
            <a:endParaRPr lang="en-AU"/>
          </a:p>
        </p:txBody>
      </p:sp>
      <p:sp>
        <p:nvSpPr>
          <p:cNvPr id="287783" name="Text Box 39"/>
          <p:cNvSpPr txBox="1">
            <a:spLocks noChangeArrowheads="1"/>
          </p:cNvSpPr>
          <p:nvPr/>
        </p:nvSpPr>
        <p:spPr bwMode="auto">
          <a:xfrm>
            <a:off x="6316130" y="6104470"/>
            <a:ext cx="2777067" cy="641350"/>
          </a:xfrm>
          <a:prstGeom prst="rect">
            <a:avLst/>
          </a:prstGeom>
          <a:noFill/>
          <a:ln w="12700">
            <a:noFill/>
            <a:miter lim="800000"/>
            <a:headEnd/>
            <a:tailEnd/>
          </a:ln>
          <a:effectLst/>
        </p:spPr>
        <p:txBody>
          <a:bodyPr wrap="square">
            <a:prstTxWarp prst="textNoShape">
              <a:avLst/>
            </a:prstTxWarp>
            <a:spAutoFit/>
          </a:bodyPr>
          <a:lstStyle/>
          <a:p>
            <a:pPr algn="r" defTabSz="762000">
              <a:spcBef>
                <a:spcPct val="50000"/>
              </a:spcBef>
            </a:pPr>
            <a:r>
              <a:rPr lang="en-GB" sz="1800" dirty="0">
                <a:solidFill>
                  <a:schemeClr val="bg1">
                    <a:lumMod val="50000"/>
                  </a:schemeClr>
                </a:solidFill>
              </a:rPr>
              <a:t/>
            </a:r>
            <a:br>
              <a:rPr lang="en-GB" sz="1800" dirty="0">
                <a:solidFill>
                  <a:schemeClr val="bg1">
                    <a:lumMod val="50000"/>
                  </a:schemeClr>
                </a:solidFill>
              </a:rPr>
            </a:br>
            <a:r>
              <a:rPr lang="en-GB" sz="1800" dirty="0" smtClean="0">
                <a:solidFill>
                  <a:schemeClr val="bg1">
                    <a:lumMod val="50000"/>
                  </a:schemeClr>
                </a:solidFill>
              </a:rPr>
              <a:t>Estimates from Yang (1998)</a:t>
            </a:r>
            <a:endParaRPr lang="en-GB" sz="1800" dirty="0">
              <a:solidFill>
                <a:schemeClr val="bg1">
                  <a:lumMod val="50000"/>
                </a:schemeClr>
              </a:solidFill>
            </a:endParaRPr>
          </a:p>
        </p:txBody>
      </p:sp>
      <p:graphicFrame>
        <p:nvGraphicFramePr>
          <p:cNvPr id="287784" name="Group 40"/>
          <p:cNvGraphicFramePr>
            <a:graphicFrameLocks noGrp="1"/>
          </p:cNvGraphicFramePr>
          <p:nvPr>
            <p:extLst>
              <p:ext uri="{D42A27DB-BD31-4B8C-83A1-F6EECF244321}">
                <p14:modId xmlns:p14="http://schemas.microsoft.com/office/powerpoint/2010/main" val="3300747978"/>
              </p:ext>
            </p:extLst>
          </p:nvPr>
        </p:nvGraphicFramePr>
        <p:xfrm>
          <a:off x="533400" y="4343400"/>
          <a:ext cx="6604000" cy="1554479"/>
        </p:xfrm>
        <a:graphic>
          <a:graphicData uri="http://schemas.openxmlformats.org/drawingml/2006/table">
            <a:tbl>
              <a:tblPr/>
              <a:tblGrid>
                <a:gridCol w="4017963"/>
                <a:gridCol w="1101925"/>
                <a:gridCol w="1484112"/>
              </a:tblGrid>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lumMod val="50000"/>
                            </a:schemeClr>
                          </a:solidFill>
                          <a:effectLst/>
                          <a:latin typeface="+mn-lt"/>
                        </a:rPr>
                        <a:t>  Null hypothesis</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rPr>
                        <a:t>2∆</a:t>
                      </a:r>
                      <a:r>
                        <a:rPr kumimoji="0" lang="en-US" sz="2800" b="0" i="0" u="none" strike="noStrike" cap="none" normalizeH="0" baseline="0" dirty="0">
                          <a:ln>
                            <a:noFill/>
                          </a:ln>
                          <a:solidFill>
                            <a:schemeClr val="bg1">
                              <a:lumMod val="50000"/>
                            </a:schemeClr>
                          </a:solidFill>
                          <a:effectLst/>
                          <a:latin typeface="+mn-lt"/>
                          <a:ea typeface="Times New Roman" charset="0"/>
                          <a:cs typeface="Times New Roman" charset="0"/>
                          <a:sym typeface="MT Extra" charset="0"/>
                        </a:rPr>
                        <a:t></a:t>
                      </a:r>
                      <a:endPar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sym typeface="MT Extra" charset="0"/>
                      </a:endParaRPr>
                    </a:p>
                  </a:txBody>
                  <a:tcPr horzOverflow="overflow">
                    <a:lnL>
                      <a:noFill/>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err="1" smtClean="0">
                          <a:ln>
                            <a:noFill/>
                          </a:ln>
                          <a:solidFill>
                            <a:schemeClr val="bg1">
                              <a:lumMod val="50000"/>
                            </a:schemeClr>
                          </a:solidFill>
                          <a:effectLst/>
                          <a:latin typeface="+mn-lt"/>
                          <a:ea typeface="Times New Roman" charset="0"/>
                          <a:cs typeface="Times New Roman" charset="0"/>
                          <a:sym typeface="MT Extra" charset="0"/>
                        </a:rPr>
                        <a:t>d.f.</a:t>
                      </a:r>
                      <a:endPar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sym typeface="MT Extra" charset="0"/>
                      </a:endParaRPr>
                    </a:p>
                  </a:txBody>
                  <a:tcPr horzOverflow="overflow">
                    <a:lnL w="12700" cap="flat" cmpd="sng" algn="ctr">
                      <a:solidFill>
                        <a:scrgbClr r="0" g="0" b="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bg1">
                              <a:lumMod val="50000"/>
                            </a:schemeClr>
                          </a:solidFill>
                          <a:effectLst/>
                          <a:latin typeface="+mn-lt"/>
                          <a:ea typeface="Times New Roman" charset="0"/>
                          <a:cs typeface="Times New Roman" charset="0"/>
                          <a:sym typeface="Math1" charset="2"/>
                        </a:rPr>
                        <a:t>  </a:t>
                      </a:r>
                      <a:r>
                        <a:rPr kumimoji="0" lang="en-US" sz="2800" b="0" i="1" u="none" strike="noStrike" cap="none" normalizeH="0" baseline="0" dirty="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dirty="0">
                          <a:ln>
                            <a:noFill/>
                          </a:ln>
                          <a:solidFill>
                            <a:schemeClr val="bg1">
                              <a:lumMod val="50000"/>
                            </a:schemeClr>
                          </a:solidFill>
                          <a:effectLst/>
                          <a:latin typeface="+mn-lt"/>
                          <a:ea typeface="Times New Roman" charset="0"/>
                          <a:cs typeface="Times New Roman" charset="0"/>
                        </a:rPr>
                        <a:t>C</a:t>
                      </a:r>
                      <a:r>
                        <a:rPr kumimoji="0" lang="en-GB" sz="2800" b="0" i="0" u="none" strike="noStrike" cap="none" normalizeH="0" baseline="0" dirty="0">
                          <a:ln>
                            <a:noFill/>
                          </a:ln>
                          <a:solidFill>
                            <a:schemeClr val="bg1">
                              <a:lumMod val="50000"/>
                            </a:schemeClr>
                          </a:solidFill>
                          <a:effectLst/>
                          <a:latin typeface="+mn-lt"/>
                          <a:sym typeface="Math1" charset="2"/>
                        </a:rPr>
                        <a:t> = </a:t>
                      </a:r>
                      <a:r>
                        <a:rPr kumimoji="0" lang="en-US" sz="2800" b="0" i="1" u="none" strike="noStrike" cap="none" normalizeH="0" baseline="0" dirty="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dirty="0">
                          <a:ln>
                            <a:noFill/>
                          </a:ln>
                          <a:solidFill>
                            <a:schemeClr val="bg1">
                              <a:lumMod val="50000"/>
                            </a:schemeClr>
                          </a:solidFill>
                          <a:effectLst/>
                          <a:latin typeface="+mn-lt"/>
                          <a:ea typeface="Times New Roman" charset="0"/>
                          <a:cs typeface="Times New Roman" charset="0"/>
                        </a:rPr>
                        <a:t>0</a:t>
                      </a:r>
                      <a:endParaRPr kumimoji="0" lang="en-GB" sz="2800" b="0" i="0" u="none" strike="noStrike" cap="none" normalizeH="0" baseline="-30000" dirty="0">
                        <a:ln>
                          <a:noFill/>
                        </a:ln>
                        <a:solidFill>
                          <a:schemeClr val="bg1">
                            <a:lumMod val="50000"/>
                          </a:schemeClr>
                        </a:solidFill>
                        <a:effectLst/>
                        <a:latin typeface="+mn-lt"/>
                        <a:ea typeface="Times New Roman" charset="0"/>
                        <a:cs typeface="Times New Roman" charset="0"/>
                      </a:endParaRP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bg1">
                              <a:lumMod val="50000"/>
                            </a:schemeClr>
                          </a:solidFill>
                          <a:effectLst/>
                          <a:latin typeface="+mn-lt"/>
                          <a:ea typeface="Times New Roman" charset="0"/>
                          <a:cs typeface="Times New Roman" charset="0"/>
                        </a:rPr>
                        <a:t>4.24*</a:t>
                      </a:r>
                      <a:endPar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endParaRPr>
                    </a:p>
                  </a:txBody>
                  <a:tcPr horzOverflow="overflow">
                    <a:lnL>
                      <a:noFill/>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smtClean="0">
                          <a:ln>
                            <a:noFill/>
                          </a:ln>
                          <a:solidFill>
                            <a:schemeClr val="bg1">
                              <a:lumMod val="50000"/>
                            </a:schemeClr>
                          </a:solidFill>
                          <a:effectLst/>
                          <a:latin typeface="+mn-lt"/>
                          <a:ea typeface="Times New Roman" charset="0"/>
                          <a:cs typeface="Times New Roman" charset="0"/>
                        </a:rPr>
                        <a:t>1</a:t>
                      </a:r>
                      <a:endPar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endParaRPr>
                    </a:p>
                  </a:txBody>
                  <a:tcPr horzOverflow="overflow">
                    <a:lnL w="12700" cap="flat" cmpd="sng" algn="ctr">
                      <a:solidFill>
                        <a:scrgbClr r="0" g="0" b="0"/>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bg1">
                              <a:lumMod val="50000"/>
                            </a:schemeClr>
                          </a:solidFill>
                          <a:effectLst/>
                          <a:latin typeface="+mn-lt"/>
                          <a:ea typeface="Times New Roman" charset="0"/>
                          <a:cs typeface="Times New Roman" charset="0"/>
                          <a:sym typeface="Math1" charset="2"/>
                        </a:rPr>
                        <a:t>  </a:t>
                      </a:r>
                      <a:r>
                        <a:rPr kumimoji="0" lang="en-US" sz="2800" b="0" i="1" u="none" strike="noStrike" cap="none" normalizeH="0" baseline="0">
                          <a:ln>
                            <a:noFill/>
                          </a:ln>
                          <a:solidFill>
                            <a:schemeClr val="bg1">
                              <a:lumMod val="50000"/>
                            </a:schemeClr>
                          </a:solidFill>
                          <a:effectLst/>
                          <a:latin typeface="+mn-lt"/>
                          <a:ea typeface="Times New Roman" charset="0"/>
                          <a:cs typeface="Times New Roman" charset="0"/>
                          <a:sym typeface="Symbol" charset="2"/>
                        </a:rPr>
                        <a:t></a:t>
                      </a:r>
                      <a:r>
                        <a:rPr kumimoji="0" lang="en-US" sz="2800" b="0" i="0" u="none" strike="noStrike" cap="none" normalizeH="0" baseline="-30000">
                          <a:ln>
                            <a:noFill/>
                          </a:ln>
                          <a:solidFill>
                            <a:schemeClr val="bg1">
                              <a:lumMod val="50000"/>
                            </a:schemeClr>
                          </a:solidFill>
                          <a:effectLst/>
                          <a:latin typeface="+mn-lt"/>
                          <a:ea typeface="Times New Roman" charset="0"/>
                          <a:cs typeface="Times New Roman" charset="0"/>
                        </a:rPr>
                        <a:t>C</a:t>
                      </a:r>
                      <a:r>
                        <a:rPr kumimoji="0" lang="en-GB" sz="2800" b="0" i="0" u="none" strike="noStrike" cap="none" normalizeH="0" baseline="0">
                          <a:ln>
                            <a:noFill/>
                          </a:ln>
                          <a:solidFill>
                            <a:schemeClr val="bg1">
                              <a:lumMod val="50000"/>
                            </a:schemeClr>
                          </a:solidFill>
                          <a:effectLst/>
                          <a:latin typeface="+mn-lt"/>
                          <a:sym typeface="Math1" charset="2"/>
                        </a:rPr>
                        <a:t> = 1</a:t>
                      </a:r>
                    </a:p>
                  </a:txBody>
                  <a:tcP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bg1">
                              <a:lumMod val="50000"/>
                            </a:schemeClr>
                          </a:solidFill>
                          <a:effectLst/>
                          <a:latin typeface="+mn-lt"/>
                          <a:ea typeface="Times New Roman" charset="0"/>
                          <a:cs typeface="Times New Roman" charset="0"/>
                        </a:rPr>
                        <a:t>1.60</a:t>
                      </a:r>
                      <a:endPar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endParaRPr>
                    </a:p>
                  </a:txBody>
                  <a:tcPr horzOverflow="overflow">
                    <a:lnL>
                      <a:noFill/>
                    </a:lnL>
                    <a:lnR w="12700" cap="flat" cmpd="sng" algn="ctr">
                      <a:solidFill>
                        <a:scrgbClr r="0" g="0" b="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smtClean="0">
                          <a:ln>
                            <a:noFill/>
                          </a:ln>
                          <a:solidFill>
                            <a:schemeClr val="bg1">
                              <a:lumMod val="50000"/>
                            </a:schemeClr>
                          </a:solidFill>
                          <a:effectLst/>
                          <a:latin typeface="+mn-lt"/>
                          <a:ea typeface="Times New Roman" charset="0"/>
                          <a:cs typeface="Times New Roman" charset="0"/>
                        </a:rPr>
                        <a:t>1</a:t>
                      </a:r>
                      <a:endParaRPr kumimoji="0" lang="en-GB" sz="2800" b="0" i="0" u="none" strike="noStrike" cap="none" normalizeH="0" baseline="0" dirty="0">
                        <a:ln>
                          <a:noFill/>
                        </a:ln>
                        <a:solidFill>
                          <a:schemeClr val="bg1">
                            <a:lumMod val="50000"/>
                          </a:schemeClr>
                        </a:solidFill>
                        <a:effectLst/>
                        <a:latin typeface="+mn-lt"/>
                        <a:ea typeface="Times New Roman" charset="0"/>
                        <a:cs typeface="Times New Roman" charset="0"/>
                      </a:endParaRPr>
                    </a:p>
                  </a:txBody>
                  <a:tcPr horzOverflow="overflow">
                    <a:lnL w="12700" cap="flat" cmpd="sng" algn="ctr">
                      <a:solidFill>
                        <a:scrgbClr r="0" g="0" b="0"/>
                      </a:solidFill>
                      <a:prstDash val="solid"/>
                      <a:round/>
                      <a:headEnd type="none" w="med" len="med"/>
                      <a:tailEnd type="none" w="med" len="med"/>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7800" name="Rectangle 56"/>
          <p:cNvSpPr>
            <a:spLocks noChangeArrowheads="1"/>
          </p:cNvSpPr>
          <p:nvPr/>
        </p:nvSpPr>
        <p:spPr bwMode="auto">
          <a:xfrm>
            <a:off x="533400" y="3810000"/>
            <a:ext cx="3676650" cy="522288"/>
          </a:xfrm>
          <a:prstGeom prst="rect">
            <a:avLst/>
          </a:prstGeom>
          <a:noFill/>
          <a:ln w="12700">
            <a:noFill/>
            <a:miter lim="800000"/>
            <a:headEnd/>
            <a:tailEnd/>
          </a:ln>
          <a:effectLst/>
        </p:spPr>
        <p:txBody>
          <a:bodyPr lIns="90488" tIns="44450" rIns="90488" bIns="44450" anchor="ctr">
            <a:prstTxWarp prst="textNoShape">
              <a:avLst/>
            </a:prstTxWarp>
          </a:bodyPr>
          <a:lstStyle/>
          <a:p>
            <a:pPr eaLnBrk="1" hangingPunct="1"/>
            <a:r>
              <a:rPr lang="en-US" sz="3600" b="1" dirty="0">
                <a:solidFill>
                  <a:srgbClr val="AC0D35"/>
                </a:solidFill>
                <a:ea typeface="Times New Roman" charset="0"/>
                <a:cs typeface="Times New Roman" charset="0"/>
              </a:rPr>
              <a:t>LRT</a:t>
            </a:r>
            <a:endParaRPr lang="en-GB" sz="3600" b="1" dirty="0">
              <a:solidFill>
                <a:srgbClr val="D11405"/>
              </a:solidFill>
              <a:ea typeface="Times New Roman" charset="0"/>
              <a:cs typeface="Times New Roman" charset="0"/>
            </a:endParaRPr>
          </a:p>
        </p:txBody>
      </p:sp>
      <p:sp>
        <p:nvSpPr>
          <p:cNvPr id="9"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Primate </a:t>
            </a:r>
            <a:r>
              <a:rPr lang="en-AU" dirty="0" err="1"/>
              <a:t>lyzozyme</a:t>
            </a:r>
            <a:r>
              <a:rPr lang="en-AU" dirty="0"/>
              <a:t>: ML estimates</a:t>
            </a:r>
          </a:p>
        </p:txBody>
      </p:sp>
    </p:spTree>
    <p:extLst>
      <p:ext uri="{BB962C8B-B14F-4D97-AF65-F5344CB8AC3E}">
        <p14:creationId xmlns:p14="http://schemas.microsoft.com/office/powerpoint/2010/main" val="12077996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ChangeArrowheads="1"/>
          </p:cNvSpPr>
          <p:nvPr/>
        </p:nvSpPr>
        <p:spPr bwMode="auto">
          <a:xfrm>
            <a:off x="495300" y="1447800"/>
            <a:ext cx="8153400" cy="457200"/>
          </a:xfrm>
          <a:prstGeom prst="rect">
            <a:avLst/>
          </a:prstGeom>
          <a:noFill/>
          <a:ln w="9525">
            <a:noFill/>
            <a:miter lim="800000"/>
            <a:headEnd/>
            <a:tailEnd/>
          </a:ln>
          <a:effectLst/>
        </p:spPr>
        <p:txBody>
          <a:bodyPr>
            <a:prstTxWarp prst="textNoShape">
              <a:avLst/>
            </a:prstTxWarp>
            <a:spAutoFit/>
          </a:bodyPr>
          <a:lstStyle/>
          <a:p>
            <a:endParaRPr lang="en-AU"/>
          </a:p>
        </p:txBody>
      </p:sp>
      <p:sp>
        <p:nvSpPr>
          <p:cNvPr id="9"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Free </a:t>
            </a:r>
            <a:r>
              <a:rPr lang="en-AU" dirty="0" err="1"/>
              <a:t>ω</a:t>
            </a:r>
            <a:r>
              <a:rPr lang="en-AU" dirty="0"/>
              <a:t>-ratio LRT with branch model</a:t>
            </a:r>
          </a:p>
        </p:txBody>
      </p:sp>
      <p:grpSp>
        <p:nvGrpSpPr>
          <p:cNvPr id="5" name="Group 4"/>
          <p:cNvGrpSpPr/>
          <p:nvPr/>
        </p:nvGrpSpPr>
        <p:grpSpPr>
          <a:xfrm>
            <a:off x="3872111" y="1905000"/>
            <a:ext cx="5117331" cy="4350312"/>
            <a:chOff x="1734340" y="1262175"/>
            <a:chExt cx="5405472" cy="4620694"/>
          </a:xfrm>
        </p:grpSpPr>
        <p:pic>
          <p:nvPicPr>
            <p:cNvPr id="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379" t="7076" r="26356" b="36407"/>
            <a:stretch/>
          </p:blipFill>
          <p:spPr bwMode="auto">
            <a:xfrm>
              <a:off x="1734340" y="1424814"/>
              <a:ext cx="5405472" cy="4458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Rectangle 2"/>
            <p:cNvSpPr/>
            <p:nvPr/>
          </p:nvSpPr>
          <p:spPr>
            <a:xfrm>
              <a:off x="1858244" y="1262175"/>
              <a:ext cx="773228" cy="44919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p:cNvSpPr txBox="1"/>
          <p:nvPr/>
        </p:nvSpPr>
        <p:spPr>
          <a:xfrm>
            <a:off x="247815" y="1478309"/>
            <a:ext cx="4894354" cy="2246769"/>
          </a:xfrm>
          <a:prstGeom prst="rect">
            <a:avLst/>
          </a:prstGeom>
          <a:noFill/>
        </p:spPr>
        <p:txBody>
          <a:bodyPr wrap="square" rtlCol="0">
            <a:spAutoFit/>
          </a:bodyPr>
          <a:lstStyle/>
          <a:p>
            <a:r>
              <a:rPr lang="en-US" sz="2800" dirty="0" smtClean="0">
                <a:solidFill>
                  <a:schemeClr val="tx1">
                    <a:lumMod val="50000"/>
                    <a:lumOff val="50000"/>
                  </a:schemeClr>
                </a:solidFill>
              </a:rPr>
              <a:t>H</a:t>
            </a:r>
            <a:r>
              <a:rPr lang="en-US" sz="2800" baseline="-25000" dirty="0" smtClean="0">
                <a:solidFill>
                  <a:schemeClr val="tx1">
                    <a:lumMod val="50000"/>
                    <a:lumOff val="50000"/>
                  </a:schemeClr>
                </a:solidFill>
              </a:rPr>
              <a:t>0</a:t>
            </a:r>
            <a:r>
              <a:rPr lang="en-US" sz="2800" dirty="0" smtClean="0">
                <a:solidFill>
                  <a:schemeClr val="tx1">
                    <a:lumMod val="50000"/>
                    <a:lumOff val="50000"/>
                  </a:schemeClr>
                </a:solidFill>
              </a:rPr>
              <a:t>: one </a:t>
            </a:r>
            <a:r>
              <a:rPr lang="en-US" sz="2800" dirty="0" err="1" smtClean="0">
                <a:solidFill>
                  <a:schemeClr val="tx1">
                    <a:lumMod val="50000"/>
                    <a:lumOff val="50000"/>
                  </a:schemeClr>
                </a:solidFill>
              </a:rPr>
              <a:t>ω</a:t>
            </a:r>
            <a:r>
              <a:rPr lang="en-US" sz="2800" dirty="0" smtClean="0">
                <a:solidFill>
                  <a:schemeClr val="tx1">
                    <a:lumMod val="50000"/>
                    <a:lumOff val="50000"/>
                  </a:schemeClr>
                </a:solidFill>
              </a:rPr>
              <a:t> for all branches</a:t>
            </a:r>
          </a:p>
          <a:p>
            <a:r>
              <a:rPr lang="en-US" sz="2800" dirty="0" smtClean="0">
                <a:solidFill>
                  <a:schemeClr val="tx1">
                    <a:lumMod val="50000"/>
                    <a:lumOff val="50000"/>
                  </a:schemeClr>
                </a:solidFill>
              </a:rPr>
              <a:t>H</a:t>
            </a:r>
            <a:r>
              <a:rPr lang="en-US" sz="2800" baseline="-25000" dirty="0" smtClean="0">
                <a:solidFill>
                  <a:schemeClr val="tx1">
                    <a:lumMod val="50000"/>
                    <a:lumOff val="50000"/>
                  </a:schemeClr>
                </a:solidFill>
              </a:rPr>
              <a:t>1</a:t>
            </a:r>
            <a:r>
              <a:rPr lang="en-US" sz="2800" dirty="0" smtClean="0">
                <a:solidFill>
                  <a:schemeClr val="tx1">
                    <a:lumMod val="50000"/>
                    <a:lumOff val="50000"/>
                  </a:schemeClr>
                </a:solidFill>
              </a:rPr>
              <a:t>: different </a:t>
            </a:r>
            <a:r>
              <a:rPr lang="en-US" sz="2800" dirty="0" err="1" smtClean="0">
                <a:solidFill>
                  <a:schemeClr val="tx1">
                    <a:lumMod val="50000"/>
                    <a:lumOff val="50000"/>
                  </a:schemeClr>
                </a:solidFill>
              </a:rPr>
              <a:t>ω</a:t>
            </a:r>
            <a:r>
              <a:rPr lang="en-US" sz="2800" dirty="0" smtClean="0">
                <a:solidFill>
                  <a:schemeClr val="tx1">
                    <a:lumMod val="50000"/>
                    <a:lumOff val="50000"/>
                  </a:schemeClr>
                </a:solidFill>
              </a:rPr>
              <a:t> for each branch</a:t>
            </a:r>
          </a:p>
          <a:p>
            <a:endParaRPr lang="en-US" sz="2800" dirty="0">
              <a:solidFill>
                <a:schemeClr val="tx1">
                  <a:lumMod val="50000"/>
                  <a:lumOff val="50000"/>
                </a:schemeClr>
              </a:solidFill>
            </a:endParaRPr>
          </a:p>
          <a:p>
            <a:endParaRPr lang="en-US" sz="2800" dirty="0" smtClean="0">
              <a:solidFill>
                <a:schemeClr val="tx1">
                  <a:lumMod val="50000"/>
                  <a:lumOff val="50000"/>
                </a:schemeClr>
              </a:solidFill>
            </a:endParaRPr>
          </a:p>
          <a:p>
            <a:endParaRPr lang="en-US" sz="2800" dirty="0" smtClean="0">
              <a:solidFill>
                <a:schemeClr val="tx1">
                  <a:lumMod val="50000"/>
                  <a:lumOff val="50000"/>
                </a:schemeClr>
              </a:solidFill>
            </a:endParaRPr>
          </a:p>
        </p:txBody>
      </p:sp>
    </p:spTree>
    <p:extLst>
      <p:ext uri="{BB962C8B-B14F-4D97-AF65-F5344CB8AC3E}">
        <p14:creationId xmlns:p14="http://schemas.microsoft.com/office/powerpoint/2010/main" val="22627667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ChangeArrowheads="1"/>
          </p:cNvSpPr>
          <p:nvPr/>
        </p:nvSpPr>
        <p:spPr bwMode="auto">
          <a:xfrm>
            <a:off x="495300" y="1447800"/>
            <a:ext cx="8153400" cy="457200"/>
          </a:xfrm>
          <a:prstGeom prst="rect">
            <a:avLst/>
          </a:prstGeom>
          <a:noFill/>
          <a:ln w="9525">
            <a:noFill/>
            <a:miter lim="800000"/>
            <a:headEnd/>
            <a:tailEnd/>
          </a:ln>
          <a:effectLst/>
        </p:spPr>
        <p:txBody>
          <a:bodyPr>
            <a:prstTxWarp prst="textNoShape">
              <a:avLst/>
            </a:prstTxWarp>
            <a:spAutoFit/>
          </a:bodyPr>
          <a:lstStyle/>
          <a:p>
            <a:endParaRPr lang="en-AU"/>
          </a:p>
        </p:txBody>
      </p:sp>
      <p:sp>
        <p:nvSpPr>
          <p:cNvPr id="9"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Free </a:t>
            </a:r>
            <a:r>
              <a:rPr lang="en-AU" dirty="0" err="1"/>
              <a:t>ω</a:t>
            </a:r>
            <a:r>
              <a:rPr lang="en-AU" dirty="0"/>
              <a:t>-ratio LRT with branch model</a:t>
            </a:r>
          </a:p>
        </p:txBody>
      </p:sp>
      <p:grpSp>
        <p:nvGrpSpPr>
          <p:cNvPr id="5" name="Group 4"/>
          <p:cNvGrpSpPr/>
          <p:nvPr/>
        </p:nvGrpSpPr>
        <p:grpSpPr>
          <a:xfrm>
            <a:off x="3872111" y="1905000"/>
            <a:ext cx="5117331" cy="4350312"/>
            <a:chOff x="1734340" y="1262175"/>
            <a:chExt cx="5405472" cy="4620694"/>
          </a:xfrm>
        </p:grpSpPr>
        <p:pic>
          <p:nvPicPr>
            <p:cNvPr id="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379" t="7076" r="26356" b="36407"/>
            <a:stretch/>
          </p:blipFill>
          <p:spPr bwMode="auto">
            <a:xfrm>
              <a:off x="1734340" y="1424814"/>
              <a:ext cx="5405472" cy="4458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Rectangle 2"/>
            <p:cNvSpPr/>
            <p:nvPr/>
          </p:nvSpPr>
          <p:spPr>
            <a:xfrm>
              <a:off x="1858244" y="1262175"/>
              <a:ext cx="773228" cy="44919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p:cNvSpPr txBox="1"/>
          <p:nvPr/>
        </p:nvSpPr>
        <p:spPr>
          <a:xfrm>
            <a:off x="247815" y="1478309"/>
            <a:ext cx="4894354" cy="4832093"/>
          </a:xfrm>
          <a:prstGeom prst="rect">
            <a:avLst/>
          </a:prstGeom>
          <a:noFill/>
        </p:spPr>
        <p:txBody>
          <a:bodyPr wrap="square" rtlCol="0">
            <a:spAutoFit/>
          </a:bodyPr>
          <a:lstStyle/>
          <a:p>
            <a:r>
              <a:rPr lang="en-US" sz="2800" dirty="0" smtClean="0">
                <a:solidFill>
                  <a:schemeClr val="tx1">
                    <a:lumMod val="50000"/>
                    <a:lumOff val="50000"/>
                  </a:schemeClr>
                </a:solidFill>
              </a:rPr>
              <a:t>H</a:t>
            </a:r>
            <a:r>
              <a:rPr lang="en-US" sz="2800" baseline="-25000" dirty="0" smtClean="0">
                <a:solidFill>
                  <a:schemeClr val="tx1">
                    <a:lumMod val="50000"/>
                    <a:lumOff val="50000"/>
                  </a:schemeClr>
                </a:solidFill>
              </a:rPr>
              <a:t>0</a:t>
            </a:r>
            <a:r>
              <a:rPr lang="en-US" sz="2800" dirty="0" smtClean="0">
                <a:solidFill>
                  <a:schemeClr val="tx1">
                    <a:lumMod val="50000"/>
                    <a:lumOff val="50000"/>
                  </a:schemeClr>
                </a:solidFill>
              </a:rPr>
              <a:t>: one </a:t>
            </a:r>
            <a:r>
              <a:rPr lang="en-US" sz="2800" dirty="0" err="1" smtClean="0">
                <a:solidFill>
                  <a:schemeClr val="tx1">
                    <a:lumMod val="50000"/>
                    <a:lumOff val="50000"/>
                  </a:schemeClr>
                </a:solidFill>
              </a:rPr>
              <a:t>ω</a:t>
            </a:r>
            <a:r>
              <a:rPr lang="en-US" sz="2800" dirty="0" smtClean="0">
                <a:solidFill>
                  <a:schemeClr val="tx1">
                    <a:lumMod val="50000"/>
                    <a:lumOff val="50000"/>
                  </a:schemeClr>
                </a:solidFill>
              </a:rPr>
              <a:t> for all branches</a:t>
            </a:r>
          </a:p>
          <a:p>
            <a:r>
              <a:rPr lang="en-US" sz="2800" dirty="0" smtClean="0">
                <a:solidFill>
                  <a:schemeClr val="tx1">
                    <a:lumMod val="50000"/>
                    <a:lumOff val="50000"/>
                  </a:schemeClr>
                </a:solidFill>
              </a:rPr>
              <a:t>H</a:t>
            </a:r>
            <a:r>
              <a:rPr lang="en-US" sz="2800" baseline="-25000" dirty="0" smtClean="0">
                <a:solidFill>
                  <a:schemeClr val="tx1">
                    <a:lumMod val="50000"/>
                    <a:lumOff val="50000"/>
                  </a:schemeClr>
                </a:solidFill>
              </a:rPr>
              <a:t>1</a:t>
            </a:r>
            <a:r>
              <a:rPr lang="en-US" sz="2800" dirty="0" smtClean="0">
                <a:solidFill>
                  <a:schemeClr val="tx1">
                    <a:lumMod val="50000"/>
                    <a:lumOff val="50000"/>
                  </a:schemeClr>
                </a:solidFill>
              </a:rPr>
              <a:t>: different </a:t>
            </a:r>
            <a:r>
              <a:rPr lang="en-US" sz="2800" dirty="0" err="1" smtClean="0">
                <a:solidFill>
                  <a:schemeClr val="tx1">
                    <a:lumMod val="50000"/>
                    <a:lumOff val="50000"/>
                  </a:schemeClr>
                </a:solidFill>
              </a:rPr>
              <a:t>ω</a:t>
            </a:r>
            <a:r>
              <a:rPr lang="en-US" sz="2800" dirty="0" smtClean="0">
                <a:solidFill>
                  <a:schemeClr val="tx1">
                    <a:lumMod val="50000"/>
                    <a:lumOff val="50000"/>
                  </a:schemeClr>
                </a:solidFill>
              </a:rPr>
              <a:t> for each branch</a:t>
            </a:r>
          </a:p>
          <a:p>
            <a:endParaRPr lang="en-US" sz="2800" dirty="0">
              <a:solidFill>
                <a:schemeClr val="tx1">
                  <a:lumMod val="50000"/>
                  <a:lumOff val="50000"/>
                </a:schemeClr>
              </a:solidFill>
            </a:endParaRPr>
          </a:p>
          <a:p>
            <a:endParaRPr lang="en-US" sz="2800" dirty="0" smtClean="0">
              <a:solidFill>
                <a:schemeClr val="tx1">
                  <a:lumMod val="50000"/>
                  <a:lumOff val="50000"/>
                </a:schemeClr>
              </a:solidFill>
            </a:endParaRPr>
          </a:p>
          <a:p>
            <a:endParaRPr lang="en-US" sz="2800" dirty="0" smtClean="0">
              <a:solidFill>
                <a:schemeClr val="tx1">
                  <a:lumMod val="50000"/>
                  <a:lumOff val="50000"/>
                </a:schemeClr>
              </a:solidFill>
            </a:endParaRPr>
          </a:p>
          <a:p>
            <a:r>
              <a:rPr lang="en-US" sz="2800" dirty="0">
                <a:solidFill>
                  <a:schemeClr val="tx1">
                    <a:lumMod val="50000"/>
                    <a:lumOff val="50000"/>
                  </a:schemeClr>
                </a:solidFill>
              </a:rPr>
              <a:t>#</a:t>
            </a:r>
            <a:r>
              <a:rPr lang="en-US" sz="2800" dirty="0" smtClean="0">
                <a:solidFill>
                  <a:schemeClr val="tx1">
                    <a:lumMod val="50000"/>
                    <a:lumOff val="50000"/>
                  </a:schemeClr>
                </a:solidFill>
              </a:rPr>
              <a:t>branches (for </a:t>
            </a:r>
            <a:r>
              <a:rPr lang="en-US" sz="2800" dirty="0" err="1" smtClean="0">
                <a:solidFill>
                  <a:schemeClr val="tx1">
                    <a:lumMod val="50000"/>
                    <a:lumOff val="50000"/>
                  </a:schemeClr>
                </a:solidFill>
              </a:rPr>
              <a:t>unrooted</a:t>
            </a:r>
            <a:r>
              <a:rPr lang="en-US" sz="2800" dirty="0" smtClean="0">
                <a:solidFill>
                  <a:schemeClr val="tx1">
                    <a:lumMod val="50000"/>
                    <a:lumOff val="50000"/>
                  </a:schemeClr>
                </a:solidFill>
              </a:rPr>
              <a:t> </a:t>
            </a:r>
          </a:p>
          <a:p>
            <a:r>
              <a:rPr lang="en-US" sz="2800" dirty="0" smtClean="0">
                <a:solidFill>
                  <a:schemeClr val="tx1">
                    <a:lumMod val="50000"/>
                    <a:lumOff val="50000"/>
                  </a:schemeClr>
                </a:solidFill>
              </a:rPr>
              <a:t>tree with </a:t>
            </a:r>
            <a:r>
              <a:rPr lang="en-US" sz="2800" i="1" dirty="0" smtClean="0">
                <a:solidFill>
                  <a:schemeClr val="tx1">
                    <a:lumMod val="50000"/>
                    <a:lumOff val="50000"/>
                  </a:schemeClr>
                </a:solidFill>
              </a:rPr>
              <a:t>T</a:t>
            </a:r>
            <a:r>
              <a:rPr lang="en-US" sz="2800" dirty="0" smtClean="0">
                <a:solidFill>
                  <a:schemeClr val="tx1">
                    <a:lumMod val="50000"/>
                    <a:lumOff val="50000"/>
                  </a:schemeClr>
                </a:solidFill>
              </a:rPr>
              <a:t> leaves):</a:t>
            </a:r>
          </a:p>
          <a:p>
            <a:r>
              <a:rPr lang="en-US" sz="2800" dirty="0" smtClean="0">
                <a:solidFill>
                  <a:schemeClr val="tx1">
                    <a:lumMod val="50000"/>
                    <a:lumOff val="50000"/>
                  </a:schemeClr>
                </a:solidFill>
              </a:rPr>
              <a:t>2</a:t>
            </a:r>
            <a:r>
              <a:rPr lang="en-US" sz="2800" i="1" dirty="0" smtClean="0">
                <a:solidFill>
                  <a:schemeClr val="tx1">
                    <a:lumMod val="50000"/>
                    <a:lumOff val="50000"/>
                  </a:schemeClr>
                </a:solidFill>
              </a:rPr>
              <a:t>T</a:t>
            </a:r>
            <a:r>
              <a:rPr lang="en-US" sz="2800" dirty="0" smtClean="0">
                <a:solidFill>
                  <a:schemeClr val="tx1">
                    <a:lumMod val="50000"/>
                    <a:lumOff val="50000"/>
                  </a:schemeClr>
                </a:solidFill>
              </a:rPr>
              <a:t>-3</a:t>
            </a:r>
          </a:p>
          <a:p>
            <a:endParaRPr lang="en-US" sz="2800" dirty="0" smtClean="0">
              <a:solidFill>
                <a:schemeClr val="tx1">
                  <a:lumMod val="50000"/>
                  <a:lumOff val="50000"/>
                </a:schemeClr>
              </a:solidFill>
            </a:endParaRPr>
          </a:p>
          <a:p>
            <a:r>
              <a:rPr lang="en-US" sz="2800" dirty="0" err="1" smtClean="0">
                <a:solidFill>
                  <a:schemeClr val="tx1">
                    <a:lumMod val="50000"/>
                    <a:lumOff val="50000"/>
                  </a:schemeClr>
                </a:solidFill>
              </a:rPr>
              <a:t>d.f.</a:t>
            </a:r>
            <a:r>
              <a:rPr lang="en-US" sz="2800" dirty="0" smtClean="0">
                <a:solidFill>
                  <a:schemeClr val="tx1">
                    <a:lumMod val="50000"/>
                    <a:lumOff val="50000"/>
                  </a:schemeClr>
                </a:solidFill>
              </a:rPr>
              <a:t> = (2</a:t>
            </a:r>
            <a:r>
              <a:rPr lang="en-US" sz="2800" i="1" dirty="0" smtClean="0">
                <a:solidFill>
                  <a:schemeClr val="tx1">
                    <a:lumMod val="50000"/>
                    <a:lumOff val="50000"/>
                  </a:schemeClr>
                </a:solidFill>
              </a:rPr>
              <a:t>T</a:t>
            </a:r>
            <a:r>
              <a:rPr lang="en-US" sz="2800" dirty="0">
                <a:solidFill>
                  <a:schemeClr val="tx1">
                    <a:lumMod val="50000"/>
                    <a:lumOff val="50000"/>
                  </a:schemeClr>
                </a:solidFill>
              </a:rPr>
              <a:t>-</a:t>
            </a:r>
            <a:r>
              <a:rPr lang="en-US" sz="2800" dirty="0" smtClean="0">
                <a:solidFill>
                  <a:schemeClr val="tx1">
                    <a:lumMod val="50000"/>
                    <a:lumOff val="50000"/>
                  </a:schemeClr>
                </a:solidFill>
              </a:rPr>
              <a:t>3) - 1 = </a:t>
            </a:r>
            <a:r>
              <a:rPr lang="en-US" sz="2800" dirty="0">
                <a:solidFill>
                  <a:schemeClr val="tx1">
                    <a:lumMod val="50000"/>
                    <a:lumOff val="50000"/>
                  </a:schemeClr>
                </a:solidFill>
              </a:rPr>
              <a:t>2</a:t>
            </a:r>
            <a:r>
              <a:rPr lang="en-US" sz="2800" i="1" dirty="0">
                <a:solidFill>
                  <a:schemeClr val="tx1">
                    <a:lumMod val="50000"/>
                    <a:lumOff val="50000"/>
                  </a:schemeClr>
                </a:solidFill>
              </a:rPr>
              <a:t>T</a:t>
            </a:r>
            <a:r>
              <a:rPr lang="en-US" sz="2800" dirty="0" smtClean="0">
                <a:solidFill>
                  <a:schemeClr val="tx1">
                    <a:lumMod val="50000"/>
                    <a:lumOff val="50000"/>
                  </a:schemeClr>
                </a:solidFill>
              </a:rPr>
              <a:t>- 4</a:t>
            </a:r>
          </a:p>
          <a:p>
            <a:r>
              <a:rPr lang="en-US" sz="2800" dirty="0" smtClean="0">
                <a:solidFill>
                  <a:schemeClr val="tx1">
                    <a:lumMod val="50000"/>
                    <a:lumOff val="50000"/>
                  </a:schemeClr>
                </a:solidFill>
              </a:rPr>
              <a:t>Here: </a:t>
            </a:r>
            <a:r>
              <a:rPr lang="en-US" sz="2800" dirty="0" err="1" smtClean="0">
                <a:solidFill>
                  <a:schemeClr val="tx1">
                    <a:lumMod val="50000"/>
                    <a:lumOff val="50000"/>
                  </a:schemeClr>
                </a:solidFill>
              </a:rPr>
              <a:t>d.f.</a:t>
            </a:r>
            <a:r>
              <a:rPr lang="en-US" sz="2800" dirty="0" smtClean="0">
                <a:solidFill>
                  <a:schemeClr val="tx1">
                    <a:lumMod val="50000"/>
                    <a:lumOff val="50000"/>
                  </a:schemeClr>
                </a:solidFill>
              </a:rPr>
              <a:t> = 8</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301510733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US" dirty="0" smtClean="0"/>
              <a:t>Exercises with </a:t>
            </a:r>
            <a:r>
              <a:rPr lang="en-US" dirty="0" err="1" smtClean="0"/>
              <a:t>codeml</a:t>
            </a:r>
            <a:endParaRPr lang="en-US" dirty="0"/>
          </a:p>
        </p:txBody>
      </p:sp>
      <p:sp>
        <p:nvSpPr>
          <p:cNvPr id="7" name="TextBox 6"/>
          <p:cNvSpPr txBox="1"/>
          <p:nvPr/>
        </p:nvSpPr>
        <p:spPr>
          <a:xfrm>
            <a:off x="675249" y="1696928"/>
            <a:ext cx="8263765" cy="1754327"/>
          </a:xfrm>
          <a:prstGeom prst="rect">
            <a:avLst/>
          </a:prstGeom>
          <a:noFill/>
        </p:spPr>
        <p:txBody>
          <a:bodyPr wrap="square" rtlCol="0">
            <a:spAutoFit/>
          </a:bodyPr>
          <a:lstStyle/>
          <a:p>
            <a:r>
              <a:rPr lang="en-US" sz="3600" dirty="0" smtClean="0">
                <a:solidFill>
                  <a:srgbClr val="7F7F7F"/>
                </a:solidFill>
              </a:rPr>
              <a:t>Focus:</a:t>
            </a:r>
          </a:p>
          <a:p>
            <a:endParaRPr lang="en-US" sz="3600" dirty="0" smtClean="0">
              <a:solidFill>
                <a:srgbClr val="7F7F7F"/>
              </a:solidFill>
            </a:endParaRPr>
          </a:p>
          <a:p>
            <a:r>
              <a:rPr lang="en-US" sz="3600" dirty="0" smtClean="0">
                <a:solidFill>
                  <a:srgbClr val="7F7F7F"/>
                </a:solidFill>
              </a:rPr>
              <a:t>ML estimation with </a:t>
            </a:r>
            <a:r>
              <a:rPr lang="de-CH" sz="3600" dirty="0" err="1" smtClean="0">
                <a:solidFill>
                  <a:srgbClr val="7F7F7F"/>
                </a:solidFill>
              </a:rPr>
              <a:t>branch</a:t>
            </a:r>
            <a:r>
              <a:rPr lang="de-CH" sz="3600" dirty="0" smtClean="0">
                <a:solidFill>
                  <a:srgbClr val="7F7F7F"/>
                </a:solidFill>
              </a:rPr>
              <a:t> </a:t>
            </a:r>
            <a:r>
              <a:rPr lang="en-US" sz="3600" dirty="0" smtClean="0">
                <a:solidFill>
                  <a:srgbClr val="7F7F7F"/>
                </a:solidFill>
              </a:rPr>
              <a:t>models</a:t>
            </a:r>
            <a:endParaRPr lang="en-US" sz="3600" dirty="0">
              <a:solidFill>
                <a:srgbClr val="7F7F7F"/>
              </a:solidFill>
            </a:endParaRPr>
          </a:p>
        </p:txBody>
      </p:sp>
    </p:spTree>
    <p:extLst>
      <p:ext uri="{BB962C8B-B14F-4D97-AF65-F5344CB8AC3E}">
        <p14:creationId xmlns:p14="http://schemas.microsoft.com/office/powerpoint/2010/main" val="44920900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err="1"/>
              <a:t>Modeling</a:t>
            </a:r>
            <a:r>
              <a:rPr lang="en-AU" dirty="0"/>
              <a:t> </a:t>
            </a:r>
            <a:r>
              <a:rPr lang="en-AU" dirty="0" err="1"/>
              <a:t>ω</a:t>
            </a:r>
            <a:r>
              <a:rPr lang="en-AU" dirty="0"/>
              <a:t> variability across sites</a:t>
            </a:r>
          </a:p>
        </p:txBody>
      </p:sp>
      <p:sp>
        <p:nvSpPr>
          <p:cNvPr id="45" name="Subtitle 2"/>
          <p:cNvSpPr txBox="1">
            <a:spLocks/>
          </p:cNvSpPr>
          <p:nvPr/>
        </p:nvSpPr>
        <p:spPr>
          <a:xfrm>
            <a:off x="205619" y="1546905"/>
            <a:ext cx="3171371" cy="5069191"/>
          </a:xfrm>
          <a:prstGeom prst="rect">
            <a:avLst/>
          </a:prstGeom>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solidFill>
                  <a:srgbClr val="7F7F7F"/>
                </a:solidFill>
              </a:rPr>
              <a:t>M-series models vary only by distributions used to model </a:t>
            </a:r>
            <a:r>
              <a:rPr lang="en-US" sz="2400" dirty="0" err="1" smtClean="0">
                <a:solidFill>
                  <a:srgbClr val="7F7F7F"/>
                </a:solidFill>
              </a:rPr>
              <a:t>ω</a:t>
            </a:r>
            <a:endParaRPr lang="en-US" sz="2400" dirty="0" smtClean="0">
              <a:solidFill>
                <a:srgbClr val="7F7F7F"/>
              </a:solidFill>
            </a:endParaRPr>
          </a:p>
          <a:p>
            <a:pPr marL="0" indent="0">
              <a:buNone/>
            </a:pPr>
            <a:r>
              <a:rPr lang="en-US" sz="2400" i="1" dirty="0" smtClean="0">
                <a:solidFill>
                  <a:srgbClr val="7F7F7F"/>
                </a:solidFill>
              </a:rPr>
              <a:t>Yang et al. (2000), MBE</a:t>
            </a:r>
          </a:p>
          <a:p>
            <a:pPr marL="0" indent="0">
              <a:buNone/>
            </a:pPr>
            <a:endParaRPr lang="en-US" sz="2400" i="1" dirty="0">
              <a:solidFill>
                <a:srgbClr val="7F7F7F"/>
              </a:solidFill>
            </a:endParaRPr>
          </a:p>
          <a:p>
            <a:pPr marL="0" indent="0">
              <a:buNone/>
            </a:pPr>
            <a:endParaRPr lang="en-US" sz="2400" i="1" dirty="0" smtClean="0">
              <a:solidFill>
                <a:srgbClr val="7F7F7F"/>
              </a:solidFill>
            </a:endParaRPr>
          </a:p>
          <a:p>
            <a:pPr marL="0" indent="0">
              <a:buNone/>
            </a:pPr>
            <a:endParaRPr lang="en-US" sz="2400" i="1" dirty="0">
              <a:solidFill>
                <a:srgbClr val="7F7F7F"/>
              </a:solidFill>
            </a:endParaRPr>
          </a:p>
          <a:p>
            <a:pPr marL="0" indent="0">
              <a:buNone/>
            </a:pPr>
            <a:endParaRPr lang="en-US" sz="2400" i="1" dirty="0" smtClean="0">
              <a:solidFill>
                <a:srgbClr val="7F7F7F"/>
              </a:solidFill>
            </a:endParaRPr>
          </a:p>
          <a:p>
            <a:pPr marL="0" indent="0">
              <a:buNone/>
            </a:pPr>
            <a:endParaRPr lang="en-US" sz="2400" i="1" dirty="0">
              <a:solidFill>
                <a:srgbClr val="7F7F7F"/>
              </a:solidFill>
            </a:endParaRPr>
          </a:p>
          <a:p>
            <a:pPr marL="0" indent="0" algn="r">
              <a:buNone/>
            </a:pPr>
            <a:r>
              <a:rPr lang="en-US" sz="2400" dirty="0" smtClean="0">
                <a:solidFill>
                  <a:schemeClr val="accent1">
                    <a:lumMod val="75000"/>
                  </a:schemeClr>
                </a:solidFill>
              </a:rPr>
              <a:t>It is hard to say what distribution shapes better reflects the data</a:t>
            </a:r>
            <a:endParaRPr lang="en-US" sz="2400" dirty="0">
              <a:solidFill>
                <a:schemeClr val="accent1">
                  <a:lumMod val="75000"/>
                </a:schemeClr>
              </a:solidFill>
            </a:endParaRPr>
          </a:p>
        </p:txBody>
      </p:sp>
      <p:pic>
        <p:nvPicPr>
          <p:cNvPr id="2" name="Picture 1"/>
          <p:cNvPicPr>
            <a:picLocks noChangeAspect="1"/>
          </p:cNvPicPr>
          <p:nvPr/>
        </p:nvPicPr>
        <p:blipFill rotWithShape="1">
          <a:blip r:embed="rId3"/>
          <a:srcRect r="1186"/>
          <a:stretch/>
        </p:blipFill>
        <p:spPr>
          <a:xfrm>
            <a:off x="3594700" y="1460532"/>
            <a:ext cx="5308600" cy="5155564"/>
          </a:xfrm>
          <a:prstGeom prst="rect">
            <a:avLst/>
          </a:prstGeom>
        </p:spPr>
      </p:pic>
      <p:pic>
        <p:nvPicPr>
          <p:cNvPr id="3" name="Picture 2" descr="Screen Shot 2015-04-21 at 18.06.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933" y="3114320"/>
            <a:ext cx="110067" cy="128412"/>
          </a:xfrm>
          <a:prstGeom prst="rect">
            <a:avLst/>
          </a:prstGeom>
        </p:spPr>
      </p:pic>
    </p:spTree>
    <p:extLst>
      <p:ext uri="{BB962C8B-B14F-4D97-AF65-F5344CB8AC3E}">
        <p14:creationId xmlns:p14="http://schemas.microsoft.com/office/powerpoint/2010/main" val="374066657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Freeform 3"/>
          <p:cNvSpPr>
            <a:spLocks/>
          </p:cNvSpPr>
          <p:nvPr/>
        </p:nvSpPr>
        <p:spPr bwMode="auto">
          <a:xfrm>
            <a:off x="2054225" y="2978150"/>
            <a:ext cx="2425700" cy="1588"/>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44" name="Freeform 4"/>
          <p:cNvSpPr>
            <a:spLocks/>
          </p:cNvSpPr>
          <p:nvPr/>
        </p:nvSpPr>
        <p:spPr bwMode="auto">
          <a:xfrm>
            <a:off x="2054225" y="2573338"/>
            <a:ext cx="2425700" cy="1587"/>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45" name="Line 5"/>
          <p:cNvSpPr>
            <a:spLocks noChangeShapeType="1"/>
          </p:cNvSpPr>
          <p:nvPr/>
        </p:nvSpPr>
        <p:spPr bwMode="auto">
          <a:xfrm flipH="1">
            <a:off x="2054225" y="2978150"/>
            <a:ext cx="2425700" cy="1588"/>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46" name="Line 6"/>
          <p:cNvSpPr>
            <a:spLocks noChangeShapeType="1"/>
          </p:cNvSpPr>
          <p:nvPr/>
        </p:nvSpPr>
        <p:spPr bwMode="auto">
          <a:xfrm flipH="1">
            <a:off x="2054225" y="2573338"/>
            <a:ext cx="2425700" cy="1587"/>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47" name="Freeform 7"/>
          <p:cNvSpPr>
            <a:spLocks/>
          </p:cNvSpPr>
          <p:nvPr/>
        </p:nvSpPr>
        <p:spPr bwMode="auto">
          <a:xfrm>
            <a:off x="2054225" y="2178050"/>
            <a:ext cx="2425700" cy="1588"/>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48" name="Freeform 8"/>
          <p:cNvSpPr>
            <a:spLocks/>
          </p:cNvSpPr>
          <p:nvPr/>
        </p:nvSpPr>
        <p:spPr bwMode="auto">
          <a:xfrm>
            <a:off x="2054225" y="1773238"/>
            <a:ext cx="2425700" cy="1587"/>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49" name="Line 9"/>
          <p:cNvSpPr>
            <a:spLocks noChangeShapeType="1"/>
          </p:cNvSpPr>
          <p:nvPr/>
        </p:nvSpPr>
        <p:spPr bwMode="auto">
          <a:xfrm flipH="1">
            <a:off x="2054225" y="2178050"/>
            <a:ext cx="2425700" cy="1588"/>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50" name="Line 10"/>
          <p:cNvSpPr>
            <a:spLocks noChangeShapeType="1"/>
          </p:cNvSpPr>
          <p:nvPr/>
        </p:nvSpPr>
        <p:spPr bwMode="auto">
          <a:xfrm flipH="1">
            <a:off x="2054225" y="1773238"/>
            <a:ext cx="2425700" cy="1587"/>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51" name="Freeform 11"/>
          <p:cNvSpPr>
            <a:spLocks/>
          </p:cNvSpPr>
          <p:nvPr/>
        </p:nvSpPr>
        <p:spPr bwMode="auto">
          <a:xfrm>
            <a:off x="2054225" y="1368425"/>
            <a:ext cx="2425700" cy="1588"/>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52" name="Freeform 12"/>
          <p:cNvSpPr>
            <a:spLocks/>
          </p:cNvSpPr>
          <p:nvPr/>
        </p:nvSpPr>
        <p:spPr bwMode="auto">
          <a:xfrm>
            <a:off x="2054225" y="1368425"/>
            <a:ext cx="2425700" cy="1588"/>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53" name="Line 13"/>
          <p:cNvSpPr>
            <a:spLocks noChangeShapeType="1"/>
          </p:cNvSpPr>
          <p:nvPr/>
        </p:nvSpPr>
        <p:spPr bwMode="auto">
          <a:xfrm flipH="1">
            <a:off x="2054225" y="1368425"/>
            <a:ext cx="2425700" cy="1588"/>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54" name="Line 14"/>
          <p:cNvSpPr>
            <a:spLocks noChangeShapeType="1"/>
          </p:cNvSpPr>
          <p:nvPr/>
        </p:nvSpPr>
        <p:spPr bwMode="auto">
          <a:xfrm flipH="1">
            <a:off x="2054225" y="1368425"/>
            <a:ext cx="2425700" cy="1588"/>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55" name="Freeform 15"/>
          <p:cNvSpPr>
            <a:spLocks/>
          </p:cNvSpPr>
          <p:nvPr/>
        </p:nvSpPr>
        <p:spPr bwMode="auto">
          <a:xfrm>
            <a:off x="4479925" y="1368425"/>
            <a:ext cx="1588" cy="1609725"/>
          </a:xfrm>
          <a:custGeom>
            <a:avLst/>
            <a:gdLst/>
            <a:ahLst/>
            <a:cxnLst>
              <a:cxn ang="0">
                <a:pos x="0" y="0"/>
              </a:cxn>
              <a:cxn ang="0">
                <a:pos x="0" y="1014"/>
              </a:cxn>
              <a:cxn ang="0">
                <a:pos x="0" y="0"/>
              </a:cxn>
            </a:cxnLst>
            <a:rect l="0" t="0" r="r" b="b"/>
            <a:pathLst>
              <a:path h="1014">
                <a:moveTo>
                  <a:pt x="0" y="0"/>
                </a:moveTo>
                <a:lnTo>
                  <a:pt x="0" y="1014"/>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56" name="Freeform 16"/>
          <p:cNvSpPr>
            <a:spLocks/>
          </p:cNvSpPr>
          <p:nvPr/>
        </p:nvSpPr>
        <p:spPr bwMode="auto">
          <a:xfrm>
            <a:off x="2054225" y="2978150"/>
            <a:ext cx="2425700" cy="1588"/>
          </a:xfrm>
          <a:custGeom>
            <a:avLst/>
            <a:gdLst/>
            <a:ahLst/>
            <a:cxnLst>
              <a:cxn ang="0">
                <a:pos x="1528" y="0"/>
              </a:cxn>
              <a:cxn ang="0">
                <a:pos x="0" y="0"/>
              </a:cxn>
              <a:cxn ang="0">
                <a:pos x="1528" y="0"/>
              </a:cxn>
            </a:cxnLst>
            <a:rect l="0" t="0" r="r" b="b"/>
            <a:pathLst>
              <a:path w="1528">
                <a:moveTo>
                  <a:pt x="1528" y="0"/>
                </a:moveTo>
                <a:lnTo>
                  <a:pt x="0" y="0"/>
                </a:lnTo>
                <a:lnTo>
                  <a:pt x="1528"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57" name="Line 17"/>
          <p:cNvSpPr>
            <a:spLocks noChangeShapeType="1"/>
          </p:cNvSpPr>
          <p:nvPr/>
        </p:nvSpPr>
        <p:spPr bwMode="auto">
          <a:xfrm flipV="1">
            <a:off x="4479925" y="1368425"/>
            <a:ext cx="1588" cy="1609725"/>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58" name="Line 18"/>
          <p:cNvSpPr>
            <a:spLocks noChangeShapeType="1"/>
          </p:cNvSpPr>
          <p:nvPr/>
        </p:nvSpPr>
        <p:spPr bwMode="auto">
          <a:xfrm>
            <a:off x="2054225" y="2978150"/>
            <a:ext cx="2425700" cy="1588"/>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59" name="Freeform 19"/>
          <p:cNvSpPr>
            <a:spLocks/>
          </p:cNvSpPr>
          <p:nvPr/>
        </p:nvSpPr>
        <p:spPr bwMode="auto">
          <a:xfrm>
            <a:off x="2054225" y="1368425"/>
            <a:ext cx="1588" cy="1609725"/>
          </a:xfrm>
          <a:custGeom>
            <a:avLst/>
            <a:gdLst/>
            <a:ahLst/>
            <a:cxnLst>
              <a:cxn ang="0">
                <a:pos x="0" y="1014"/>
              </a:cxn>
              <a:cxn ang="0">
                <a:pos x="0" y="0"/>
              </a:cxn>
              <a:cxn ang="0">
                <a:pos x="0" y="1014"/>
              </a:cxn>
            </a:cxnLst>
            <a:rect l="0" t="0" r="r" b="b"/>
            <a:pathLst>
              <a:path h="1014">
                <a:moveTo>
                  <a:pt x="0" y="1014"/>
                </a:moveTo>
                <a:lnTo>
                  <a:pt x="0" y="0"/>
                </a:lnTo>
                <a:lnTo>
                  <a:pt x="0" y="1014"/>
                </a:lnTo>
                <a:close/>
              </a:path>
            </a:pathLst>
          </a:custGeom>
          <a:solidFill>
            <a:srgbClr val="666699"/>
          </a:solidFill>
          <a:ln w="9525">
            <a:noFill/>
            <a:round/>
            <a:headEnd/>
            <a:tailEnd/>
          </a:ln>
        </p:spPr>
        <p:txBody>
          <a:bodyPr>
            <a:prstTxWarp prst="textNoShape">
              <a:avLst/>
            </a:prstTxWarp>
          </a:bodyPr>
          <a:lstStyle/>
          <a:p>
            <a:endParaRPr lang="en-AU"/>
          </a:p>
        </p:txBody>
      </p:sp>
      <p:sp>
        <p:nvSpPr>
          <p:cNvPr id="291860" name="Freeform 20"/>
          <p:cNvSpPr>
            <a:spLocks/>
          </p:cNvSpPr>
          <p:nvPr/>
        </p:nvSpPr>
        <p:spPr bwMode="auto">
          <a:xfrm>
            <a:off x="2292350" y="1670050"/>
            <a:ext cx="319088" cy="1308100"/>
          </a:xfrm>
          <a:custGeom>
            <a:avLst/>
            <a:gdLst/>
            <a:ahLst/>
            <a:cxnLst>
              <a:cxn ang="0">
                <a:pos x="0" y="0"/>
              </a:cxn>
              <a:cxn ang="0">
                <a:pos x="201" y="0"/>
              </a:cxn>
              <a:cxn ang="0">
                <a:pos x="201" y="824"/>
              </a:cxn>
              <a:cxn ang="0">
                <a:pos x="0" y="824"/>
              </a:cxn>
              <a:cxn ang="0">
                <a:pos x="0" y="0"/>
              </a:cxn>
              <a:cxn ang="0">
                <a:pos x="0" y="0"/>
              </a:cxn>
            </a:cxnLst>
            <a:rect l="0" t="0" r="r" b="b"/>
            <a:pathLst>
              <a:path w="201" h="824">
                <a:moveTo>
                  <a:pt x="0" y="0"/>
                </a:moveTo>
                <a:lnTo>
                  <a:pt x="201" y="0"/>
                </a:lnTo>
                <a:lnTo>
                  <a:pt x="201" y="824"/>
                </a:lnTo>
                <a:lnTo>
                  <a:pt x="0" y="82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861" name="Freeform 21"/>
          <p:cNvSpPr>
            <a:spLocks/>
          </p:cNvSpPr>
          <p:nvPr/>
        </p:nvSpPr>
        <p:spPr bwMode="auto">
          <a:xfrm>
            <a:off x="3097213" y="2479675"/>
            <a:ext cx="330200" cy="498475"/>
          </a:xfrm>
          <a:custGeom>
            <a:avLst/>
            <a:gdLst/>
            <a:ahLst/>
            <a:cxnLst>
              <a:cxn ang="0">
                <a:pos x="0" y="0"/>
              </a:cxn>
              <a:cxn ang="0">
                <a:pos x="208" y="0"/>
              </a:cxn>
              <a:cxn ang="0">
                <a:pos x="208" y="314"/>
              </a:cxn>
              <a:cxn ang="0">
                <a:pos x="0" y="314"/>
              </a:cxn>
              <a:cxn ang="0">
                <a:pos x="0" y="0"/>
              </a:cxn>
              <a:cxn ang="0">
                <a:pos x="0" y="0"/>
              </a:cxn>
            </a:cxnLst>
            <a:rect l="0" t="0" r="r" b="b"/>
            <a:pathLst>
              <a:path w="208" h="314">
                <a:moveTo>
                  <a:pt x="0" y="0"/>
                </a:moveTo>
                <a:lnTo>
                  <a:pt x="208" y="0"/>
                </a:lnTo>
                <a:lnTo>
                  <a:pt x="208" y="314"/>
                </a:lnTo>
                <a:lnTo>
                  <a:pt x="0" y="314"/>
                </a:lnTo>
                <a:lnTo>
                  <a:pt x="0" y="0"/>
                </a:lnTo>
                <a:lnTo>
                  <a:pt x="0" y="0"/>
                </a:lnTo>
                <a:close/>
              </a:path>
            </a:pathLst>
          </a:custGeom>
          <a:solidFill>
            <a:srgbClr val="969696"/>
          </a:solidFill>
          <a:ln w="9525">
            <a:noFill/>
            <a:round/>
            <a:headEnd/>
            <a:tailEnd/>
          </a:ln>
        </p:spPr>
        <p:txBody>
          <a:bodyPr>
            <a:prstTxWarp prst="textNoShape">
              <a:avLst/>
            </a:prstTxWarp>
          </a:bodyPr>
          <a:lstStyle/>
          <a:p>
            <a:endParaRPr lang="en-AU"/>
          </a:p>
        </p:txBody>
      </p:sp>
      <p:sp>
        <p:nvSpPr>
          <p:cNvPr id="291862" name="Freeform 22"/>
          <p:cNvSpPr>
            <a:spLocks/>
          </p:cNvSpPr>
          <p:nvPr/>
        </p:nvSpPr>
        <p:spPr bwMode="auto">
          <a:xfrm>
            <a:off x="3911600" y="2779713"/>
            <a:ext cx="320675" cy="198437"/>
          </a:xfrm>
          <a:custGeom>
            <a:avLst/>
            <a:gdLst/>
            <a:ahLst/>
            <a:cxnLst>
              <a:cxn ang="0">
                <a:pos x="0" y="0"/>
              </a:cxn>
              <a:cxn ang="0">
                <a:pos x="202" y="0"/>
              </a:cxn>
              <a:cxn ang="0">
                <a:pos x="202" y="125"/>
              </a:cxn>
              <a:cxn ang="0">
                <a:pos x="0" y="125"/>
              </a:cxn>
              <a:cxn ang="0">
                <a:pos x="0" y="0"/>
              </a:cxn>
              <a:cxn ang="0">
                <a:pos x="0" y="0"/>
              </a:cxn>
            </a:cxnLst>
            <a:rect l="0" t="0" r="r" b="b"/>
            <a:pathLst>
              <a:path w="202" h="125">
                <a:moveTo>
                  <a:pt x="0" y="0"/>
                </a:moveTo>
                <a:lnTo>
                  <a:pt x="202" y="0"/>
                </a:lnTo>
                <a:lnTo>
                  <a:pt x="202" y="125"/>
                </a:lnTo>
                <a:lnTo>
                  <a:pt x="0" y="125"/>
                </a:lnTo>
                <a:lnTo>
                  <a:pt x="0" y="0"/>
                </a:lnTo>
                <a:lnTo>
                  <a:pt x="0" y="0"/>
                </a:lnTo>
                <a:close/>
              </a:path>
            </a:pathLst>
          </a:custGeom>
          <a:solidFill>
            <a:srgbClr val="FF0000"/>
          </a:solidFill>
          <a:ln w="9525">
            <a:noFill/>
            <a:round/>
            <a:headEnd/>
            <a:tailEnd/>
          </a:ln>
        </p:spPr>
        <p:txBody>
          <a:bodyPr>
            <a:prstTxWarp prst="textNoShape">
              <a:avLst/>
            </a:prstTxWarp>
          </a:bodyPr>
          <a:lstStyle/>
          <a:p>
            <a:endParaRPr lang="en-AU"/>
          </a:p>
        </p:txBody>
      </p:sp>
      <p:sp>
        <p:nvSpPr>
          <p:cNvPr id="291863" name="Line 23"/>
          <p:cNvSpPr>
            <a:spLocks noChangeShapeType="1"/>
          </p:cNvSpPr>
          <p:nvPr/>
        </p:nvSpPr>
        <p:spPr bwMode="auto">
          <a:xfrm>
            <a:off x="2054225" y="1368425"/>
            <a:ext cx="1588" cy="1609725"/>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64" name="Freeform 24"/>
          <p:cNvSpPr>
            <a:spLocks/>
          </p:cNvSpPr>
          <p:nvPr/>
        </p:nvSpPr>
        <p:spPr bwMode="auto">
          <a:xfrm>
            <a:off x="3911600" y="2779713"/>
            <a:ext cx="320675" cy="198437"/>
          </a:xfrm>
          <a:custGeom>
            <a:avLst/>
            <a:gdLst/>
            <a:ahLst/>
            <a:cxnLst>
              <a:cxn ang="0">
                <a:pos x="0" y="0"/>
              </a:cxn>
              <a:cxn ang="0">
                <a:pos x="202" y="0"/>
              </a:cxn>
              <a:cxn ang="0">
                <a:pos x="202" y="125"/>
              </a:cxn>
              <a:cxn ang="0">
                <a:pos x="0" y="125"/>
              </a:cxn>
              <a:cxn ang="0">
                <a:pos x="0" y="0"/>
              </a:cxn>
              <a:cxn ang="0">
                <a:pos x="0" y="0"/>
              </a:cxn>
            </a:cxnLst>
            <a:rect l="0" t="0" r="r" b="b"/>
            <a:pathLst>
              <a:path w="202" h="125">
                <a:moveTo>
                  <a:pt x="0" y="0"/>
                </a:moveTo>
                <a:lnTo>
                  <a:pt x="202" y="0"/>
                </a:lnTo>
                <a:lnTo>
                  <a:pt x="202" y="125"/>
                </a:lnTo>
                <a:lnTo>
                  <a:pt x="0" y="125"/>
                </a:lnTo>
                <a:lnTo>
                  <a:pt x="0" y="0"/>
                </a:lnTo>
                <a:lnTo>
                  <a:pt x="0" y="0"/>
                </a:lnTo>
                <a:close/>
              </a:path>
            </a:pathLst>
          </a:custGeom>
          <a:noFill/>
          <a:ln w="11113">
            <a:solidFill>
              <a:srgbClr val="FF0000"/>
            </a:solidFill>
            <a:prstDash val="solid"/>
            <a:round/>
            <a:headEnd/>
            <a:tailEnd/>
          </a:ln>
        </p:spPr>
        <p:txBody>
          <a:bodyPr>
            <a:prstTxWarp prst="textNoShape">
              <a:avLst/>
            </a:prstTxWarp>
          </a:bodyPr>
          <a:lstStyle/>
          <a:p>
            <a:endParaRPr lang="en-AU"/>
          </a:p>
        </p:txBody>
      </p:sp>
      <p:grpSp>
        <p:nvGrpSpPr>
          <p:cNvPr id="291865" name="Group 25"/>
          <p:cNvGrpSpPr>
            <a:grpSpLocks/>
          </p:cNvGrpSpPr>
          <p:nvPr/>
        </p:nvGrpSpPr>
        <p:grpSpPr bwMode="auto">
          <a:xfrm>
            <a:off x="1711703" y="1251178"/>
            <a:ext cx="263525" cy="1855788"/>
            <a:chOff x="1063" y="811"/>
            <a:chExt cx="166" cy="1169"/>
          </a:xfrm>
        </p:grpSpPr>
        <p:sp>
          <p:nvSpPr>
            <p:cNvPr id="291866" name="Rectangle 26"/>
            <p:cNvSpPr>
              <a:spLocks noChangeArrowheads="1"/>
            </p:cNvSpPr>
            <p:nvPr/>
          </p:nvSpPr>
          <p:spPr bwMode="auto">
            <a:xfrm>
              <a:off x="1154" y="1825"/>
              <a:ext cx="66" cy="155"/>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chemeClr val="bg1">
                      <a:lumMod val="50000"/>
                    </a:schemeClr>
                  </a:solidFill>
                </a:rPr>
                <a:t>0</a:t>
              </a:r>
              <a:endParaRPr lang="en-US" sz="1600" dirty="0">
                <a:solidFill>
                  <a:schemeClr val="bg1">
                    <a:lumMod val="50000"/>
                  </a:schemeClr>
                </a:solidFill>
              </a:endParaRPr>
            </a:p>
          </p:txBody>
        </p:sp>
        <p:sp>
          <p:nvSpPr>
            <p:cNvPr id="291867" name="Rectangle 27"/>
            <p:cNvSpPr>
              <a:spLocks noChangeArrowheads="1"/>
            </p:cNvSpPr>
            <p:nvPr/>
          </p:nvSpPr>
          <p:spPr bwMode="auto">
            <a:xfrm>
              <a:off x="1063" y="1570"/>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lumMod val="50000"/>
                    </a:schemeClr>
                  </a:solidFill>
                </a:rPr>
                <a:t>0.2</a:t>
              </a:r>
              <a:endParaRPr lang="en-US" sz="1600">
                <a:solidFill>
                  <a:schemeClr val="bg1">
                    <a:lumMod val="50000"/>
                  </a:schemeClr>
                </a:solidFill>
              </a:endParaRPr>
            </a:p>
          </p:txBody>
        </p:sp>
        <p:sp>
          <p:nvSpPr>
            <p:cNvPr id="291868" name="Rectangle 28"/>
            <p:cNvSpPr>
              <a:spLocks noChangeArrowheads="1"/>
            </p:cNvSpPr>
            <p:nvPr/>
          </p:nvSpPr>
          <p:spPr bwMode="auto">
            <a:xfrm>
              <a:off x="1063" y="1321"/>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lumMod val="50000"/>
                    </a:schemeClr>
                  </a:solidFill>
                </a:rPr>
                <a:t>0.4</a:t>
              </a:r>
              <a:endParaRPr lang="en-US" sz="1600">
                <a:solidFill>
                  <a:schemeClr val="bg1">
                    <a:lumMod val="50000"/>
                  </a:schemeClr>
                </a:solidFill>
              </a:endParaRPr>
            </a:p>
          </p:txBody>
        </p:sp>
        <p:sp>
          <p:nvSpPr>
            <p:cNvPr id="291869" name="Rectangle 29"/>
            <p:cNvSpPr>
              <a:spLocks noChangeArrowheads="1"/>
            </p:cNvSpPr>
            <p:nvPr/>
          </p:nvSpPr>
          <p:spPr bwMode="auto">
            <a:xfrm>
              <a:off x="1063" y="1066"/>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lumMod val="50000"/>
                    </a:schemeClr>
                  </a:solidFill>
                </a:rPr>
                <a:t>0.6</a:t>
              </a:r>
              <a:endParaRPr lang="en-US" sz="1600">
                <a:solidFill>
                  <a:schemeClr val="bg1">
                    <a:lumMod val="50000"/>
                  </a:schemeClr>
                </a:solidFill>
              </a:endParaRPr>
            </a:p>
          </p:txBody>
        </p:sp>
        <p:sp>
          <p:nvSpPr>
            <p:cNvPr id="291870" name="Rectangle 30"/>
            <p:cNvSpPr>
              <a:spLocks noChangeArrowheads="1"/>
            </p:cNvSpPr>
            <p:nvPr/>
          </p:nvSpPr>
          <p:spPr bwMode="auto">
            <a:xfrm>
              <a:off x="1063" y="811"/>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lumMod val="50000"/>
                    </a:schemeClr>
                  </a:solidFill>
                </a:rPr>
                <a:t>0.8</a:t>
              </a:r>
              <a:endParaRPr lang="en-US" sz="1600">
                <a:solidFill>
                  <a:schemeClr val="bg1">
                    <a:lumMod val="50000"/>
                  </a:schemeClr>
                </a:solidFill>
              </a:endParaRPr>
            </a:p>
          </p:txBody>
        </p:sp>
      </p:grpSp>
      <p:sp>
        <p:nvSpPr>
          <p:cNvPr id="291871" name="Rectangle 31"/>
          <p:cNvSpPr>
            <a:spLocks noChangeArrowheads="1"/>
          </p:cNvSpPr>
          <p:nvPr/>
        </p:nvSpPr>
        <p:spPr bwMode="auto">
          <a:xfrm>
            <a:off x="2347913" y="3132138"/>
            <a:ext cx="230832" cy="215444"/>
          </a:xfrm>
          <a:prstGeom prst="rect">
            <a:avLst/>
          </a:prstGeom>
          <a:noFill/>
          <a:ln w="9525">
            <a:noFill/>
            <a:miter lim="800000"/>
            <a:headEnd/>
            <a:tailEnd/>
          </a:ln>
        </p:spPr>
        <p:txBody>
          <a:bodyPr wrap="none" lIns="0" tIns="0" rIns="0" bIns="0">
            <a:prstTxWarp prst="textNoShape">
              <a:avLst/>
            </a:prstTxWarp>
            <a:spAutoFit/>
          </a:bodyPr>
          <a:lstStyle/>
          <a:p>
            <a:r>
              <a:rPr lang="en-US" sz="1400" b="1">
                <a:solidFill>
                  <a:srgbClr val="FFFFFF"/>
                </a:solidFill>
              </a:rPr>
              <a:t>0.2</a:t>
            </a:r>
            <a:endParaRPr lang="en-US"/>
          </a:p>
        </p:txBody>
      </p:sp>
      <p:sp>
        <p:nvSpPr>
          <p:cNvPr id="291872" name="Rectangle 32"/>
          <p:cNvSpPr>
            <a:spLocks noChangeArrowheads="1"/>
          </p:cNvSpPr>
          <p:nvPr/>
        </p:nvSpPr>
        <p:spPr bwMode="auto">
          <a:xfrm>
            <a:off x="3235325" y="3132138"/>
            <a:ext cx="90995" cy="215444"/>
          </a:xfrm>
          <a:prstGeom prst="rect">
            <a:avLst/>
          </a:prstGeom>
          <a:noFill/>
          <a:ln w="9525">
            <a:noFill/>
            <a:miter lim="800000"/>
            <a:headEnd/>
            <a:tailEnd/>
          </a:ln>
        </p:spPr>
        <p:txBody>
          <a:bodyPr wrap="none" lIns="0" tIns="0" rIns="0" bIns="0">
            <a:prstTxWarp prst="textNoShape">
              <a:avLst/>
            </a:prstTxWarp>
            <a:spAutoFit/>
          </a:bodyPr>
          <a:lstStyle/>
          <a:p>
            <a:r>
              <a:rPr lang="en-US" sz="1400" b="1">
                <a:solidFill>
                  <a:srgbClr val="FFFFFF"/>
                </a:solidFill>
              </a:rPr>
              <a:t>1</a:t>
            </a:r>
            <a:endParaRPr lang="en-US"/>
          </a:p>
        </p:txBody>
      </p:sp>
      <p:sp>
        <p:nvSpPr>
          <p:cNvPr id="291873" name="Rectangle 33"/>
          <p:cNvSpPr>
            <a:spLocks noChangeArrowheads="1"/>
          </p:cNvSpPr>
          <p:nvPr/>
        </p:nvSpPr>
        <p:spPr bwMode="auto">
          <a:xfrm>
            <a:off x="4040188" y="3132138"/>
            <a:ext cx="90995" cy="215444"/>
          </a:xfrm>
          <a:prstGeom prst="rect">
            <a:avLst/>
          </a:prstGeom>
          <a:noFill/>
          <a:ln w="9525">
            <a:noFill/>
            <a:miter lim="800000"/>
            <a:headEnd/>
            <a:tailEnd/>
          </a:ln>
        </p:spPr>
        <p:txBody>
          <a:bodyPr wrap="none" lIns="0" tIns="0" rIns="0" bIns="0">
            <a:prstTxWarp prst="textNoShape">
              <a:avLst/>
            </a:prstTxWarp>
            <a:spAutoFit/>
          </a:bodyPr>
          <a:lstStyle/>
          <a:p>
            <a:r>
              <a:rPr lang="en-US" sz="1400" b="1">
                <a:solidFill>
                  <a:srgbClr val="FFFFFF"/>
                </a:solidFill>
              </a:rPr>
              <a:t>4</a:t>
            </a:r>
            <a:endParaRPr lang="en-US"/>
          </a:p>
        </p:txBody>
      </p:sp>
      <p:sp>
        <p:nvSpPr>
          <p:cNvPr id="291874" name="Freeform 34"/>
          <p:cNvSpPr>
            <a:spLocks/>
          </p:cNvSpPr>
          <p:nvPr/>
        </p:nvSpPr>
        <p:spPr bwMode="auto">
          <a:xfrm>
            <a:off x="5067300" y="2997200"/>
            <a:ext cx="2446338" cy="1588"/>
          </a:xfrm>
          <a:custGeom>
            <a:avLst/>
            <a:gdLst/>
            <a:ahLst/>
            <a:cxnLst>
              <a:cxn ang="0">
                <a:pos x="0" y="0"/>
              </a:cxn>
              <a:cxn ang="0">
                <a:pos x="1541" y="0"/>
              </a:cxn>
              <a:cxn ang="0">
                <a:pos x="0" y="0"/>
              </a:cxn>
            </a:cxnLst>
            <a:rect l="0" t="0" r="r" b="b"/>
            <a:pathLst>
              <a:path w="1541">
                <a:moveTo>
                  <a:pt x="0" y="0"/>
                </a:moveTo>
                <a:lnTo>
                  <a:pt x="1541"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75" name="Freeform 35"/>
          <p:cNvSpPr>
            <a:spLocks/>
          </p:cNvSpPr>
          <p:nvPr/>
        </p:nvSpPr>
        <p:spPr bwMode="auto">
          <a:xfrm>
            <a:off x="5067300" y="2592388"/>
            <a:ext cx="2446338" cy="1587"/>
          </a:xfrm>
          <a:custGeom>
            <a:avLst/>
            <a:gdLst/>
            <a:ahLst/>
            <a:cxnLst>
              <a:cxn ang="0">
                <a:pos x="0" y="0"/>
              </a:cxn>
              <a:cxn ang="0">
                <a:pos x="1541" y="0"/>
              </a:cxn>
              <a:cxn ang="0">
                <a:pos x="0" y="0"/>
              </a:cxn>
            </a:cxnLst>
            <a:rect l="0" t="0" r="r" b="b"/>
            <a:pathLst>
              <a:path w="1541">
                <a:moveTo>
                  <a:pt x="0" y="0"/>
                </a:moveTo>
                <a:lnTo>
                  <a:pt x="1541"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76" name="Line 36"/>
          <p:cNvSpPr>
            <a:spLocks noChangeShapeType="1"/>
          </p:cNvSpPr>
          <p:nvPr/>
        </p:nvSpPr>
        <p:spPr bwMode="auto">
          <a:xfrm flipH="1">
            <a:off x="5067300" y="2997200"/>
            <a:ext cx="2446338" cy="1588"/>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77" name="Line 37"/>
          <p:cNvSpPr>
            <a:spLocks noChangeShapeType="1"/>
          </p:cNvSpPr>
          <p:nvPr/>
        </p:nvSpPr>
        <p:spPr bwMode="auto">
          <a:xfrm flipH="1">
            <a:off x="5067300" y="2592388"/>
            <a:ext cx="2446338" cy="1587"/>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78" name="Freeform 38"/>
          <p:cNvSpPr>
            <a:spLocks/>
          </p:cNvSpPr>
          <p:nvPr/>
        </p:nvSpPr>
        <p:spPr bwMode="auto">
          <a:xfrm>
            <a:off x="5067300" y="2178050"/>
            <a:ext cx="2446338" cy="1588"/>
          </a:xfrm>
          <a:custGeom>
            <a:avLst/>
            <a:gdLst/>
            <a:ahLst/>
            <a:cxnLst>
              <a:cxn ang="0">
                <a:pos x="0" y="0"/>
              </a:cxn>
              <a:cxn ang="0">
                <a:pos x="1541" y="0"/>
              </a:cxn>
              <a:cxn ang="0">
                <a:pos x="0" y="0"/>
              </a:cxn>
            </a:cxnLst>
            <a:rect l="0" t="0" r="r" b="b"/>
            <a:pathLst>
              <a:path w="1541">
                <a:moveTo>
                  <a:pt x="0" y="0"/>
                </a:moveTo>
                <a:lnTo>
                  <a:pt x="1541"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79" name="Freeform 39"/>
          <p:cNvSpPr>
            <a:spLocks/>
          </p:cNvSpPr>
          <p:nvPr/>
        </p:nvSpPr>
        <p:spPr bwMode="auto">
          <a:xfrm>
            <a:off x="5067300" y="1773238"/>
            <a:ext cx="2446338" cy="1587"/>
          </a:xfrm>
          <a:custGeom>
            <a:avLst/>
            <a:gdLst/>
            <a:ahLst/>
            <a:cxnLst>
              <a:cxn ang="0">
                <a:pos x="0" y="0"/>
              </a:cxn>
              <a:cxn ang="0">
                <a:pos x="1541" y="0"/>
              </a:cxn>
              <a:cxn ang="0">
                <a:pos x="0" y="0"/>
              </a:cxn>
            </a:cxnLst>
            <a:rect l="0" t="0" r="r" b="b"/>
            <a:pathLst>
              <a:path w="1541">
                <a:moveTo>
                  <a:pt x="0" y="0"/>
                </a:moveTo>
                <a:lnTo>
                  <a:pt x="1541"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80" name="Line 40"/>
          <p:cNvSpPr>
            <a:spLocks noChangeShapeType="1"/>
          </p:cNvSpPr>
          <p:nvPr/>
        </p:nvSpPr>
        <p:spPr bwMode="auto">
          <a:xfrm flipH="1">
            <a:off x="5067300" y="2178050"/>
            <a:ext cx="2446338" cy="1588"/>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81" name="Line 41"/>
          <p:cNvSpPr>
            <a:spLocks noChangeShapeType="1"/>
          </p:cNvSpPr>
          <p:nvPr/>
        </p:nvSpPr>
        <p:spPr bwMode="auto">
          <a:xfrm flipH="1">
            <a:off x="5067300" y="1773238"/>
            <a:ext cx="2446338" cy="1587"/>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82" name="Freeform 42"/>
          <p:cNvSpPr>
            <a:spLocks/>
          </p:cNvSpPr>
          <p:nvPr/>
        </p:nvSpPr>
        <p:spPr bwMode="auto">
          <a:xfrm>
            <a:off x="5067300" y="1358900"/>
            <a:ext cx="2446338" cy="1588"/>
          </a:xfrm>
          <a:custGeom>
            <a:avLst/>
            <a:gdLst/>
            <a:ahLst/>
            <a:cxnLst>
              <a:cxn ang="0">
                <a:pos x="0" y="0"/>
              </a:cxn>
              <a:cxn ang="0">
                <a:pos x="1541" y="0"/>
              </a:cxn>
              <a:cxn ang="0">
                <a:pos x="0" y="0"/>
              </a:cxn>
            </a:cxnLst>
            <a:rect l="0" t="0" r="r" b="b"/>
            <a:pathLst>
              <a:path w="1541">
                <a:moveTo>
                  <a:pt x="0" y="0"/>
                </a:moveTo>
                <a:lnTo>
                  <a:pt x="1541"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83" name="Freeform 43"/>
          <p:cNvSpPr>
            <a:spLocks/>
          </p:cNvSpPr>
          <p:nvPr/>
        </p:nvSpPr>
        <p:spPr bwMode="auto">
          <a:xfrm>
            <a:off x="5067300" y="1358900"/>
            <a:ext cx="2446338" cy="1588"/>
          </a:xfrm>
          <a:custGeom>
            <a:avLst/>
            <a:gdLst/>
            <a:ahLst/>
            <a:cxnLst>
              <a:cxn ang="0">
                <a:pos x="0" y="0"/>
              </a:cxn>
              <a:cxn ang="0">
                <a:pos x="1541" y="0"/>
              </a:cxn>
              <a:cxn ang="0">
                <a:pos x="0" y="0"/>
              </a:cxn>
            </a:cxnLst>
            <a:rect l="0" t="0" r="r" b="b"/>
            <a:pathLst>
              <a:path w="1541">
                <a:moveTo>
                  <a:pt x="0" y="0"/>
                </a:moveTo>
                <a:lnTo>
                  <a:pt x="1541"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84" name="Line 44"/>
          <p:cNvSpPr>
            <a:spLocks noChangeShapeType="1"/>
          </p:cNvSpPr>
          <p:nvPr/>
        </p:nvSpPr>
        <p:spPr bwMode="auto">
          <a:xfrm flipH="1">
            <a:off x="5067300" y="1358900"/>
            <a:ext cx="2446338" cy="1588"/>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85" name="Line 45"/>
          <p:cNvSpPr>
            <a:spLocks noChangeShapeType="1"/>
          </p:cNvSpPr>
          <p:nvPr/>
        </p:nvSpPr>
        <p:spPr bwMode="auto">
          <a:xfrm flipH="1">
            <a:off x="5067300" y="1358900"/>
            <a:ext cx="2446338" cy="1588"/>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86" name="Freeform 46"/>
          <p:cNvSpPr>
            <a:spLocks/>
          </p:cNvSpPr>
          <p:nvPr/>
        </p:nvSpPr>
        <p:spPr bwMode="auto">
          <a:xfrm>
            <a:off x="7513638" y="1358900"/>
            <a:ext cx="1587" cy="1638300"/>
          </a:xfrm>
          <a:custGeom>
            <a:avLst/>
            <a:gdLst/>
            <a:ahLst/>
            <a:cxnLst>
              <a:cxn ang="0">
                <a:pos x="0" y="0"/>
              </a:cxn>
              <a:cxn ang="0">
                <a:pos x="0" y="1032"/>
              </a:cxn>
              <a:cxn ang="0">
                <a:pos x="0" y="0"/>
              </a:cxn>
            </a:cxnLst>
            <a:rect l="0" t="0" r="r" b="b"/>
            <a:pathLst>
              <a:path h="1032">
                <a:moveTo>
                  <a:pt x="0" y="0"/>
                </a:moveTo>
                <a:lnTo>
                  <a:pt x="0" y="1032"/>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87" name="Freeform 47"/>
          <p:cNvSpPr>
            <a:spLocks/>
          </p:cNvSpPr>
          <p:nvPr/>
        </p:nvSpPr>
        <p:spPr bwMode="auto">
          <a:xfrm>
            <a:off x="5067300" y="2997200"/>
            <a:ext cx="2446338" cy="1588"/>
          </a:xfrm>
          <a:custGeom>
            <a:avLst/>
            <a:gdLst/>
            <a:ahLst/>
            <a:cxnLst>
              <a:cxn ang="0">
                <a:pos x="1541" y="0"/>
              </a:cxn>
              <a:cxn ang="0">
                <a:pos x="0" y="0"/>
              </a:cxn>
              <a:cxn ang="0">
                <a:pos x="1541" y="0"/>
              </a:cxn>
            </a:cxnLst>
            <a:rect l="0" t="0" r="r" b="b"/>
            <a:pathLst>
              <a:path w="1541">
                <a:moveTo>
                  <a:pt x="1541" y="0"/>
                </a:moveTo>
                <a:lnTo>
                  <a:pt x="0" y="0"/>
                </a:lnTo>
                <a:lnTo>
                  <a:pt x="1541"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88" name="Line 48"/>
          <p:cNvSpPr>
            <a:spLocks noChangeShapeType="1"/>
          </p:cNvSpPr>
          <p:nvPr/>
        </p:nvSpPr>
        <p:spPr bwMode="auto">
          <a:xfrm flipV="1">
            <a:off x="7513638" y="1358900"/>
            <a:ext cx="1587" cy="1638300"/>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89" name="Line 49"/>
          <p:cNvSpPr>
            <a:spLocks noChangeShapeType="1"/>
          </p:cNvSpPr>
          <p:nvPr/>
        </p:nvSpPr>
        <p:spPr bwMode="auto">
          <a:xfrm>
            <a:off x="5067300" y="2997200"/>
            <a:ext cx="2446338" cy="1588"/>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90" name="Freeform 50"/>
          <p:cNvSpPr>
            <a:spLocks/>
          </p:cNvSpPr>
          <p:nvPr/>
        </p:nvSpPr>
        <p:spPr bwMode="auto">
          <a:xfrm>
            <a:off x="5067300" y="1358900"/>
            <a:ext cx="1588" cy="1638300"/>
          </a:xfrm>
          <a:custGeom>
            <a:avLst/>
            <a:gdLst/>
            <a:ahLst/>
            <a:cxnLst>
              <a:cxn ang="0">
                <a:pos x="0" y="1032"/>
              </a:cxn>
              <a:cxn ang="0">
                <a:pos x="0" y="0"/>
              </a:cxn>
              <a:cxn ang="0">
                <a:pos x="0" y="1032"/>
              </a:cxn>
            </a:cxnLst>
            <a:rect l="0" t="0" r="r" b="b"/>
            <a:pathLst>
              <a:path h="1032">
                <a:moveTo>
                  <a:pt x="0" y="1032"/>
                </a:moveTo>
                <a:lnTo>
                  <a:pt x="0" y="0"/>
                </a:lnTo>
                <a:lnTo>
                  <a:pt x="0" y="1032"/>
                </a:lnTo>
                <a:close/>
              </a:path>
            </a:pathLst>
          </a:custGeom>
          <a:solidFill>
            <a:srgbClr val="666699"/>
          </a:solidFill>
          <a:ln w="9525">
            <a:noFill/>
            <a:round/>
            <a:headEnd/>
            <a:tailEnd/>
          </a:ln>
        </p:spPr>
        <p:txBody>
          <a:bodyPr>
            <a:prstTxWarp prst="textNoShape">
              <a:avLst/>
            </a:prstTxWarp>
          </a:bodyPr>
          <a:lstStyle/>
          <a:p>
            <a:endParaRPr lang="en-AU"/>
          </a:p>
        </p:txBody>
      </p:sp>
      <p:sp>
        <p:nvSpPr>
          <p:cNvPr id="291891" name="Freeform 51"/>
          <p:cNvSpPr>
            <a:spLocks/>
          </p:cNvSpPr>
          <p:nvPr/>
        </p:nvSpPr>
        <p:spPr bwMode="auto">
          <a:xfrm>
            <a:off x="5429250" y="1670050"/>
            <a:ext cx="495300" cy="1327150"/>
          </a:xfrm>
          <a:custGeom>
            <a:avLst/>
            <a:gdLst/>
            <a:ahLst/>
            <a:cxnLst>
              <a:cxn ang="0">
                <a:pos x="0" y="0"/>
              </a:cxn>
              <a:cxn ang="0">
                <a:pos x="312" y="0"/>
              </a:cxn>
              <a:cxn ang="0">
                <a:pos x="312" y="836"/>
              </a:cxn>
              <a:cxn ang="0">
                <a:pos x="0" y="836"/>
              </a:cxn>
              <a:cxn ang="0">
                <a:pos x="0" y="0"/>
              </a:cxn>
              <a:cxn ang="0">
                <a:pos x="0" y="0"/>
              </a:cxn>
            </a:cxnLst>
            <a:rect l="0" t="0" r="r" b="b"/>
            <a:pathLst>
              <a:path w="312" h="836">
                <a:moveTo>
                  <a:pt x="0" y="0"/>
                </a:moveTo>
                <a:lnTo>
                  <a:pt x="312" y="0"/>
                </a:lnTo>
                <a:lnTo>
                  <a:pt x="312" y="836"/>
                </a:lnTo>
                <a:lnTo>
                  <a:pt x="0" y="836"/>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892" name="Freeform 52"/>
          <p:cNvSpPr>
            <a:spLocks/>
          </p:cNvSpPr>
          <p:nvPr/>
        </p:nvSpPr>
        <p:spPr bwMode="auto">
          <a:xfrm>
            <a:off x="6656388" y="2281238"/>
            <a:ext cx="485775" cy="715962"/>
          </a:xfrm>
          <a:custGeom>
            <a:avLst/>
            <a:gdLst/>
            <a:ahLst/>
            <a:cxnLst>
              <a:cxn ang="0">
                <a:pos x="0" y="0"/>
              </a:cxn>
              <a:cxn ang="0">
                <a:pos x="306" y="0"/>
              </a:cxn>
              <a:cxn ang="0">
                <a:pos x="306" y="451"/>
              </a:cxn>
              <a:cxn ang="0">
                <a:pos x="0" y="451"/>
              </a:cxn>
              <a:cxn ang="0">
                <a:pos x="0" y="0"/>
              </a:cxn>
              <a:cxn ang="0">
                <a:pos x="0" y="0"/>
              </a:cxn>
            </a:cxnLst>
            <a:rect l="0" t="0" r="r" b="b"/>
            <a:pathLst>
              <a:path w="306" h="451">
                <a:moveTo>
                  <a:pt x="0" y="0"/>
                </a:moveTo>
                <a:lnTo>
                  <a:pt x="306" y="0"/>
                </a:lnTo>
                <a:lnTo>
                  <a:pt x="306" y="451"/>
                </a:lnTo>
                <a:lnTo>
                  <a:pt x="0" y="451"/>
                </a:lnTo>
                <a:lnTo>
                  <a:pt x="0" y="0"/>
                </a:lnTo>
                <a:lnTo>
                  <a:pt x="0" y="0"/>
                </a:lnTo>
                <a:close/>
              </a:path>
            </a:pathLst>
          </a:custGeom>
          <a:solidFill>
            <a:srgbClr val="969696"/>
          </a:solidFill>
          <a:ln w="9525">
            <a:noFill/>
            <a:round/>
            <a:headEnd/>
            <a:tailEnd/>
          </a:ln>
        </p:spPr>
        <p:txBody>
          <a:bodyPr>
            <a:prstTxWarp prst="textNoShape">
              <a:avLst/>
            </a:prstTxWarp>
          </a:bodyPr>
          <a:lstStyle/>
          <a:p>
            <a:endParaRPr lang="en-AU"/>
          </a:p>
        </p:txBody>
      </p:sp>
      <p:sp>
        <p:nvSpPr>
          <p:cNvPr id="291893" name="Line 53"/>
          <p:cNvSpPr>
            <a:spLocks noChangeShapeType="1"/>
          </p:cNvSpPr>
          <p:nvPr/>
        </p:nvSpPr>
        <p:spPr bwMode="auto">
          <a:xfrm>
            <a:off x="5067300" y="1358900"/>
            <a:ext cx="1588" cy="1638300"/>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94" name="Rectangle 54"/>
          <p:cNvSpPr>
            <a:spLocks noChangeArrowheads="1"/>
          </p:cNvSpPr>
          <p:nvPr/>
        </p:nvSpPr>
        <p:spPr bwMode="auto">
          <a:xfrm>
            <a:off x="5567363" y="3141663"/>
            <a:ext cx="218008"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0.2</a:t>
            </a:r>
            <a:endParaRPr lang="en-US"/>
          </a:p>
        </p:txBody>
      </p:sp>
      <p:sp>
        <p:nvSpPr>
          <p:cNvPr id="291895" name="Rectangle 55"/>
          <p:cNvSpPr>
            <a:spLocks noChangeArrowheads="1"/>
          </p:cNvSpPr>
          <p:nvPr/>
        </p:nvSpPr>
        <p:spPr bwMode="auto">
          <a:xfrm>
            <a:off x="6867525" y="3141663"/>
            <a:ext cx="92075" cy="198437"/>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1</a:t>
            </a:r>
            <a:endParaRPr lang="en-US"/>
          </a:p>
        </p:txBody>
      </p:sp>
      <p:grpSp>
        <p:nvGrpSpPr>
          <p:cNvPr id="291896" name="Group 56"/>
          <p:cNvGrpSpPr>
            <a:grpSpLocks/>
          </p:cNvGrpSpPr>
          <p:nvPr/>
        </p:nvGrpSpPr>
        <p:grpSpPr bwMode="auto">
          <a:xfrm>
            <a:off x="4696580" y="1210735"/>
            <a:ext cx="263525" cy="1855788"/>
            <a:chOff x="1063" y="811"/>
            <a:chExt cx="166" cy="1169"/>
          </a:xfrm>
        </p:grpSpPr>
        <p:sp>
          <p:nvSpPr>
            <p:cNvPr id="291897" name="Rectangle 57"/>
            <p:cNvSpPr>
              <a:spLocks noChangeArrowheads="1"/>
            </p:cNvSpPr>
            <p:nvPr/>
          </p:nvSpPr>
          <p:spPr bwMode="auto">
            <a:xfrm>
              <a:off x="1154" y="1825"/>
              <a:ext cx="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a:t>
              </a:r>
              <a:endParaRPr lang="en-US" sz="1600">
                <a:solidFill>
                  <a:srgbClr val="7F7F7F"/>
                </a:solidFill>
              </a:endParaRPr>
            </a:p>
          </p:txBody>
        </p:sp>
        <p:sp>
          <p:nvSpPr>
            <p:cNvPr id="291898" name="Rectangle 58"/>
            <p:cNvSpPr>
              <a:spLocks noChangeArrowheads="1"/>
            </p:cNvSpPr>
            <p:nvPr/>
          </p:nvSpPr>
          <p:spPr bwMode="auto">
            <a:xfrm>
              <a:off x="1063" y="1570"/>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0.2</a:t>
              </a:r>
              <a:endParaRPr lang="en-US" sz="1600">
                <a:solidFill>
                  <a:srgbClr val="7F7F7F"/>
                </a:solidFill>
              </a:endParaRPr>
            </a:p>
          </p:txBody>
        </p:sp>
        <p:sp>
          <p:nvSpPr>
            <p:cNvPr id="291899" name="Rectangle 59"/>
            <p:cNvSpPr>
              <a:spLocks noChangeArrowheads="1"/>
            </p:cNvSpPr>
            <p:nvPr/>
          </p:nvSpPr>
          <p:spPr bwMode="auto">
            <a:xfrm>
              <a:off x="1063" y="1321"/>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0.4</a:t>
              </a:r>
              <a:endParaRPr lang="en-US" sz="1600">
                <a:solidFill>
                  <a:srgbClr val="7F7F7F"/>
                </a:solidFill>
              </a:endParaRPr>
            </a:p>
          </p:txBody>
        </p:sp>
        <p:sp>
          <p:nvSpPr>
            <p:cNvPr id="291900" name="Rectangle 60"/>
            <p:cNvSpPr>
              <a:spLocks noChangeArrowheads="1"/>
            </p:cNvSpPr>
            <p:nvPr/>
          </p:nvSpPr>
          <p:spPr bwMode="auto">
            <a:xfrm>
              <a:off x="1063" y="1066"/>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0.6</a:t>
              </a:r>
              <a:endParaRPr lang="en-US" sz="1600">
                <a:solidFill>
                  <a:srgbClr val="7F7F7F"/>
                </a:solidFill>
              </a:endParaRPr>
            </a:p>
          </p:txBody>
        </p:sp>
        <p:sp>
          <p:nvSpPr>
            <p:cNvPr id="291901" name="Rectangle 61"/>
            <p:cNvSpPr>
              <a:spLocks noChangeArrowheads="1"/>
            </p:cNvSpPr>
            <p:nvPr/>
          </p:nvSpPr>
          <p:spPr bwMode="auto">
            <a:xfrm>
              <a:off x="1063" y="811"/>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0.8</a:t>
              </a:r>
              <a:endParaRPr lang="en-US" sz="1600">
                <a:solidFill>
                  <a:srgbClr val="7F7F7F"/>
                </a:solidFill>
              </a:endParaRPr>
            </a:p>
          </p:txBody>
        </p:sp>
      </p:grpSp>
      <p:sp>
        <p:nvSpPr>
          <p:cNvPr id="291902" name="Freeform 62"/>
          <p:cNvSpPr>
            <a:spLocks/>
          </p:cNvSpPr>
          <p:nvPr/>
        </p:nvSpPr>
        <p:spPr bwMode="auto">
          <a:xfrm>
            <a:off x="2120900" y="5719763"/>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3" name="Freeform 63"/>
          <p:cNvSpPr>
            <a:spLocks/>
          </p:cNvSpPr>
          <p:nvPr/>
        </p:nvSpPr>
        <p:spPr bwMode="auto">
          <a:xfrm>
            <a:off x="2120900" y="5173663"/>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4" name="Line 64"/>
          <p:cNvSpPr>
            <a:spLocks noChangeShapeType="1"/>
          </p:cNvSpPr>
          <p:nvPr/>
        </p:nvSpPr>
        <p:spPr bwMode="auto">
          <a:xfrm flipH="1">
            <a:off x="2120900" y="5715000"/>
            <a:ext cx="2374900" cy="6350"/>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905" name="Freeform 65"/>
          <p:cNvSpPr>
            <a:spLocks/>
          </p:cNvSpPr>
          <p:nvPr/>
        </p:nvSpPr>
        <p:spPr bwMode="auto">
          <a:xfrm>
            <a:off x="2120900" y="4627563"/>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6" name="Freeform 66"/>
          <p:cNvSpPr>
            <a:spLocks/>
          </p:cNvSpPr>
          <p:nvPr/>
        </p:nvSpPr>
        <p:spPr bwMode="auto">
          <a:xfrm>
            <a:off x="2120900" y="4081463"/>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7" name="Freeform 67"/>
          <p:cNvSpPr>
            <a:spLocks/>
          </p:cNvSpPr>
          <p:nvPr/>
        </p:nvSpPr>
        <p:spPr bwMode="auto">
          <a:xfrm>
            <a:off x="2120900" y="4081463"/>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8" name="Freeform 68"/>
          <p:cNvSpPr>
            <a:spLocks/>
          </p:cNvSpPr>
          <p:nvPr/>
        </p:nvSpPr>
        <p:spPr bwMode="auto">
          <a:xfrm>
            <a:off x="2120900" y="5719763"/>
            <a:ext cx="2444750" cy="1587"/>
          </a:xfrm>
          <a:custGeom>
            <a:avLst/>
            <a:gdLst/>
            <a:ahLst/>
            <a:cxnLst>
              <a:cxn ang="0">
                <a:pos x="1540" y="0"/>
              </a:cxn>
              <a:cxn ang="0">
                <a:pos x="0" y="0"/>
              </a:cxn>
              <a:cxn ang="0">
                <a:pos x="1540" y="0"/>
              </a:cxn>
            </a:cxnLst>
            <a:rect l="0" t="0" r="r" b="b"/>
            <a:pathLst>
              <a:path w="1540">
                <a:moveTo>
                  <a:pt x="1540" y="0"/>
                </a:moveTo>
                <a:lnTo>
                  <a:pt x="0" y="0"/>
                </a:lnTo>
                <a:lnTo>
                  <a:pt x="154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9" name="Freeform 69"/>
          <p:cNvSpPr>
            <a:spLocks/>
          </p:cNvSpPr>
          <p:nvPr/>
        </p:nvSpPr>
        <p:spPr bwMode="auto">
          <a:xfrm>
            <a:off x="2120900" y="4081463"/>
            <a:ext cx="1588" cy="1638300"/>
          </a:xfrm>
          <a:custGeom>
            <a:avLst/>
            <a:gdLst/>
            <a:ahLst/>
            <a:cxnLst>
              <a:cxn ang="0">
                <a:pos x="0" y="1032"/>
              </a:cxn>
              <a:cxn ang="0">
                <a:pos x="0" y="0"/>
              </a:cxn>
              <a:cxn ang="0">
                <a:pos x="0" y="1032"/>
              </a:cxn>
            </a:cxnLst>
            <a:rect l="0" t="0" r="r" b="b"/>
            <a:pathLst>
              <a:path h="1032">
                <a:moveTo>
                  <a:pt x="0" y="1032"/>
                </a:moveTo>
                <a:lnTo>
                  <a:pt x="0" y="0"/>
                </a:lnTo>
                <a:lnTo>
                  <a:pt x="0" y="1032"/>
                </a:lnTo>
                <a:close/>
              </a:path>
            </a:pathLst>
          </a:custGeom>
          <a:solidFill>
            <a:srgbClr val="666699"/>
          </a:solidFill>
          <a:ln w="9525">
            <a:noFill/>
            <a:round/>
            <a:headEnd/>
            <a:tailEnd/>
          </a:ln>
        </p:spPr>
        <p:txBody>
          <a:bodyPr>
            <a:prstTxWarp prst="textNoShape">
              <a:avLst/>
            </a:prstTxWarp>
          </a:bodyPr>
          <a:lstStyle/>
          <a:p>
            <a:endParaRPr lang="en-AU"/>
          </a:p>
        </p:txBody>
      </p:sp>
      <p:sp>
        <p:nvSpPr>
          <p:cNvPr id="291910" name="Line 70"/>
          <p:cNvSpPr>
            <a:spLocks noChangeShapeType="1"/>
          </p:cNvSpPr>
          <p:nvPr/>
        </p:nvSpPr>
        <p:spPr bwMode="auto">
          <a:xfrm flipV="1">
            <a:off x="2120900" y="5715000"/>
            <a:ext cx="2374900" cy="4763"/>
          </a:xfrm>
          <a:prstGeom prst="line">
            <a:avLst/>
          </a:prstGeom>
          <a:noFill/>
          <a:ln w="11113">
            <a:solidFill>
              <a:srgbClr val="808080"/>
            </a:solidFill>
            <a:round/>
            <a:headEnd/>
            <a:tailEnd/>
          </a:ln>
        </p:spPr>
        <p:txBody>
          <a:bodyPr>
            <a:prstTxWarp prst="textNoShape">
              <a:avLst/>
            </a:prstTxWarp>
          </a:bodyPr>
          <a:lstStyle/>
          <a:p>
            <a:endParaRPr lang="en-AU"/>
          </a:p>
        </p:txBody>
      </p:sp>
      <p:grpSp>
        <p:nvGrpSpPr>
          <p:cNvPr id="291911" name="Group 71"/>
          <p:cNvGrpSpPr>
            <a:grpSpLocks/>
          </p:cNvGrpSpPr>
          <p:nvPr/>
        </p:nvGrpSpPr>
        <p:grpSpPr bwMode="auto">
          <a:xfrm>
            <a:off x="2120900" y="3962400"/>
            <a:ext cx="2374900" cy="1757363"/>
            <a:chOff x="1336" y="2571"/>
            <a:chExt cx="1541" cy="1032"/>
          </a:xfrm>
        </p:grpSpPr>
        <p:sp>
          <p:nvSpPr>
            <p:cNvPr id="291912" name="Line 72"/>
            <p:cNvSpPr>
              <a:spLocks noChangeShapeType="1"/>
            </p:cNvSpPr>
            <p:nvPr/>
          </p:nvSpPr>
          <p:spPr bwMode="auto">
            <a:xfrm flipH="1">
              <a:off x="1336" y="3259"/>
              <a:ext cx="1540" cy="1"/>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913" name="Line 73"/>
            <p:cNvSpPr>
              <a:spLocks noChangeShapeType="1"/>
            </p:cNvSpPr>
            <p:nvPr/>
          </p:nvSpPr>
          <p:spPr bwMode="auto">
            <a:xfrm flipH="1">
              <a:off x="1336" y="2915"/>
              <a:ext cx="1540" cy="1"/>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914" name="Line 74"/>
            <p:cNvSpPr>
              <a:spLocks noChangeShapeType="1"/>
            </p:cNvSpPr>
            <p:nvPr/>
          </p:nvSpPr>
          <p:spPr bwMode="auto">
            <a:xfrm flipH="1">
              <a:off x="1336" y="2571"/>
              <a:ext cx="1540" cy="1"/>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915" name="Line 75"/>
            <p:cNvSpPr>
              <a:spLocks noChangeShapeType="1"/>
            </p:cNvSpPr>
            <p:nvPr/>
          </p:nvSpPr>
          <p:spPr bwMode="auto">
            <a:xfrm flipV="1">
              <a:off x="2876" y="2571"/>
              <a:ext cx="1" cy="1032"/>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916" name="Line 76"/>
            <p:cNvSpPr>
              <a:spLocks noChangeShapeType="1"/>
            </p:cNvSpPr>
            <p:nvPr/>
          </p:nvSpPr>
          <p:spPr bwMode="auto">
            <a:xfrm>
              <a:off x="1336" y="2571"/>
              <a:ext cx="1" cy="1032"/>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917" name="Freeform 77"/>
            <p:cNvSpPr>
              <a:spLocks/>
            </p:cNvSpPr>
            <p:nvPr/>
          </p:nvSpPr>
          <p:spPr bwMode="auto">
            <a:xfrm>
              <a:off x="1336" y="2832"/>
              <a:ext cx="169" cy="771"/>
            </a:xfrm>
            <a:custGeom>
              <a:avLst/>
              <a:gdLst/>
              <a:ahLst/>
              <a:cxnLst>
                <a:cxn ang="0">
                  <a:pos x="0" y="0"/>
                </a:cxn>
                <a:cxn ang="0">
                  <a:pos x="169" y="0"/>
                </a:cxn>
                <a:cxn ang="0">
                  <a:pos x="169" y="771"/>
                </a:cxn>
                <a:cxn ang="0">
                  <a:pos x="0" y="771"/>
                </a:cxn>
                <a:cxn ang="0">
                  <a:pos x="0" y="0"/>
                </a:cxn>
                <a:cxn ang="0">
                  <a:pos x="0" y="0"/>
                </a:cxn>
              </a:cxnLst>
              <a:rect l="0" t="0" r="r" b="b"/>
              <a:pathLst>
                <a:path w="169" h="771">
                  <a:moveTo>
                    <a:pt x="0" y="0"/>
                  </a:moveTo>
                  <a:lnTo>
                    <a:pt x="169" y="0"/>
                  </a:lnTo>
                  <a:lnTo>
                    <a:pt x="169" y="771"/>
                  </a:lnTo>
                  <a:lnTo>
                    <a:pt x="0" y="771"/>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18" name="Freeform 78"/>
            <p:cNvSpPr>
              <a:spLocks/>
            </p:cNvSpPr>
            <p:nvPr/>
          </p:nvSpPr>
          <p:spPr bwMode="auto">
            <a:xfrm>
              <a:off x="1505" y="3294"/>
              <a:ext cx="175" cy="309"/>
            </a:xfrm>
            <a:custGeom>
              <a:avLst/>
              <a:gdLst/>
              <a:ahLst/>
              <a:cxnLst>
                <a:cxn ang="0">
                  <a:pos x="0" y="0"/>
                </a:cxn>
                <a:cxn ang="0">
                  <a:pos x="175" y="0"/>
                </a:cxn>
                <a:cxn ang="0">
                  <a:pos x="175" y="309"/>
                </a:cxn>
                <a:cxn ang="0">
                  <a:pos x="0" y="309"/>
                </a:cxn>
                <a:cxn ang="0">
                  <a:pos x="0" y="0"/>
                </a:cxn>
                <a:cxn ang="0">
                  <a:pos x="0" y="0"/>
                </a:cxn>
              </a:cxnLst>
              <a:rect l="0" t="0" r="r" b="b"/>
              <a:pathLst>
                <a:path w="175" h="309">
                  <a:moveTo>
                    <a:pt x="0" y="0"/>
                  </a:moveTo>
                  <a:lnTo>
                    <a:pt x="175" y="0"/>
                  </a:lnTo>
                  <a:lnTo>
                    <a:pt x="175" y="309"/>
                  </a:lnTo>
                  <a:lnTo>
                    <a:pt x="0" y="309"/>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19" name="Freeform 79"/>
            <p:cNvSpPr>
              <a:spLocks/>
            </p:cNvSpPr>
            <p:nvPr/>
          </p:nvSpPr>
          <p:spPr bwMode="auto">
            <a:xfrm>
              <a:off x="1680" y="3449"/>
              <a:ext cx="169" cy="154"/>
            </a:xfrm>
            <a:custGeom>
              <a:avLst/>
              <a:gdLst/>
              <a:ahLst/>
              <a:cxnLst>
                <a:cxn ang="0">
                  <a:pos x="0" y="0"/>
                </a:cxn>
                <a:cxn ang="0">
                  <a:pos x="169" y="0"/>
                </a:cxn>
                <a:cxn ang="0">
                  <a:pos x="169" y="154"/>
                </a:cxn>
                <a:cxn ang="0">
                  <a:pos x="0" y="154"/>
                </a:cxn>
                <a:cxn ang="0">
                  <a:pos x="0" y="0"/>
                </a:cxn>
                <a:cxn ang="0">
                  <a:pos x="0" y="0"/>
                </a:cxn>
              </a:cxnLst>
              <a:rect l="0" t="0" r="r" b="b"/>
              <a:pathLst>
                <a:path w="169" h="154">
                  <a:moveTo>
                    <a:pt x="0" y="0"/>
                  </a:moveTo>
                  <a:lnTo>
                    <a:pt x="169" y="0"/>
                  </a:lnTo>
                  <a:lnTo>
                    <a:pt x="169" y="154"/>
                  </a:lnTo>
                  <a:lnTo>
                    <a:pt x="0" y="15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20" name="Freeform 80"/>
            <p:cNvSpPr>
              <a:spLocks/>
            </p:cNvSpPr>
            <p:nvPr/>
          </p:nvSpPr>
          <p:spPr bwMode="auto">
            <a:xfrm>
              <a:off x="1849" y="3449"/>
              <a:ext cx="169" cy="154"/>
            </a:xfrm>
            <a:custGeom>
              <a:avLst/>
              <a:gdLst/>
              <a:ahLst/>
              <a:cxnLst>
                <a:cxn ang="0">
                  <a:pos x="0" y="0"/>
                </a:cxn>
                <a:cxn ang="0">
                  <a:pos x="169" y="0"/>
                </a:cxn>
                <a:cxn ang="0">
                  <a:pos x="169" y="154"/>
                </a:cxn>
                <a:cxn ang="0">
                  <a:pos x="0" y="154"/>
                </a:cxn>
                <a:cxn ang="0">
                  <a:pos x="0" y="0"/>
                </a:cxn>
                <a:cxn ang="0">
                  <a:pos x="0" y="0"/>
                </a:cxn>
              </a:cxnLst>
              <a:rect l="0" t="0" r="r" b="b"/>
              <a:pathLst>
                <a:path w="169" h="154">
                  <a:moveTo>
                    <a:pt x="0" y="0"/>
                  </a:moveTo>
                  <a:lnTo>
                    <a:pt x="169" y="0"/>
                  </a:lnTo>
                  <a:lnTo>
                    <a:pt x="169" y="154"/>
                  </a:lnTo>
                  <a:lnTo>
                    <a:pt x="0" y="15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21" name="Freeform 81"/>
            <p:cNvSpPr>
              <a:spLocks/>
            </p:cNvSpPr>
            <p:nvPr/>
          </p:nvSpPr>
          <p:spPr bwMode="auto">
            <a:xfrm>
              <a:off x="2363" y="3294"/>
              <a:ext cx="169" cy="309"/>
            </a:xfrm>
            <a:custGeom>
              <a:avLst/>
              <a:gdLst/>
              <a:ahLst/>
              <a:cxnLst>
                <a:cxn ang="0">
                  <a:pos x="0" y="0"/>
                </a:cxn>
                <a:cxn ang="0">
                  <a:pos x="169" y="0"/>
                </a:cxn>
                <a:cxn ang="0">
                  <a:pos x="169" y="309"/>
                </a:cxn>
                <a:cxn ang="0">
                  <a:pos x="0" y="309"/>
                </a:cxn>
                <a:cxn ang="0">
                  <a:pos x="0" y="0"/>
                </a:cxn>
                <a:cxn ang="0">
                  <a:pos x="0" y="0"/>
                </a:cxn>
              </a:cxnLst>
              <a:rect l="0" t="0" r="r" b="b"/>
              <a:pathLst>
                <a:path w="169" h="309">
                  <a:moveTo>
                    <a:pt x="0" y="0"/>
                  </a:moveTo>
                  <a:lnTo>
                    <a:pt x="169" y="0"/>
                  </a:lnTo>
                  <a:lnTo>
                    <a:pt x="169" y="309"/>
                  </a:lnTo>
                  <a:lnTo>
                    <a:pt x="0" y="309"/>
                  </a:lnTo>
                  <a:lnTo>
                    <a:pt x="0" y="0"/>
                  </a:lnTo>
                  <a:lnTo>
                    <a:pt x="0" y="0"/>
                  </a:lnTo>
                  <a:close/>
                </a:path>
              </a:pathLst>
            </a:custGeom>
            <a:solidFill>
              <a:srgbClr val="969696"/>
            </a:solidFill>
            <a:ln w="9525">
              <a:noFill/>
              <a:round/>
              <a:headEnd/>
              <a:tailEnd/>
            </a:ln>
          </p:spPr>
          <p:txBody>
            <a:bodyPr>
              <a:prstTxWarp prst="textNoShape">
                <a:avLst/>
              </a:prstTxWarp>
            </a:bodyPr>
            <a:lstStyle/>
            <a:p>
              <a:endParaRPr lang="en-AU"/>
            </a:p>
          </p:txBody>
        </p:sp>
        <p:sp>
          <p:nvSpPr>
            <p:cNvPr id="291922" name="Freeform 82"/>
            <p:cNvSpPr>
              <a:spLocks/>
            </p:cNvSpPr>
            <p:nvPr/>
          </p:nvSpPr>
          <p:spPr bwMode="auto">
            <a:xfrm>
              <a:off x="2707" y="3431"/>
              <a:ext cx="169" cy="172"/>
            </a:xfrm>
            <a:custGeom>
              <a:avLst/>
              <a:gdLst/>
              <a:ahLst/>
              <a:cxnLst>
                <a:cxn ang="0">
                  <a:pos x="0" y="0"/>
                </a:cxn>
                <a:cxn ang="0">
                  <a:pos x="169" y="0"/>
                </a:cxn>
                <a:cxn ang="0">
                  <a:pos x="169" y="172"/>
                </a:cxn>
                <a:cxn ang="0">
                  <a:pos x="0" y="172"/>
                </a:cxn>
                <a:cxn ang="0">
                  <a:pos x="0" y="0"/>
                </a:cxn>
                <a:cxn ang="0">
                  <a:pos x="0" y="0"/>
                </a:cxn>
              </a:cxnLst>
              <a:rect l="0" t="0" r="r" b="b"/>
              <a:pathLst>
                <a:path w="169" h="172">
                  <a:moveTo>
                    <a:pt x="0" y="0"/>
                  </a:moveTo>
                  <a:lnTo>
                    <a:pt x="169" y="0"/>
                  </a:lnTo>
                  <a:lnTo>
                    <a:pt x="169" y="172"/>
                  </a:lnTo>
                  <a:lnTo>
                    <a:pt x="0" y="172"/>
                  </a:lnTo>
                  <a:lnTo>
                    <a:pt x="0" y="0"/>
                  </a:lnTo>
                  <a:lnTo>
                    <a:pt x="0" y="0"/>
                  </a:lnTo>
                  <a:close/>
                </a:path>
              </a:pathLst>
            </a:custGeom>
            <a:solidFill>
              <a:srgbClr val="FF0000"/>
            </a:solidFill>
            <a:ln w="11113">
              <a:solidFill>
                <a:srgbClr val="FF0000"/>
              </a:solidFill>
              <a:prstDash val="solid"/>
              <a:round/>
              <a:headEnd/>
              <a:tailEnd/>
            </a:ln>
          </p:spPr>
          <p:txBody>
            <a:bodyPr>
              <a:prstTxWarp prst="textNoShape">
                <a:avLst/>
              </a:prstTxWarp>
            </a:bodyPr>
            <a:lstStyle/>
            <a:p>
              <a:endParaRPr lang="en-AU"/>
            </a:p>
          </p:txBody>
        </p:sp>
      </p:grpSp>
      <p:grpSp>
        <p:nvGrpSpPr>
          <p:cNvPr id="291923" name="Group 83"/>
          <p:cNvGrpSpPr>
            <a:grpSpLocks/>
          </p:cNvGrpSpPr>
          <p:nvPr/>
        </p:nvGrpSpPr>
        <p:grpSpPr bwMode="auto">
          <a:xfrm>
            <a:off x="1752600" y="3853546"/>
            <a:ext cx="263525" cy="1884363"/>
            <a:chOff x="1111" y="2520"/>
            <a:chExt cx="166" cy="1187"/>
          </a:xfrm>
        </p:grpSpPr>
        <p:sp>
          <p:nvSpPr>
            <p:cNvPr id="291924" name="Rectangle 84"/>
            <p:cNvSpPr>
              <a:spLocks noChangeArrowheads="1"/>
            </p:cNvSpPr>
            <p:nvPr/>
          </p:nvSpPr>
          <p:spPr bwMode="auto">
            <a:xfrm>
              <a:off x="1195" y="3552"/>
              <a:ext cx="66" cy="155"/>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rgbClr val="7F7F7F"/>
                  </a:solidFill>
                </a:rPr>
                <a:t>0</a:t>
              </a:r>
              <a:endParaRPr lang="en-US" sz="1600" dirty="0">
                <a:solidFill>
                  <a:srgbClr val="7F7F7F"/>
                </a:solidFill>
              </a:endParaRPr>
            </a:p>
          </p:txBody>
        </p:sp>
        <p:sp>
          <p:nvSpPr>
            <p:cNvPr id="291925" name="Rectangle 85"/>
            <p:cNvSpPr>
              <a:spLocks noChangeArrowheads="1"/>
            </p:cNvSpPr>
            <p:nvPr/>
          </p:nvSpPr>
          <p:spPr bwMode="auto">
            <a:xfrm>
              <a:off x="1111" y="3208"/>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0.2</a:t>
              </a:r>
              <a:endParaRPr lang="en-US" sz="1600">
                <a:solidFill>
                  <a:srgbClr val="7F7F7F"/>
                </a:solidFill>
              </a:endParaRPr>
            </a:p>
          </p:txBody>
        </p:sp>
        <p:sp>
          <p:nvSpPr>
            <p:cNvPr id="291926" name="Rectangle 86"/>
            <p:cNvSpPr>
              <a:spLocks noChangeArrowheads="1"/>
            </p:cNvSpPr>
            <p:nvPr/>
          </p:nvSpPr>
          <p:spPr bwMode="auto">
            <a:xfrm>
              <a:off x="1111" y="2864"/>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0.4</a:t>
              </a:r>
              <a:endParaRPr lang="en-US" sz="1600">
                <a:solidFill>
                  <a:srgbClr val="7F7F7F"/>
                </a:solidFill>
              </a:endParaRPr>
            </a:p>
          </p:txBody>
        </p:sp>
        <p:sp>
          <p:nvSpPr>
            <p:cNvPr id="291927" name="Rectangle 87"/>
            <p:cNvSpPr>
              <a:spLocks noChangeArrowheads="1"/>
            </p:cNvSpPr>
            <p:nvPr/>
          </p:nvSpPr>
          <p:spPr bwMode="auto">
            <a:xfrm>
              <a:off x="1111" y="2520"/>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rgbClr val="7F7F7F"/>
                  </a:solidFill>
                </a:rPr>
                <a:t>0.6</a:t>
              </a:r>
              <a:endParaRPr lang="en-US" sz="1600" dirty="0">
                <a:solidFill>
                  <a:srgbClr val="7F7F7F"/>
                </a:solidFill>
              </a:endParaRPr>
            </a:p>
          </p:txBody>
        </p:sp>
      </p:grpSp>
      <p:sp>
        <p:nvSpPr>
          <p:cNvPr id="291928" name="Rectangle 88"/>
          <p:cNvSpPr>
            <a:spLocks noChangeArrowheads="1"/>
          </p:cNvSpPr>
          <p:nvPr/>
        </p:nvSpPr>
        <p:spPr bwMode="auto">
          <a:xfrm>
            <a:off x="2144713" y="5864225"/>
            <a:ext cx="218008"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0.1</a:t>
            </a:r>
            <a:endParaRPr lang="en-US"/>
          </a:p>
        </p:txBody>
      </p:sp>
      <p:sp>
        <p:nvSpPr>
          <p:cNvPr id="291929" name="Rectangle 89"/>
          <p:cNvSpPr>
            <a:spLocks noChangeArrowheads="1"/>
          </p:cNvSpPr>
          <p:nvPr/>
        </p:nvSpPr>
        <p:spPr bwMode="auto">
          <a:xfrm>
            <a:off x="3775075" y="5864225"/>
            <a:ext cx="213519"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1.0</a:t>
            </a:r>
            <a:endParaRPr lang="en-US"/>
          </a:p>
        </p:txBody>
      </p:sp>
      <p:sp>
        <p:nvSpPr>
          <p:cNvPr id="291930" name="Rectangle 90"/>
          <p:cNvSpPr>
            <a:spLocks noChangeArrowheads="1"/>
          </p:cNvSpPr>
          <p:nvPr/>
        </p:nvSpPr>
        <p:spPr bwMode="auto">
          <a:xfrm>
            <a:off x="4322763" y="5864225"/>
            <a:ext cx="213519"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4.0</a:t>
            </a:r>
            <a:endParaRPr lang="en-US"/>
          </a:p>
        </p:txBody>
      </p:sp>
      <p:sp>
        <p:nvSpPr>
          <p:cNvPr id="291931" name="Freeform 91"/>
          <p:cNvSpPr>
            <a:spLocks/>
          </p:cNvSpPr>
          <p:nvPr/>
        </p:nvSpPr>
        <p:spPr bwMode="auto">
          <a:xfrm>
            <a:off x="5629275" y="5813425"/>
            <a:ext cx="1919288" cy="1588"/>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2" name="Freeform 92"/>
          <p:cNvSpPr>
            <a:spLocks/>
          </p:cNvSpPr>
          <p:nvPr/>
        </p:nvSpPr>
        <p:spPr bwMode="auto">
          <a:xfrm>
            <a:off x="5629275" y="5229225"/>
            <a:ext cx="1919288" cy="1588"/>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3" name="Freeform 93"/>
          <p:cNvSpPr>
            <a:spLocks/>
          </p:cNvSpPr>
          <p:nvPr/>
        </p:nvSpPr>
        <p:spPr bwMode="auto">
          <a:xfrm>
            <a:off x="5629275" y="4646613"/>
            <a:ext cx="1919288" cy="1587"/>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4" name="Freeform 94"/>
          <p:cNvSpPr>
            <a:spLocks/>
          </p:cNvSpPr>
          <p:nvPr/>
        </p:nvSpPr>
        <p:spPr bwMode="auto">
          <a:xfrm>
            <a:off x="5629275" y="4062413"/>
            <a:ext cx="1919288" cy="1587"/>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5" name="Freeform 95"/>
          <p:cNvSpPr>
            <a:spLocks/>
          </p:cNvSpPr>
          <p:nvPr/>
        </p:nvSpPr>
        <p:spPr bwMode="auto">
          <a:xfrm>
            <a:off x="5629275" y="4062413"/>
            <a:ext cx="1919288" cy="1587"/>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6" name="Freeform 96"/>
          <p:cNvSpPr>
            <a:spLocks/>
          </p:cNvSpPr>
          <p:nvPr/>
        </p:nvSpPr>
        <p:spPr bwMode="auto">
          <a:xfrm>
            <a:off x="5629275" y="5813425"/>
            <a:ext cx="1919288" cy="1588"/>
          </a:xfrm>
          <a:custGeom>
            <a:avLst/>
            <a:gdLst/>
            <a:ahLst/>
            <a:cxnLst>
              <a:cxn ang="0">
                <a:pos x="1209" y="0"/>
              </a:cxn>
              <a:cxn ang="0">
                <a:pos x="0" y="0"/>
              </a:cxn>
              <a:cxn ang="0">
                <a:pos x="1209" y="0"/>
              </a:cxn>
            </a:cxnLst>
            <a:rect l="0" t="0" r="r" b="b"/>
            <a:pathLst>
              <a:path w="1209">
                <a:moveTo>
                  <a:pt x="1209" y="0"/>
                </a:moveTo>
                <a:lnTo>
                  <a:pt x="0" y="0"/>
                </a:lnTo>
                <a:lnTo>
                  <a:pt x="1209" y="0"/>
                </a:lnTo>
                <a:close/>
              </a:path>
            </a:pathLst>
          </a:custGeom>
          <a:solidFill>
            <a:srgbClr val="666699"/>
          </a:solidFill>
          <a:ln w="9525">
            <a:noFill/>
            <a:round/>
            <a:headEnd/>
            <a:tailEnd/>
          </a:ln>
        </p:spPr>
        <p:txBody>
          <a:bodyPr>
            <a:prstTxWarp prst="textNoShape">
              <a:avLst/>
            </a:prstTxWarp>
          </a:bodyPr>
          <a:lstStyle/>
          <a:p>
            <a:endParaRPr lang="en-AU"/>
          </a:p>
        </p:txBody>
      </p:sp>
      <p:grpSp>
        <p:nvGrpSpPr>
          <p:cNvPr id="291937" name="Group 97"/>
          <p:cNvGrpSpPr>
            <a:grpSpLocks/>
          </p:cNvGrpSpPr>
          <p:nvPr/>
        </p:nvGrpSpPr>
        <p:grpSpPr bwMode="auto">
          <a:xfrm>
            <a:off x="5029200" y="3962400"/>
            <a:ext cx="2438400" cy="1752600"/>
            <a:chOff x="3546" y="2559"/>
            <a:chExt cx="1210" cy="1104"/>
          </a:xfrm>
        </p:grpSpPr>
        <p:sp>
          <p:nvSpPr>
            <p:cNvPr id="291938" name="Line 98"/>
            <p:cNvSpPr>
              <a:spLocks noChangeShapeType="1"/>
            </p:cNvSpPr>
            <p:nvPr/>
          </p:nvSpPr>
          <p:spPr bwMode="auto">
            <a:xfrm flipV="1">
              <a:off x="4755" y="2559"/>
              <a:ext cx="1" cy="1103"/>
            </a:xfrm>
            <a:prstGeom prst="line">
              <a:avLst/>
            </a:prstGeom>
            <a:noFill/>
            <a:ln w="11113">
              <a:solidFill>
                <a:srgbClr val="808080"/>
              </a:solidFill>
              <a:round/>
              <a:headEnd/>
              <a:tailEnd/>
            </a:ln>
          </p:spPr>
          <p:txBody>
            <a:bodyPr>
              <a:prstTxWarp prst="textNoShape">
                <a:avLst/>
              </a:prstTxWarp>
            </a:bodyPr>
            <a:lstStyle/>
            <a:p>
              <a:endParaRPr lang="en-AU"/>
            </a:p>
          </p:txBody>
        </p:sp>
        <p:grpSp>
          <p:nvGrpSpPr>
            <p:cNvPr id="291939" name="Group 99"/>
            <p:cNvGrpSpPr>
              <a:grpSpLocks/>
            </p:cNvGrpSpPr>
            <p:nvPr/>
          </p:nvGrpSpPr>
          <p:grpSpPr bwMode="auto">
            <a:xfrm>
              <a:off x="3546" y="2559"/>
              <a:ext cx="1209" cy="1104"/>
              <a:chOff x="3546" y="2559"/>
              <a:chExt cx="1209" cy="1104"/>
            </a:xfrm>
          </p:grpSpPr>
          <p:sp>
            <p:nvSpPr>
              <p:cNvPr id="291940" name="Line 100"/>
              <p:cNvSpPr>
                <a:spLocks noChangeShapeType="1"/>
              </p:cNvSpPr>
              <p:nvPr/>
            </p:nvSpPr>
            <p:spPr bwMode="auto">
              <a:xfrm flipH="1">
                <a:off x="3546" y="3294"/>
                <a:ext cx="1209" cy="1"/>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941" name="Line 101"/>
              <p:cNvSpPr>
                <a:spLocks noChangeShapeType="1"/>
              </p:cNvSpPr>
              <p:nvPr/>
            </p:nvSpPr>
            <p:spPr bwMode="auto">
              <a:xfrm flipH="1">
                <a:off x="3546" y="2927"/>
                <a:ext cx="1209" cy="1"/>
              </a:xfrm>
              <a:prstGeom prst="line">
                <a:avLst/>
              </a:prstGeom>
              <a:noFill/>
              <a:ln w="11113">
                <a:solidFill>
                  <a:srgbClr val="666699"/>
                </a:solidFill>
                <a:round/>
                <a:headEnd/>
                <a:tailEnd/>
              </a:ln>
            </p:spPr>
            <p:txBody>
              <a:bodyPr>
                <a:prstTxWarp prst="textNoShape">
                  <a:avLst/>
                </a:prstTxWarp>
              </a:bodyPr>
              <a:lstStyle/>
              <a:p>
                <a:endParaRPr lang="en-AU"/>
              </a:p>
            </p:txBody>
          </p:sp>
          <p:grpSp>
            <p:nvGrpSpPr>
              <p:cNvPr id="291942" name="Group 102"/>
              <p:cNvGrpSpPr>
                <a:grpSpLocks/>
              </p:cNvGrpSpPr>
              <p:nvPr/>
            </p:nvGrpSpPr>
            <p:grpSpPr bwMode="auto">
              <a:xfrm>
                <a:off x="3546" y="2559"/>
                <a:ext cx="1209" cy="1104"/>
                <a:chOff x="3546" y="2559"/>
                <a:chExt cx="1209" cy="1104"/>
              </a:xfrm>
            </p:grpSpPr>
            <p:sp>
              <p:nvSpPr>
                <p:cNvPr id="291943" name="Line 103"/>
                <p:cNvSpPr>
                  <a:spLocks noChangeShapeType="1"/>
                </p:cNvSpPr>
                <p:nvPr/>
              </p:nvSpPr>
              <p:spPr bwMode="auto">
                <a:xfrm>
                  <a:off x="3546" y="3662"/>
                  <a:ext cx="1209" cy="1"/>
                </a:xfrm>
                <a:prstGeom prst="line">
                  <a:avLst/>
                </a:prstGeom>
                <a:noFill/>
                <a:ln w="11113">
                  <a:solidFill>
                    <a:srgbClr val="808080"/>
                  </a:solidFill>
                  <a:round/>
                  <a:headEnd/>
                  <a:tailEnd/>
                </a:ln>
              </p:spPr>
              <p:txBody>
                <a:bodyPr>
                  <a:prstTxWarp prst="textNoShape">
                    <a:avLst/>
                  </a:prstTxWarp>
                </a:bodyPr>
                <a:lstStyle/>
                <a:p>
                  <a:endParaRPr lang="en-AU"/>
                </a:p>
              </p:txBody>
            </p:sp>
            <p:grpSp>
              <p:nvGrpSpPr>
                <p:cNvPr id="291944" name="Group 104"/>
                <p:cNvGrpSpPr>
                  <a:grpSpLocks/>
                </p:cNvGrpSpPr>
                <p:nvPr/>
              </p:nvGrpSpPr>
              <p:grpSpPr bwMode="auto">
                <a:xfrm>
                  <a:off x="3546" y="2559"/>
                  <a:ext cx="1209" cy="1103"/>
                  <a:chOff x="3546" y="2559"/>
                  <a:chExt cx="1209" cy="1103"/>
                </a:xfrm>
              </p:grpSpPr>
              <p:sp>
                <p:nvSpPr>
                  <p:cNvPr id="291945" name="Line 105"/>
                  <p:cNvSpPr>
                    <a:spLocks noChangeShapeType="1"/>
                  </p:cNvSpPr>
                  <p:nvPr/>
                </p:nvSpPr>
                <p:spPr bwMode="auto">
                  <a:xfrm flipH="1">
                    <a:off x="3546" y="2559"/>
                    <a:ext cx="1209" cy="1"/>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946" name="Line 106"/>
                  <p:cNvSpPr>
                    <a:spLocks noChangeShapeType="1"/>
                  </p:cNvSpPr>
                  <p:nvPr/>
                </p:nvSpPr>
                <p:spPr bwMode="auto">
                  <a:xfrm>
                    <a:off x="3546" y="2559"/>
                    <a:ext cx="1" cy="1103"/>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947" name="Freeform 107"/>
                  <p:cNvSpPr>
                    <a:spLocks/>
                  </p:cNvSpPr>
                  <p:nvPr/>
                </p:nvSpPr>
                <p:spPr bwMode="auto">
                  <a:xfrm>
                    <a:off x="3546" y="2838"/>
                    <a:ext cx="175" cy="824"/>
                  </a:xfrm>
                  <a:custGeom>
                    <a:avLst/>
                    <a:gdLst/>
                    <a:ahLst/>
                    <a:cxnLst>
                      <a:cxn ang="0">
                        <a:pos x="0" y="0"/>
                      </a:cxn>
                      <a:cxn ang="0">
                        <a:pos x="175" y="0"/>
                      </a:cxn>
                      <a:cxn ang="0">
                        <a:pos x="175" y="824"/>
                      </a:cxn>
                      <a:cxn ang="0">
                        <a:pos x="0" y="824"/>
                      </a:cxn>
                      <a:cxn ang="0">
                        <a:pos x="0" y="0"/>
                      </a:cxn>
                      <a:cxn ang="0">
                        <a:pos x="0" y="0"/>
                      </a:cxn>
                    </a:cxnLst>
                    <a:rect l="0" t="0" r="r" b="b"/>
                    <a:pathLst>
                      <a:path w="175" h="824">
                        <a:moveTo>
                          <a:pt x="0" y="0"/>
                        </a:moveTo>
                        <a:lnTo>
                          <a:pt x="175" y="0"/>
                        </a:lnTo>
                        <a:lnTo>
                          <a:pt x="175" y="824"/>
                        </a:lnTo>
                        <a:lnTo>
                          <a:pt x="0" y="82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48" name="Freeform 108"/>
                  <p:cNvSpPr>
                    <a:spLocks/>
                  </p:cNvSpPr>
                  <p:nvPr/>
                </p:nvSpPr>
                <p:spPr bwMode="auto">
                  <a:xfrm>
                    <a:off x="3721" y="3330"/>
                    <a:ext cx="169" cy="332"/>
                  </a:xfrm>
                  <a:custGeom>
                    <a:avLst/>
                    <a:gdLst/>
                    <a:ahLst/>
                    <a:cxnLst>
                      <a:cxn ang="0">
                        <a:pos x="0" y="0"/>
                      </a:cxn>
                      <a:cxn ang="0">
                        <a:pos x="169" y="0"/>
                      </a:cxn>
                      <a:cxn ang="0">
                        <a:pos x="169" y="332"/>
                      </a:cxn>
                      <a:cxn ang="0">
                        <a:pos x="0" y="332"/>
                      </a:cxn>
                      <a:cxn ang="0">
                        <a:pos x="0" y="0"/>
                      </a:cxn>
                      <a:cxn ang="0">
                        <a:pos x="0" y="0"/>
                      </a:cxn>
                    </a:cxnLst>
                    <a:rect l="0" t="0" r="r" b="b"/>
                    <a:pathLst>
                      <a:path w="169" h="332">
                        <a:moveTo>
                          <a:pt x="0" y="0"/>
                        </a:moveTo>
                        <a:lnTo>
                          <a:pt x="169" y="0"/>
                        </a:lnTo>
                        <a:lnTo>
                          <a:pt x="169" y="332"/>
                        </a:lnTo>
                        <a:lnTo>
                          <a:pt x="0" y="332"/>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49" name="Freeform 109"/>
                  <p:cNvSpPr>
                    <a:spLocks/>
                  </p:cNvSpPr>
                  <p:nvPr/>
                </p:nvSpPr>
                <p:spPr bwMode="auto">
                  <a:xfrm>
                    <a:off x="3890" y="3496"/>
                    <a:ext cx="176" cy="166"/>
                  </a:xfrm>
                  <a:custGeom>
                    <a:avLst/>
                    <a:gdLst/>
                    <a:ahLst/>
                    <a:cxnLst>
                      <a:cxn ang="0">
                        <a:pos x="0" y="0"/>
                      </a:cxn>
                      <a:cxn ang="0">
                        <a:pos x="176" y="0"/>
                      </a:cxn>
                      <a:cxn ang="0">
                        <a:pos x="176" y="166"/>
                      </a:cxn>
                      <a:cxn ang="0">
                        <a:pos x="0" y="166"/>
                      </a:cxn>
                      <a:cxn ang="0">
                        <a:pos x="0" y="0"/>
                      </a:cxn>
                      <a:cxn ang="0">
                        <a:pos x="0" y="0"/>
                      </a:cxn>
                    </a:cxnLst>
                    <a:rect l="0" t="0" r="r" b="b"/>
                    <a:pathLst>
                      <a:path w="176" h="166">
                        <a:moveTo>
                          <a:pt x="0" y="0"/>
                        </a:moveTo>
                        <a:lnTo>
                          <a:pt x="176" y="0"/>
                        </a:lnTo>
                        <a:lnTo>
                          <a:pt x="176" y="166"/>
                        </a:lnTo>
                        <a:lnTo>
                          <a:pt x="0" y="166"/>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50" name="Freeform 110"/>
                  <p:cNvSpPr>
                    <a:spLocks/>
                  </p:cNvSpPr>
                  <p:nvPr/>
                </p:nvSpPr>
                <p:spPr bwMode="auto">
                  <a:xfrm>
                    <a:off x="4066" y="3496"/>
                    <a:ext cx="169" cy="166"/>
                  </a:xfrm>
                  <a:custGeom>
                    <a:avLst/>
                    <a:gdLst/>
                    <a:ahLst/>
                    <a:cxnLst>
                      <a:cxn ang="0">
                        <a:pos x="0" y="0"/>
                      </a:cxn>
                      <a:cxn ang="0">
                        <a:pos x="169" y="0"/>
                      </a:cxn>
                      <a:cxn ang="0">
                        <a:pos x="169" y="166"/>
                      </a:cxn>
                      <a:cxn ang="0">
                        <a:pos x="0" y="166"/>
                      </a:cxn>
                      <a:cxn ang="0">
                        <a:pos x="0" y="0"/>
                      </a:cxn>
                      <a:cxn ang="0">
                        <a:pos x="0" y="0"/>
                      </a:cxn>
                    </a:cxnLst>
                    <a:rect l="0" t="0" r="r" b="b"/>
                    <a:pathLst>
                      <a:path w="169" h="166">
                        <a:moveTo>
                          <a:pt x="0" y="0"/>
                        </a:moveTo>
                        <a:lnTo>
                          <a:pt x="169" y="0"/>
                        </a:lnTo>
                        <a:lnTo>
                          <a:pt x="169" y="166"/>
                        </a:lnTo>
                        <a:lnTo>
                          <a:pt x="0" y="166"/>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51" name="Freeform 111"/>
                  <p:cNvSpPr>
                    <a:spLocks/>
                  </p:cNvSpPr>
                  <p:nvPr/>
                </p:nvSpPr>
                <p:spPr bwMode="auto">
                  <a:xfrm>
                    <a:off x="4410" y="3478"/>
                    <a:ext cx="169" cy="184"/>
                  </a:xfrm>
                  <a:custGeom>
                    <a:avLst/>
                    <a:gdLst/>
                    <a:ahLst/>
                    <a:cxnLst>
                      <a:cxn ang="0">
                        <a:pos x="0" y="0"/>
                      </a:cxn>
                      <a:cxn ang="0">
                        <a:pos x="169" y="0"/>
                      </a:cxn>
                      <a:cxn ang="0">
                        <a:pos x="169" y="184"/>
                      </a:cxn>
                      <a:cxn ang="0">
                        <a:pos x="0" y="184"/>
                      </a:cxn>
                      <a:cxn ang="0">
                        <a:pos x="0" y="0"/>
                      </a:cxn>
                      <a:cxn ang="0">
                        <a:pos x="0" y="0"/>
                      </a:cxn>
                    </a:cxnLst>
                    <a:rect l="0" t="0" r="r" b="b"/>
                    <a:pathLst>
                      <a:path w="169" h="184">
                        <a:moveTo>
                          <a:pt x="0" y="0"/>
                        </a:moveTo>
                        <a:lnTo>
                          <a:pt x="169" y="0"/>
                        </a:lnTo>
                        <a:lnTo>
                          <a:pt x="169" y="184"/>
                        </a:lnTo>
                        <a:lnTo>
                          <a:pt x="0" y="18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52" name="Freeform 112"/>
                  <p:cNvSpPr>
                    <a:spLocks/>
                  </p:cNvSpPr>
                  <p:nvPr/>
                </p:nvSpPr>
                <p:spPr bwMode="auto">
                  <a:xfrm>
                    <a:off x="4579" y="3330"/>
                    <a:ext cx="176" cy="332"/>
                  </a:xfrm>
                  <a:custGeom>
                    <a:avLst/>
                    <a:gdLst/>
                    <a:ahLst/>
                    <a:cxnLst>
                      <a:cxn ang="0">
                        <a:pos x="0" y="0"/>
                      </a:cxn>
                      <a:cxn ang="0">
                        <a:pos x="176" y="0"/>
                      </a:cxn>
                      <a:cxn ang="0">
                        <a:pos x="176" y="332"/>
                      </a:cxn>
                      <a:cxn ang="0">
                        <a:pos x="0" y="332"/>
                      </a:cxn>
                      <a:cxn ang="0">
                        <a:pos x="0" y="0"/>
                      </a:cxn>
                      <a:cxn ang="0">
                        <a:pos x="0" y="0"/>
                      </a:cxn>
                    </a:cxnLst>
                    <a:rect l="0" t="0" r="r" b="b"/>
                    <a:pathLst>
                      <a:path w="176" h="332">
                        <a:moveTo>
                          <a:pt x="0" y="0"/>
                        </a:moveTo>
                        <a:lnTo>
                          <a:pt x="176" y="0"/>
                        </a:lnTo>
                        <a:lnTo>
                          <a:pt x="176" y="332"/>
                        </a:lnTo>
                        <a:lnTo>
                          <a:pt x="0" y="332"/>
                        </a:lnTo>
                        <a:lnTo>
                          <a:pt x="0" y="0"/>
                        </a:lnTo>
                        <a:lnTo>
                          <a:pt x="0" y="0"/>
                        </a:lnTo>
                        <a:close/>
                      </a:path>
                    </a:pathLst>
                  </a:custGeom>
                  <a:solidFill>
                    <a:srgbClr val="969696"/>
                  </a:solidFill>
                  <a:ln w="9525">
                    <a:noFill/>
                    <a:round/>
                    <a:headEnd/>
                    <a:tailEnd/>
                  </a:ln>
                </p:spPr>
                <p:txBody>
                  <a:bodyPr>
                    <a:prstTxWarp prst="textNoShape">
                      <a:avLst/>
                    </a:prstTxWarp>
                  </a:bodyPr>
                  <a:lstStyle/>
                  <a:p>
                    <a:endParaRPr lang="en-AU"/>
                  </a:p>
                </p:txBody>
              </p:sp>
            </p:grpSp>
          </p:grpSp>
        </p:grpSp>
      </p:grpSp>
      <p:sp>
        <p:nvSpPr>
          <p:cNvPr id="291953" name="Rectangle 113"/>
          <p:cNvSpPr>
            <a:spLocks noChangeArrowheads="1"/>
          </p:cNvSpPr>
          <p:nvPr/>
        </p:nvSpPr>
        <p:spPr bwMode="auto">
          <a:xfrm>
            <a:off x="5675313" y="5921375"/>
            <a:ext cx="180670" cy="169277"/>
          </a:xfrm>
          <a:prstGeom prst="rect">
            <a:avLst/>
          </a:prstGeom>
          <a:noFill/>
          <a:ln w="9525">
            <a:noFill/>
            <a:miter lim="800000"/>
            <a:headEnd/>
            <a:tailEnd/>
          </a:ln>
        </p:spPr>
        <p:txBody>
          <a:bodyPr wrap="none" lIns="0" tIns="0" rIns="0" bIns="0">
            <a:prstTxWarp prst="textNoShape">
              <a:avLst/>
            </a:prstTxWarp>
            <a:spAutoFit/>
          </a:bodyPr>
          <a:lstStyle/>
          <a:p>
            <a:r>
              <a:rPr lang="en-US" sz="1100" b="1">
                <a:solidFill>
                  <a:srgbClr val="FFFFFF"/>
                </a:solidFill>
              </a:rPr>
              <a:t>0.1</a:t>
            </a:r>
            <a:endParaRPr lang="en-US"/>
          </a:p>
        </p:txBody>
      </p:sp>
      <p:sp>
        <p:nvSpPr>
          <p:cNvPr id="291954" name="Rectangle 114"/>
          <p:cNvSpPr>
            <a:spLocks noChangeArrowheads="1"/>
          </p:cNvSpPr>
          <p:nvPr/>
        </p:nvSpPr>
        <p:spPr bwMode="auto">
          <a:xfrm>
            <a:off x="7326313" y="5921375"/>
            <a:ext cx="180670" cy="169277"/>
          </a:xfrm>
          <a:prstGeom prst="rect">
            <a:avLst/>
          </a:prstGeom>
          <a:noFill/>
          <a:ln w="9525">
            <a:noFill/>
            <a:miter lim="800000"/>
            <a:headEnd/>
            <a:tailEnd/>
          </a:ln>
        </p:spPr>
        <p:txBody>
          <a:bodyPr wrap="none" lIns="0" tIns="0" rIns="0" bIns="0">
            <a:prstTxWarp prst="textNoShape">
              <a:avLst/>
            </a:prstTxWarp>
            <a:spAutoFit/>
          </a:bodyPr>
          <a:lstStyle/>
          <a:p>
            <a:r>
              <a:rPr lang="en-US" sz="1100" b="1">
                <a:solidFill>
                  <a:srgbClr val="FFFFFF"/>
                </a:solidFill>
              </a:rPr>
              <a:t>1.0</a:t>
            </a:r>
            <a:endParaRPr lang="en-US"/>
          </a:p>
        </p:txBody>
      </p:sp>
      <p:grpSp>
        <p:nvGrpSpPr>
          <p:cNvPr id="291955" name="Group 115"/>
          <p:cNvGrpSpPr>
            <a:grpSpLocks/>
          </p:cNvGrpSpPr>
          <p:nvPr/>
        </p:nvGrpSpPr>
        <p:grpSpPr bwMode="auto">
          <a:xfrm>
            <a:off x="4696580" y="3877736"/>
            <a:ext cx="263525" cy="1884363"/>
            <a:chOff x="1111" y="2520"/>
            <a:chExt cx="166" cy="1187"/>
          </a:xfrm>
        </p:grpSpPr>
        <p:sp>
          <p:nvSpPr>
            <p:cNvPr id="291956" name="Rectangle 116"/>
            <p:cNvSpPr>
              <a:spLocks noChangeArrowheads="1"/>
            </p:cNvSpPr>
            <p:nvPr/>
          </p:nvSpPr>
          <p:spPr bwMode="auto">
            <a:xfrm>
              <a:off x="1195" y="3552"/>
              <a:ext cx="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a:t>
              </a:r>
              <a:endParaRPr lang="en-US" sz="1600">
                <a:solidFill>
                  <a:srgbClr val="7F7F7F"/>
                </a:solidFill>
              </a:endParaRPr>
            </a:p>
          </p:txBody>
        </p:sp>
        <p:sp>
          <p:nvSpPr>
            <p:cNvPr id="291957" name="Rectangle 117"/>
            <p:cNvSpPr>
              <a:spLocks noChangeArrowheads="1"/>
            </p:cNvSpPr>
            <p:nvPr/>
          </p:nvSpPr>
          <p:spPr bwMode="auto">
            <a:xfrm>
              <a:off x="1111" y="3208"/>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rgbClr val="7F7F7F"/>
                  </a:solidFill>
                </a:rPr>
                <a:t>0.2</a:t>
              </a:r>
              <a:endParaRPr lang="en-US" sz="1600" dirty="0">
                <a:solidFill>
                  <a:srgbClr val="7F7F7F"/>
                </a:solidFill>
              </a:endParaRPr>
            </a:p>
          </p:txBody>
        </p:sp>
        <p:sp>
          <p:nvSpPr>
            <p:cNvPr id="291958" name="Rectangle 118"/>
            <p:cNvSpPr>
              <a:spLocks noChangeArrowheads="1"/>
            </p:cNvSpPr>
            <p:nvPr/>
          </p:nvSpPr>
          <p:spPr bwMode="auto">
            <a:xfrm>
              <a:off x="1111" y="2864"/>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0.4</a:t>
              </a:r>
              <a:endParaRPr lang="en-US" sz="1600">
                <a:solidFill>
                  <a:srgbClr val="7F7F7F"/>
                </a:solidFill>
              </a:endParaRPr>
            </a:p>
          </p:txBody>
        </p:sp>
        <p:sp>
          <p:nvSpPr>
            <p:cNvPr id="291959" name="Rectangle 119"/>
            <p:cNvSpPr>
              <a:spLocks noChangeArrowheads="1"/>
            </p:cNvSpPr>
            <p:nvPr/>
          </p:nvSpPr>
          <p:spPr bwMode="auto">
            <a:xfrm>
              <a:off x="1111" y="2520"/>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0.6</a:t>
              </a:r>
              <a:endParaRPr lang="en-US" sz="1600">
                <a:solidFill>
                  <a:srgbClr val="7F7F7F"/>
                </a:solidFill>
              </a:endParaRPr>
            </a:p>
          </p:txBody>
        </p:sp>
      </p:grpSp>
      <p:sp>
        <p:nvSpPr>
          <p:cNvPr id="291960" name="Freeform 120"/>
          <p:cNvSpPr>
            <a:spLocks/>
          </p:cNvSpPr>
          <p:nvPr/>
        </p:nvSpPr>
        <p:spPr bwMode="auto">
          <a:xfrm>
            <a:off x="2209800" y="4495800"/>
            <a:ext cx="1754306" cy="1206500"/>
          </a:xfrm>
          <a:custGeom>
            <a:avLst/>
            <a:gdLst/>
            <a:ahLst/>
            <a:cxnLst>
              <a:cxn ang="0">
                <a:pos x="0" y="0"/>
              </a:cxn>
              <a:cxn ang="0">
                <a:pos x="480" y="672"/>
              </a:cxn>
              <a:cxn ang="0">
                <a:pos x="1056" y="528"/>
              </a:cxn>
            </a:cxnLst>
            <a:rect l="0" t="0" r="r" b="b"/>
            <a:pathLst>
              <a:path w="1056" h="760">
                <a:moveTo>
                  <a:pt x="0" y="0"/>
                </a:moveTo>
                <a:cubicBezTo>
                  <a:pt x="152" y="292"/>
                  <a:pt x="304" y="584"/>
                  <a:pt x="480" y="672"/>
                </a:cubicBezTo>
                <a:cubicBezTo>
                  <a:pt x="656" y="760"/>
                  <a:pt x="960" y="552"/>
                  <a:pt x="1056" y="528"/>
                </a:cubicBezTo>
              </a:path>
            </a:pathLst>
          </a:custGeom>
          <a:noFill/>
          <a:ln w="9525">
            <a:solidFill>
              <a:schemeClr val="tx1">
                <a:lumMod val="50000"/>
                <a:lumOff val="50000"/>
              </a:schemeClr>
            </a:solidFill>
            <a:round/>
            <a:headEnd/>
            <a:tailEnd/>
          </a:ln>
          <a:effectLst/>
        </p:spPr>
        <p:txBody>
          <a:bodyPr wrap="none" anchor="ctr">
            <a:prstTxWarp prst="textNoShape">
              <a:avLst/>
            </a:prstTxWarp>
          </a:bodyPr>
          <a:lstStyle/>
          <a:p>
            <a:endParaRPr lang="en-AU"/>
          </a:p>
        </p:txBody>
      </p:sp>
      <p:sp>
        <p:nvSpPr>
          <p:cNvPr id="291961" name="Freeform 121"/>
          <p:cNvSpPr>
            <a:spLocks/>
          </p:cNvSpPr>
          <p:nvPr/>
        </p:nvSpPr>
        <p:spPr bwMode="auto">
          <a:xfrm>
            <a:off x="5067301" y="4495800"/>
            <a:ext cx="2347912" cy="1130300"/>
          </a:xfrm>
          <a:custGeom>
            <a:avLst/>
            <a:gdLst/>
            <a:ahLst/>
            <a:cxnLst>
              <a:cxn ang="0">
                <a:pos x="0" y="0"/>
              </a:cxn>
              <a:cxn ang="0">
                <a:pos x="480" y="672"/>
              </a:cxn>
              <a:cxn ang="0">
                <a:pos x="1056" y="528"/>
              </a:cxn>
            </a:cxnLst>
            <a:rect l="0" t="0" r="r" b="b"/>
            <a:pathLst>
              <a:path w="1056" h="760">
                <a:moveTo>
                  <a:pt x="0" y="0"/>
                </a:moveTo>
                <a:cubicBezTo>
                  <a:pt x="152" y="292"/>
                  <a:pt x="304" y="584"/>
                  <a:pt x="480" y="672"/>
                </a:cubicBezTo>
                <a:cubicBezTo>
                  <a:pt x="656" y="760"/>
                  <a:pt x="960" y="552"/>
                  <a:pt x="1056" y="528"/>
                </a:cubicBezTo>
              </a:path>
            </a:pathLst>
          </a:custGeom>
          <a:noFill/>
          <a:ln w="9525">
            <a:solidFill>
              <a:srgbClr val="7F7F7F"/>
            </a:solidFill>
            <a:round/>
            <a:headEnd/>
            <a:tailEnd/>
          </a:ln>
          <a:effectLst/>
        </p:spPr>
        <p:txBody>
          <a:bodyPr wrap="none" anchor="ctr">
            <a:prstTxWarp prst="textNoShape">
              <a:avLst/>
            </a:prstTxWarp>
          </a:bodyPr>
          <a:lstStyle/>
          <a:p>
            <a:endParaRPr lang="en-AU"/>
          </a:p>
        </p:txBody>
      </p:sp>
      <p:sp>
        <p:nvSpPr>
          <p:cNvPr id="291962" name="Text Box 122"/>
          <p:cNvSpPr txBox="1">
            <a:spLocks noChangeArrowheads="1"/>
          </p:cNvSpPr>
          <p:nvPr/>
        </p:nvSpPr>
        <p:spPr bwMode="auto">
          <a:xfrm>
            <a:off x="2406950" y="6250140"/>
            <a:ext cx="2867261" cy="52322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800" b="1" dirty="0">
                <a:solidFill>
                  <a:srgbClr val="953735"/>
                </a:solidFill>
              </a:rPr>
              <a:t>Alternative </a:t>
            </a:r>
          </a:p>
        </p:txBody>
      </p:sp>
      <p:sp>
        <p:nvSpPr>
          <p:cNvPr id="291963" name="Text Box 123"/>
          <p:cNvSpPr txBox="1">
            <a:spLocks noChangeArrowheads="1"/>
          </p:cNvSpPr>
          <p:nvPr/>
        </p:nvSpPr>
        <p:spPr bwMode="auto">
          <a:xfrm>
            <a:off x="5854272" y="6274356"/>
            <a:ext cx="1694291" cy="52322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800" b="1" dirty="0">
                <a:solidFill>
                  <a:srgbClr val="953735"/>
                </a:solidFill>
              </a:rPr>
              <a:t>Null</a:t>
            </a:r>
          </a:p>
        </p:txBody>
      </p:sp>
      <p:sp>
        <p:nvSpPr>
          <p:cNvPr id="291964" name="Text Box 124"/>
          <p:cNvSpPr txBox="1">
            <a:spLocks noChangeArrowheads="1"/>
          </p:cNvSpPr>
          <p:nvPr/>
        </p:nvSpPr>
        <p:spPr bwMode="auto">
          <a:xfrm>
            <a:off x="457200" y="1418924"/>
            <a:ext cx="1006324" cy="58477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3200" dirty="0" smtClean="0">
                <a:solidFill>
                  <a:schemeClr val="accent2">
                    <a:lumMod val="75000"/>
                  </a:schemeClr>
                </a:solidFill>
              </a:rPr>
              <a:t>M2</a:t>
            </a:r>
            <a:endParaRPr lang="en-US" sz="3200" dirty="0">
              <a:solidFill>
                <a:schemeClr val="accent2">
                  <a:lumMod val="75000"/>
                </a:schemeClr>
              </a:solidFill>
            </a:endParaRPr>
          </a:p>
        </p:txBody>
      </p:sp>
      <p:sp>
        <p:nvSpPr>
          <p:cNvPr id="291965" name="Text Box 125"/>
          <p:cNvSpPr txBox="1">
            <a:spLocks noChangeArrowheads="1"/>
          </p:cNvSpPr>
          <p:nvPr/>
        </p:nvSpPr>
        <p:spPr bwMode="auto">
          <a:xfrm>
            <a:off x="7772400" y="1423056"/>
            <a:ext cx="1006324" cy="58477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3200" dirty="0" smtClean="0">
                <a:solidFill>
                  <a:srgbClr val="7F7F7F"/>
                </a:solidFill>
              </a:rPr>
              <a:t>M1</a:t>
            </a:r>
            <a:endParaRPr lang="en-US" sz="3200" dirty="0">
              <a:solidFill>
                <a:srgbClr val="7F7F7F"/>
              </a:solidFill>
            </a:endParaRPr>
          </a:p>
        </p:txBody>
      </p:sp>
      <p:sp>
        <p:nvSpPr>
          <p:cNvPr id="291966" name="Text Box 126"/>
          <p:cNvSpPr txBox="1">
            <a:spLocks noChangeArrowheads="1"/>
          </p:cNvSpPr>
          <p:nvPr/>
        </p:nvSpPr>
        <p:spPr bwMode="auto">
          <a:xfrm>
            <a:off x="533400" y="3886200"/>
            <a:ext cx="1006324" cy="58477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3200" dirty="0">
                <a:solidFill>
                  <a:schemeClr val="accent2">
                    <a:lumMod val="75000"/>
                  </a:schemeClr>
                </a:solidFill>
              </a:rPr>
              <a:t>M8</a:t>
            </a:r>
          </a:p>
        </p:txBody>
      </p:sp>
      <p:sp>
        <p:nvSpPr>
          <p:cNvPr id="291967" name="Text Box 127"/>
          <p:cNvSpPr txBox="1">
            <a:spLocks noChangeArrowheads="1"/>
          </p:cNvSpPr>
          <p:nvPr/>
        </p:nvSpPr>
        <p:spPr bwMode="auto">
          <a:xfrm>
            <a:off x="7848600" y="3886200"/>
            <a:ext cx="1006324" cy="58477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3200" dirty="0">
                <a:solidFill>
                  <a:srgbClr val="7F7F7F"/>
                </a:solidFill>
              </a:rPr>
              <a:t>M7</a:t>
            </a:r>
          </a:p>
        </p:txBody>
      </p:sp>
      <p:sp>
        <p:nvSpPr>
          <p:cNvPr id="291968" name="Text Box 128"/>
          <p:cNvSpPr txBox="1">
            <a:spLocks noChangeArrowheads="1"/>
          </p:cNvSpPr>
          <p:nvPr/>
        </p:nvSpPr>
        <p:spPr bwMode="auto">
          <a:xfrm>
            <a:off x="3657600" y="3124200"/>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a:sym typeface="Symbol" charset="2"/>
              </a:rPr>
              <a:t></a:t>
            </a:r>
            <a:r>
              <a:rPr lang="en-GB" sz="2400" b="1" baseline="-25000">
                <a:sym typeface="Symbol" charset="2"/>
              </a:rPr>
              <a:t>2</a:t>
            </a:r>
            <a:r>
              <a:rPr lang="en-GB" sz="2400" b="1">
                <a:sym typeface="Symbol" charset="2"/>
              </a:rPr>
              <a:t>&gt;1</a:t>
            </a:r>
          </a:p>
        </p:txBody>
      </p:sp>
      <p:sp>
        <p:nvSpPr>
          <p:cNvPr id="291969" name="Text Box 129"/>
          <p:cNvSpPr txBox="1">
            <a:spLocks noChangeArrowheads="1"/>
          </p:cNvSpPr>
          <p:nvPr/>
        </p:nvSpPr>
        <p:spPr bwMode="auto">
          <a:xfrm>
            <a:off x="3886200" y="5694440"/>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a:sym typeface="Symbol" charset="2"/>
              </a:rPr>
              <a:t>&gt;1</a:t>
            </a:r>
          </a:p>
        </p:txBody>
      </p:sp>
      <p:sp>
        <p:nvSpPr>
          <p:cNvPr id="291970" name="Text Box 130"/>
          <p:cNvSpPr txBox="1">
            <a:spLocks noChangeArrowheads="1"/>
          </p:cNvSpPr>
          <p:nvPr/>
        </p:nvSpPr>
        <p:spPr bwMode="auto">
          <a:xfrm>
            <a:off x="2819400" y="3124200"/>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a:sym typeface="Symbol" charset="2"/>
              </a:rPr>
              <a:t></a:t>
            </a:r>
            <a:r>
              <a:rPr lang="en-GB" sz="2400" b="1" baseline="-25000">
                <a:sym typeface="Symbol" charset="2"/>
              </a:rPr>
              <a:t>1</a:t>
            </a:r>
            <a:r>
              <a:rPr lang="en-GB" sz="2400" b="1">
                <a:sym typeface="Symbol" charset="2"/>
              </a:rPr>
              <a:t>=1</a:t>
            </a:r>
          </a:p>
        </p:txBody>
      </p:sp>
      <p:sp>
        <p:nvSpPr>
          <p:cNvPr id="291971" name="Text Box 131"/>
          <p:cNvSpPr txBox="1">
            <a:spLocks noChangeArrowheads="1"/>
          </p:cNvSpPr>
          <p:nvPr/>
        </p:nvSpPr>
        <p:spPr bwMode="auto">
          <a:xfrm>
            <a:off x="1981200" y="3124200"/>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a:sym typeface="Symbol" charset="2"/>
              </a:rPr>
              <a:t></a:t>
            </a:r>
            <a:r>
              <a:rPr lang="en-GB" sz="2400" b="1" baseline="-25000">
                <a:sym typeface="Symbol" charset="2"/>
              </a:rPr>
              <a:t>0</a:t>
            </a:r>
            <a:r>
              <a:rPr lang="en-GB" sz="2400" b="1">
                <a:sym typeface="Symbol" charset="2"/>
              </a:rPr>
              <a:t>&lt;1</a:t>
            </a:r>
          </a:p>
        </p:txBody>
      </p:sp>
      <p:sp>
        <p:nvSpPr>
          <p:cNvPr id="291972" name="Text Box 132"/>
          <p:cNvSpPr txBox="1">
            <a:spLocks noChangeArrowheads="1"/>
          </p:cNvSpPr>
          <p:nvPr/>
        </p:nvSpPr>
        <p:spPr bwMode="auto">
          <a:xfrm>
            <a:off x="6400800" y="3124200"/>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a:sym typeface="Symbol" charset="2"/>
              </a:rPr>
              <a:t></a:t>
            </a:r>
            <a:r>
              <a:rPr lang="en-GB" sz="2400" b="1" baseline="-25000">
                <a:sym typeface="Symbol" charset="2"/>
              </a:rPr>
              <a:t>1</a:t>
            </a:r>
            <a:r>
              <a:rPr lang="en-GB" sz="2400" b="1">
                <a:sym typeface="Symbol" charset="2"/>
              </a:rPr>
              <a:t>=1</a:t>
            </a:r>
          </a:p>
        </p:txBody>
      </p:sp>
      <p:sp>
        <p:nvSpPr>
          <p:cNvPr id="291973" name="Text Box 133"/>
          <p:cNvSpPr txBox="1">
            <a:spLocks noChangeArrowheads="1"/>
          </p:cNvSpPr>
          <p:nvPr/>
        </p:nvSpPr>
        <p:spPr bwMode="auto">
          <a:xfrm>
            <a:off x="5257800" y="3124200"/>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a:sym typeface="Symbol" charset="2"/>
              </a:rPr>
              <a:t></a:t>
            </a:r>
            <a:r>
              <a:rPr lang="en-GB" sz="2400" b="1" baseline="-25000">
                <a:sym typeface="Symbol" charset="2"/>
              </a:rPr>
              <a:t>0</a:t>
            </a:r>
            <a:r>
              <a:rPr lang="en-GB" sz="2400" b="1">
                <a:sym typeface="Symbol" charset="2"/>
              </a:rPr>
              <a:t>&lt;1</a:t>
            </a:r>
          </a:p>
        </p:txBody>
      </p:sp>
      <p:sp>
        <p:nvSpPr>
          <p:cNvPr id="291974" name="Text Box 134"/>
          <p:cNvSpPr txBox="1">
            <a:spLocks noChangeArrowheads="1"/>
          </p:cNvSpPr>
          <p:nvPr/>
        </p:nvSpPr>
        <p:spPr bwMode="auto">
          <a:xfrm>
            <a:off x="2286000" y="5694440"/>
            <a:ext cx="1524000"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dirty="0">
                <a:sym typeface="Symbol" charset="2"/>
              </a:rPr>
              <a:t> ~ </a:t>
            </a:r>
            <a:r>
              <a:rPr lang="en-GB" sz="2400" i="1" dirty="0">
                <a:sym typeface="Symbol" charset="2"/>
              </a:rPr>
              <a:t>B</a:t>
            </a:r>
            <a:r>
              <a:rPr lang="en-GB" sz="2400" dirty="0">
                <a:sym typeface="Symbol" charset="2"/>
              </a:rPr>
              <a:t>(</a:t>
            </a:r>
            <a:r>
              <a:rPr lang="en-GB" sz="2400" i="1" dirty="0" err="1">
                <a:sym typeface="Symbol" charset="2"/>
              </a:rPr>
              <a:t>p</a:t>
            </a:r>
            <a:r>
              <a:rPr lang="en-GB" sz="2400" dirty="0" err="1">
                <a:sym typeface="Symbol" charset="2"/>
              </a:rPr>
              <a:t>,</a:t>
            </a:r>
            <a:r>
              <a:rPr lang="en-GB" sz="2400" i="1" dirty="0" err="1">
                <a:sym typeface="Symbol" charset="2"/>
              </a:rPr>
              <a:t>q</a:t>
            </a:r>
            <a:r>
              <a:rPr lang="en-GB" sz="2400" dirty="0">
                <a:sym typeface="Symbol" charset="2"/>
              </a:rPr>
              <a:t>)</a:t>
            </a:r>
          </a:p>
        </p:txBody>
      </p:sp>
      <p:sp>
        <p:nvSpPr>
          <p:cNvPr id="291975" name="Text Box 135"/>
          <p:cNvSpPr txBox="1">
            <a:spLocks noChangeArrowheads="1"/>
          </p:cNvSpPr>
          <p:nvPr/>
        </p:nvSpPr>
        <p:spPr bwMode="auto">
          <a:xfrm>
            <a:off x="5655730" y="5715000"/>
            <a:ext cx="1524000"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dirty="0">
                <a:sym typeface="Symbol" charset="2"/>
              </a:rPr>
              <a:t> ~ </a:t>
            </a:r>
            <a:r>
              <a:rPr lang="en-GB" sz="2400" i="1" dirty="0">
                <a:sym typeface="Symbol" charset="2"/>
              </a:rPr>
              <a:t>B</a:t>
            </a:r>
            <a:r>
              <a:rPr lang="en-GB" sz="2400" dirty="0">
                <a:sym typeface="Symbol" charset="2"/>
              </a:rPr>
              <a:t>(</a:t>
            </a:r>
            <a:r>
              <a:rPr lang="en-GB" sz="2400" i="1" dirty="0" err="1">
                <a:sym typeface="Symbol" charset="2"/>
              </a:rPr>
              <a:t>p</a:t>
            </a:r>
            <a:r>
              <a:rPr lang="en-GB" sz="2400" dirty="0" err="1">
                <a:sym typeface="Symbol" charset="2"/>
              </a:rPr>
              <a:t>,</a:t>
            </a:r>
            <a:r>
              <a:rPr lang="en-GB" sz="2400" i="1" dirty="0" err="1">
                <a:sym typeface="Symbol" charset="2"/>
              </a:rPr>
              <a:t>q</a:t>
            </a:r>
            <a:r>
              <a:rPr lang="en-GB" sz="2400" dirty="0">
                <a:sym typeface="Symbol" charset="2"/>
              </a:rPr>
              <a:t>)</a:t>
            </a:r>
          </a:p>
        </p:txBody>
      </p:sp>
      <p:sp>
        <p:nvSpPr>
          <p:cNvPr id="291976" name="Text Box 136"/>
          <p:cNvSpPr txBox="1">
            <a:spLocks noChangeArrowheads="1"/>
          </p:cNvSpPr>
          <p:nvPr/>
        </p:nvSpPr>
        <p:spPr bwMode="auto">
          <a:xfrm>
            <a:off x="7162800" y="6324600"/>
            <a:ext cx="1828800" cy="398463"/>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000" dirty="0">
                <a:sym typeface="Symbol" charset="2"/>
              </a:rPr>
              <a:t>0 ≤ </a:t>
            </a:r>
            <a:r>
              <a:rPr lang="en-GB" sz="2000" i="1" dirty="0">
                <a:sym typeface="Symbol" charset="2"/>
              </a:rPr>
              <a:t>B</a:t>
            </a:r>
            <a:r>
              <a:rPr lang="en-GB" sz="2000" dirty="0">
                <a:sym typeface="Symbol" charset="2"/>
              </a:rPr>
              <a:t>(</a:t>
            </a:r>
            <a:r>
              <a:rPr lang="en-GB" sz="2000" i="1" dirty="0" err="1">
                <a:sym typeface="Symbol" charset="2"/>
              </a:rPr>
              <a:t>p</a:t>
            </a:r>
            <a:r>
              <a:rPr lang="en-GB" sz="2000" dirty="0" err="1">
                <a:sym typeface="Symbol" charset="2"/>
              </a:rPr>
              <a:t>,</a:t>
            </a:r>
            <a:r>
              <a:rPr lang="en-GB" sz="2000" i="1" dirty="0" err="1">
                <a:sym typeface="Symbol" charset="2"/>
              </a:rPr>
              <a:t>q</a:t>
            </a:r>
            <a:r>
              <a:rPr lang="en-GB" sz="2000" dirty="0">
                <a:sym typeface="Symbol" charset="2"/>
              </a:rPr>
              <a:t>) ≤ 1</a:t>
            </a:r>
            <a:endParaRPr lang="en-GB" b="1" dirty="0">
              <a:sym typeface="Symbol" charset="2"/>
            </a:endParaRPr>
          </a:p>
        </p:txBody>
      </p:sp>
      <p:sp>
        <p:nvSpPr>
          <p:cNvPr id="291977" name="Rectangle 137"/>
          <p:cNvSpPr>
            <a:spLocks noChangeArrowheads="1"/>
          </p:cNvSpPr>
          <p:nvPr/>
        </p:nvSpPr>
        <p:spPr bwMode="auto">
          <a:xfrm>
            <a:off x="2294465" y="2133600"/>
            <a:ext cx="429812" cy="400110"/>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0</a:t>
            </a:r>
            <a:endParaRPr lang="en-US" sz="2000" b="1" baseline="-25000" dirty="0">
              <a:effectLst>
                <a:outerShdw blurRad="38100" dist="38100" dir="2700000" algn="tl">
                  <a:srgbClr val="DDDDDD"/>
                </a:outerShdw>
              </a:effectLst>
            </a:endParaRPr>
          </a:p>
        </p:txBody>
      </p:sp>
      <p:sp>
        <p:nvSpPr>
          <p:cNvPr id="291978" name="Rectangle 138"/>
          <p:cNvSpPr>
            <a:spLocks noChangeArrowheads="1"/>
          </p:cNvSpPr>
          <p:nvPr/>
        </p:nvSpPr>
        <p:spPr bwMode="auto">
          <a:xfrm>
            <a:off x="3084285" y="2109410"/>
            <a:ext cx="449263" cy="396875"/>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1</a:t>
            </a:r>
            <a:endParaRPr lang="en-US" sz="2000" b="1" baseline="-25000" dirty="0">
              <a:effectLst>
                <a:outerShdw blurRad="38100" dist="38100" dir="2700000" algn="tl">
                  <a:srgbClr val="DDDDDD"/>
                </a:outerShdw>
              </a:effectLst>
            </a:endParaRPr>
          </a:p>
        </p:txBody>
      </p:sp>
      <p:sp>
        <p:nvSpPr>
          <p:cNvPr id="291979" name="Rectangle 139"/>
          <p:cNvSpPr>
            <a:spLocks noChangeArrowheads="1"/>
          </p:cNvSpPr>
          <p:nvPr/>
        </p:nvSpPr>
        <p:spPr bwMode="auto">
          <a:xfrm>
            <a:off x="3882570" y="2157790"/>
            <a:ext cx="449263" cy="396875"/>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2</a:t>
            </a:r>
            <a:endParaRPr lang="en-US" sz="2000" b="1" baseline="-25000" dirty="0">
              <a:effectLst>
                <a:outerShdw blurRad="38100" dist="38100" dir="2700000" algn="tl">
                  <a:srgbClr val="DDDDDD"/>
                </a:outerShdw>
              </a:effectLst>
            </a:endParaRPr>
          </a:p>
        </p:txBody>
      </p:sp>
      <p:sp>
        <p:nvSpPr>
          <p:cNvPr id="291980" name="Rectangle 140"/>
          <p:cNvSpPr>
            <a:spLocks noChangeArrowheads="1"/>
          </p:cNvSpPr>
          <p:nvPr/>
        </p:nvSpPr>
        <p:spPr bwMode="auto">
          <a:xfrm>
            <a:off x="5506960" y="2133600"/>
            <a:ext cx="429812" cy="400110"/>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0</a:t>
            </a:r>
            <a:endParaRPr lang="en-US" sz="2000" b="1" baseline="-25000" dirty="0">
              <a:effectLst>
                <a:outerShdw blurRad="38100" dist="38100" dir="2700000" algn="tl">
                  <a:srgbClr val="DDDDDD"/>
                </a:outerShdw>
              </a:effectLst>
            </a:endParaRPr>
          </a:p>
        </p:txBody>
      </p:sp>
      <p:sp>
        <p:nvSpPr>
          <p:cNvPr id="291981" name="Rectangle 141"/>
          <p:cNvSpPr>
            <a:spLocks noChangeArrowheads="1"/>
          </p:cNvSpPr>
          <p:nvPr/>
        </p:nvSpPr>
        <p:spPr bwMode="auto">
          <a:xfrm>
            <a:off x="6729790" y="2145695"/>
            <a:ext cx="449263" cy="396875"/>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1</a:t>
            </a:r>
            <a:endParaRPr lang="en-US" sz="2000" b="1" baseline="-25000" dirty="0">
              <a:effectLst>
                <a:outerShdw blurRad="38100" dist="38100" dir="2700000" algn="tl">
                  <a:srgbClr val="DDDDDD"/>
                </a:outerShdw>
              </a:effectLst>
            </a:endParaRPr>
          </a:p>
        </p:txBody>
      </p:sp>
      <p:sp>
        <p:nvSpPr>
          <p:cNvPr id="291982" name="Rectangle 142"/>
          <p:cNvSpPr>
            <a:spLocks noChangeArrowheads="1"/>
          </p:cNvSpPr>
          <p:nvPr/>
        </p:nvSpPr>
        <p:spPr bwMode="auto">
          <a:xfrm>
            <a:off x="3075197" y="4724400"/>
            <a:ext cx="429812" cy="400110"/>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0</a:t>
            </a:r>
            <a:endParaRPr lang="en-US" sz="2000" b="1" baseline="-25000" dirty="0">
              <a:effectLst>
                <a:outerShdw blurRad="38100" dist="38100" dir="2700000" algn="tl">
                  <a:srgbClr val="DDDDDD"/>
                </a:outerShdw>
              </a:effectLst>
            </a:endParaRPr>
          </a:p>
        </p:txBody>
      </p:sp>
      <p:sp>
        <p:nvSpPr>
          <p:cNvPr id="291983" name="Rectangle 143"/>
          <p:cNvSpPr>
            <a:spLocks noChangeArrowheads="1"/>
          </p:cNvSpPr>
          <p:nvPr/>
        </p:nvSpPr>
        <p:spPr bwMode="auto">
          <a:xfrm>
            <a:off x="4163180" y="4917920"/>
            <a:ext cx="449263" cy="396875"/>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1</a:t>
            </a:r>
            <a:endParaRPr lang="en-US" sz="2000" b="1" baseline="-25000" dirty="0">
              <a:effectLst>
                <a:outerShdw blurRad="38100" dist="38100" dir="2700000" algn="tl">
                  <a:srgbClr val="DDDDDD"/>
                </a:outerShdw>
              </a:effectLst>
            </a:endParaRPr>
          </a:p>
        </p:txBody>
      </p:sp>
      <p:sp>
        <p:nvSpPr>
          <p:cNvPr id="144" name="Title 1"/>
          <p:cNvSpPr txBox="1">
            <a:spLocks/>
          </p:cNvSpPr>
          <p:nvPr/>
        </p:nvSpPr>
        <p:spPr>
          <a:xfrm>
            <a:off x="0" y="1"/>
            <a:ext cx="9144000" cy="914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Examples of nested </a:t>
            </a:r>
            <a:r>
              <a:rPr lang="en-AU" dirty="0" smtClean="0"/>
              <a:t>site </a:t>
            </a:r>
            <a:r>
              <a:rPr lang="en-AU" dirty="0"/>
              <a:t>models</a:t>
            </a:r>
          </a:p>
        </p:txBody>
      </p:sp>
    </p:spTree>
    <p:extLst>
      <p:ext uri="{BB962C8B-B14F-4D97-AF65-F5344CB8AC3E}">
        <p14:creationId xmlns:p14="http://schemas.microsoft.com/office/powerpoint/2010/main" val="9395933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773" y="196850"/>
            <a:ext cx="6265985" cy="50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7826" name="Rectangle 2"/>
          <p:cNvSpPr>
            <a:spLocks noGrp="1" noChangeArrowheads="1"/>
          </p:cNvSpPr>
          <p:nvPr>
            <p:ph type="title"/>
          </p:nvPr>
        </p:nvSpPr>
        <p:spPr>
          <a:xfrm>
            <a:off x="193431" y="1057326"/>
            <a:ext cx="2485292" cy="3413125"/>
          </a:xfrm>
        </p:spPr>
        <p:txBody>
          <a:bodyPr>
            <a:normAutofit/>
          </a:bodyPr>
          <a:lstStyle/>
          <a:p>
            <a:r>
              <a:rPr lang="en-GB" sz="3200" b="1" dirty="0">
                <a:solidFill>
                  <a:srgbClr val="C40000"/>
                </a:solidFill>
              </a:rPr>
              <a:t>Conservation </a:t>
            </a:r>
            <a:br>
              <a:rPr lang="en-GB" sz="3200" b="1" dirty="0">
                <a:solidFill>
                  <a:srgbClr val="C40000"/>
                </a:solidFill>
              </a:rPr>
            </a:br>
            <a:r>
              <a:rPr lang="en-GB" sz="3200" dirty="0">
                <a:solidFill>
                  <a:schemeClr val="accent2">
                    <a:lumMod val="75000"/>
                  </a:schemeClr>
                </a:solidFill>
                <a:effectLst>
                  <a:outerShdw blurRad="38100" dist="38100" dir="2700000" algn="tl">
                    <a:srgbClr val="DDDDDD"/>
                  </a:outerShdw>
                </a:effectLst>
                <a:latin typeface="Lucida Sans Unicode" charset="0"/>
                <a:sym typeface="Symbol" charset="0"/>
              </a:rPr>
              <a:t></a:t>
            </a:r>
            <a:br>
              <a:rPr lang="en-GB" sz="3200" dirty="0">
                <a:solidFill>
                  <a:schemeClr val="accent2">
                    <a:lumMod val="75000"/>
                  </a:schemeClr>
                </a:solidFill>
                <a:effectLst>
                  <a:outerShdw blurRad="38100" dist="38100" dir="2700000" algn="tl">
                    <a:srgbClr val="DDDDDD"/>
                  </a:outerShdw>
                </a:effectLst>
                <a:latin typeface="Lucida Sans Unicode" charset="0"/>
                <a:sym typeface="Symbol" charset="0"/>
              </a:rPr>
            </a:br>
            <a:r>
              <a:rPr lang="en-GB" sz="3200" dirty="0">
                <a:solidFill>
                  <a:schemeClr val="accent2">
                    <a:lumMod val="75000"/>
                  </a:schemeClr>
                </a:solidFill>
                <a:effectLst>
                  <a:outerShdw blurRad="38100" dist="38100" dir="2700000" algn="tl">
                    <a:srgbClr val="DDDDDD"/>
                  </a:outerShdw>
                </a:effectLst>
                <a:latin typeface="Lucida Sans Unicode" charset="0"/>
                <a:sym typeface="Wingdings" charset="0"/>
              </a:rPr>
              <a:t> </a:t>
            </a:r>
            <a:r>
              <a:rPr lang="en-GB" sz="3200" b="1" dirty="0">
                <a:solidFill>
                  <a:srgbClr val="C40000"/>
                </a:solidFill>
              </a:rPr>
              <a:t>function</a:t>
            </a:r>
          </a:p>
        </p:txBody>
      </p:sp>
      <p:sp>
        <p:nvSpPr>
          <p:cNvPr id="25603" name="Text Box 4"/>
          <p:cNvSpPr txBox="1">
            <a:spLocks noChangeArrowheads="1"/>
          </p:cNvSpPr>
          <p:nvPr/>
        </p:nvSpPr>
        <p:spPr bwMode="auto">
          <a:xfrm>
            <a:off x="262304" y="5380038"/>
            <a:ext cx="870438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r>
              <a:rPr lang="en-GB" sz="2000" dirty="0">
                <a:solidFill>
                  <a:schemeClr val="tx1">
                    <a:lumMod val="50000"/>
                    <a:lumOff val="50000"/>
                  </a:schemeClr>
                </a:solidFill>
                <a:latin typeface="+mn-lt"/>
              </a:rPr>
              <a:t>Percentage identity when human is aligned with another species.  </a:t>
            </a:r>
          </a:p>
          <a:p>
            <a:pPr eaLnBrk="0" hangingPunct="0"/>
            <a:r>
              <a:rPr lang="en-GB" sz="2000" dirty="0">
                <a:solidFill>
                  <a:schemeClr val="tx1">
                    <a:lumMod val="50000"/>
                    <a:lumOff val="50000"/>
                  </a:schemeClr>
                </a:solidFill>
                <a:latin typeface="+mn-lt"/>
              </a:rPr>
              <a:t>Close species are effective in identifying regulatory elements while distant species are effective in identifying coding regions.</a:t>
            </a:r>
          </a:p>
          <a:p>
            <a:pPr eaLnBrk="0" hangingPunct="0"/>
            <a:endParaRPr lang="en-GB" sz="1000" dirty="0">
              <a:solidFill>
                <a:schemeClr val="tx1">
                  <a:lumMod val="50000"/>
                  <a:lumOff val="50000"/>
                </a:schemeClr>
              </a:solidFill>
              <a:latin typeface="+mn-lt"/>
            </a:endParaRPr>
          </a:p>
          <a:p>
            <a:pPr algn="r" eaLnBrk="0" hangingPunct="0"/>
            <a:r>
              <a:rPr lang="en-GB" sz="1800" dirty="0" smtClean="0">
                <a:solidFill>
                  <a:schemeClr val="tx1">
                    <a:lumMod val="50000"/>
                    <a:lumOff val="50000"/>
                  </a:schemeClr>
                </a:solidFill>
                <a:latin typeface="+mn-lt"/>
              </a:rPr>
              <a:t>Thomas</a:t>
            </a:r>
            <a:r>
              <a:rPr lang="en-GB" sz="1800" dirty="0">
                <a:solidFill>
                  <a:schemeClr val="tx1">
                    <a:lumMod val="50000"/>
                    <a:lumOff val="50000"/>
                  </a:schemeClr>
                </a:solidFill>
                <a:latin typeface="+mn-lt"/>
              </a:rPr>
              <a:t>, et al. 2003. </a:t>
            </a:r>
            <a:r>
              <a:rPr lang="en-GB" sz="1800" i="1" dirty="0">
                <a:solidFill>
                  <a:schemeClr val="tx1">
                    <a:lumMod val="50000"/>
                    <a:lumOff val="50000"/>
                  </a:schemeClr>
                </a:solidFill>
                <a:latin typeface="+mn-lt"/>
              </a:rPr>
              <a:t>Nature</a:t>
            </a:r>
            <a:r>
              <a:rPr lang="en-GB" sz="1800" dirty="0">
                <a:solidFill>
                  <a:schemeClr val="tx1">
                    <a:lumMod val="50000"/>
                    <a:lumOff val="50000"/>
                  </a:schemeClr>
                </a:solidFill>
                <a:latin typeface="+mn-lt"/>
              </a:rPr>
              <a:t> </a:t>
            </a:r>
          </a:p>
        </p:txBody>
      </p:sp>
    </p:spTree>
    <p:extLst>
      <p:ext uri="{BB962C8B-B14F-4D97-AF65-F5344CB8AC3E}">
        <p14:creationId xmlns:p14="http://schemas.microsoft.com/office/powerpoint/2010/main" val="4054576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1" name="Group 22"/>
          <p:cNvGrpSpPr>
            <a:grpSpLocks/>
          </p:cNvGrpSpPr>
          <p:nvPr/>
        </p:nvGrpSpPr>
        <p:grpSpPr bwMode="auto">
          <a:xfrm>
            <a:off x="1118902" y="285750"/>
            <a:ext cx="6894856" cy="6572250"/>
            <a:chOff x="959" y="180"/>
            <a:chExt cx="4128" cy="4140"/>
          </a:xfrm>
        </p:grpSpPr>
        <p:grpSp>
          <p:nvGrpSpPr>
            <p:cNvPr id="51202" name="Group 3"/>
            <p:cNvGrpSpPr>
              <a:grpSpLocks/>
            </p:cNvGrpSpPr>
            <p:nvPr/>
          </p:nvGrpSpPr>
          <p:grpSpPr bwMode="auto">
            <a:xfrm>
              <a:off x="959" y="180"/>
              <a:ext cx="4128" cy="4140"/>
              <a:chOff x="1154" y="517"/>
              <a:chExt cx="3255" cy="3265"/>
            </a:xfrm>
          </p:grpSpPr>
          <p:pic>
            <p:nvPicPr>
              <p:cNvPr id="51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 y="517"/>
                <a:ext cx="1050"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 y="517"/>
                <a:ext cx="1050"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 y="517"/>
                <a:ext cx="1050"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 y="1584"/>
                <a:ext cx="1050"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 y="2654"/>
                <a:ext cx="1050"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9" y="2653"/>
                <a:ext cx="1050"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7" y="2653"/>
                <a:ext cx="1050"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6" y="1583"/>
                <a:ext cx="1050"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8" y="1584"/>
                <a:ext cx="1050"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3" name="Text Box 13"/>
            <p:cNvSpPr txBox="1">
              <a:spLocks noChangeArrowheads="1"/>
            </p:cNvSpPr>
            <p:nvPr/>
          </p:nvSpPr>
          <p:spPr bwMode="auto">
            <a:xfrm>
              <a:off x="2639" y="427"/>
              <a:ext cx="8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a:spcBef>
                  <a:spcPct val="50000"/>
                </a:spcBef>
              </a:pPr>
              <a:r>
                <a:rPr lang="en-GB" sz="1800">
                  <a:latin typeface="+mn-lt"/>
                </a:rPr>
                <a:t>beta(0.2, 1)</a:t>
              </a:r>
            </a:p>
          </p:txBody>
        </p:sp>
        <p:sp>
          <p:nvSpPr>
            <p:cNvPr id="51204" name="Text Box 14"/>
            <p:cNvSpPr txBox="1">
              <a:spLocks noChangeArrowheads="1"/>
            </p:cNvSpPr>
            <p:nvPr/>
          </p:nvSpPr>
          <p:spPr bwMode="auto">
            <a:xfrm>
              <a:off x="4161" y="427"/>
              <a:ext cx="8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a:spcBef>
                  <a:spcPct val="50000"/>
                </a:spcBef>
              </a:pPr>
              <a:r>
                <a:rPr lang="en-GB" sz="1800">
                  <a:latin typeface="+mn-lt"/>
                </a:rPr>
                <a:t>beta(0.2, 2)</a:t>
              </a:r>
            </a:p>
          </p:txBody>
        </p:sp>
        <p:sp>
          <p:nvSpPr>
            <p:cNvPr id="51205" name="Text Box 15"/>
            <p:cNvSpPr txBox="1">
              <a:spLocks noChangeArrowheads="1"/>
            </p:cNvSpPr>
            <p:nvPr/>
          </p:nvSpPr>
          <p:spPr bwMode="auto">
            <a:xfrm>
              <a:off x="2639" y="1800"/>
              <a:ext cx="7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a:spcBef>
                  <a:spcPct val="50000"/>
                </a:spcBef>
              </a:pPr>
              <a:r>
                <a:rPr lang="en-GB" sz="1800">
                  <a:latin typeface="+mn-lt"/>
                </a:rPr>
                <a:t>beta(1, 1)</a:t>
              </a:r>
            </a:p>
          </p:txBody>
        </p:sp>
        <p:sp>
          <p:nvSpPr>
            <p:cNvPr id="51206" name="Text Box 16"/>
            <p:cNvSpPr txBox="1">
              <a:spLocks noChangeArrowheads="1"/>
            </p:cNvSpPr>
            <p:nvPr/>
          </p:nvSpPr>
          <p:spPr bwMode="auto">
            <a:xfrm>
              <a:off x="1142" y="428"/>
              <a:ext cx="10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a:spcBef>
                  <a:spcPct val="50000"/>
                </a:spcBef>
              </a:pPr>
              <a:r>
                <a:rPr lang="en-GB" sz="1800">
                  <a:latin typeface="+mn-lt"/>
                </a:rPr>
                <a:t>beta(0.2, 0.2)</a:t>
              </a:r>
            </a:p>
          </p:txBody>
        </p:sp>
        <p:sp>
          <p:nvSpPr>
            <p:cNvPr id="51207" name="Text Box 17"/>
            <p:cNvSpPr txBox="1">
              <a:spLocks noChangeArrowheads="1"/>
            </p:cNvSpPr>
            <p:nvPr/>
          </p:nvSpPr>
          <p:spPr bwMode="auto">
            <a:xfrm>
              <a:off x="4262" y="1800"/>
              <a:ext cx="76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a:spcBef>
                  <a:spcPct val="50000"/>
                </a:spcBef>
              </a:pPr>
              <a:r>
                <a:rPr lang="en-GB" sz="1800">
                  <a:latin typeface="+mn-lt"/>
                </a:rPr>
                <a:t>beta(1, 2)</a:t>
              </a:r>
            </a:p>
          </p:txBody>
        </p:sp>
        <p:sp>
          <p:nvSpPr>
            <p:cNvPr id="51208" name="Text Box 18"/>
            <p:cNvSpPr txBox="1">
              <a:spLocks noChangeArrowheads="1"/>
            </p:cNvSpPr>
            <p:nvPr/>
          </p:nvSpPr>
          <p:spPr bwMode="auto">
            <a:xfrm>
              <a:off x="1142" y="3066"/>
              <a:ext cx="9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a:spcBef>
                  <a:spcPct val="50000"/>
                </a:spcBef>
              </a:pPr>
              <a:r>
                <a:rPr lang="en-GB" sz="1800">
                  <a:latin typeface="+mn-lt"/>
                </a:rPr>
                <a:t>beta(2, 0.2)</a:t>
              </a:r>
            </a:p>
          </p:txBody>
        </p:sp>
        <p:sp>
          <p:nvSpPr>
            <p:cNvPr id="51209" name="Text Box 19"/>
            <p:cNvSpPr txBox="1">
              <a:spLocks noChangeArrowheads="1"/>
            </p:cNvSpPr>
            <p:nvPr/>
          </p:nvSpPr>
          <p:spPr bwMode="auto">
            <a:xfrm>
              <a:off x="4263" y="3066"/>
              <a:ext cx="7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a:spcBef>
                  <a:spcPct val="50000"/>
                </a:spcBef>
              </a:pPr>
              <a:r>
                <a:rPr lang="en-GB" sz="1800">
                  <a:latin typeface="+mn-lt"/>
                </a:rPr>
                <a:t>beta(2, 2)</a:t>
              </a:r>
            </a:p>
          </p:txBody>
        </p:sp>
        <p:sp>
          <p:nvSpPr>
            <p:cNvPr id="51210" name="Text Box 20"/>
            <p:cNvSpPr txBox="1">
              <a:spLocks noChangeArrowheads="1"/>
            </p:cNvSpPr>
            <p:nvPr/>
          </p:nvSpPr>
          <p:spPr bwMode="auto">
            <a:xfrm>
              <a:off x="1142" y="1800"/>
              <a:ext cx="9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a:spcBef>
                  <a:spcPct val="50000"/>
                </a:spcBef>
              </a:pPr>
              <a:r>
                <a:rPr lang="en-GB" sz="1800" dirty="0">
                  <a:latin typeface="+mn-lt"/>
                </a:rPr>
                <a:t>beta(1, 0.2)</a:t>
              </a:r>
            </a:p>
          </p:txBody>
        </p:sp>
        <p:sp>
          <p:nvSpPr>
            <p:cNvPr id="51211" name="Text Box 21"/>
            <p:cNvSpPr txBox="1">
              <a:spLocks noChangeArrowheads="1"/>
            </p:cNvSpPr>
            <p:nvPr/>
          </p:nvSpPr>
          <p:spPr bwMode="auto">
            <a:xfrm>
              <a:off x="2639" y="3066"/>
              <a:ext cx="7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a:spcBef>
                  <a:spcPct val="50000"/>
                </a:spcBef>
              </a:pPr>
              <a:r>
                <a:rPr lang="en-GB" sz="1800">
                  <a:latin typeface="+mn-lt"/>
                </a:rPr>
                <a:t>beta(2, 1)</a:t>
              </a:r>
            </a:p>
          </p:txBody>
        </p:sp>
      </p:grpSp>
    </p:spTree>
    <p:extLst>
      <p:ext uri="{BB962C8B-B14F-4D97-AF65-F5344CB8AC3E}">
        <p14:creationId xmlns:p14="http://schemas.microsoft.com/office/powerpoint/2010/main" val="1476827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1"/>
            <a:ext cx="9144000" cy="1342570"/>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Theoretical distribution of LRT</a:t>
            </a:r>
          </a:p>
        </p:txBody>
      </p:sp>
      <p:sp>
        <p:nvSpPr>
          <p:cNvPr id="2" name="TextBox 1"/>
          <p:cNvSpPr txBox="1"/>
          <p:nvPr/>
        </p:nvSpPr>
        <p:spPr>
          <a:xfrm>
            <a:off x="241903" y="1666725"/>
            <a:ext cx="4874383" cy="5016758"/>
          </a:xfrm>
          <a:prstGeom prst="rect">
            <a:avLst/>
          </a:prstGeom>
          <a:noFill/>
        </p:spPr>
        <p:txBody>
          <a:bodyPr wrap="square" rtlCol="0">
            <a:spAutoFit/>
          </a:bodyPr>
          <a:lstStyle/>
          <a:p>
            <a:pPr marL="514350" indent="-514350">
              <a:buAutoNum type="alphaUcPeriod"/>
            </a:pPr>
            <a:r>
              <a:rPr lang="en-AU" sz="2800" dirty="0" smtClean="0">
                <a:solidFill>
                  <a:srgbClr val="7F7F7F"/>
                </a:solidFill>
              </a:rPr>
              <a:t>M0 vs. M3 (with 3 classes)</a:t>
            </a:r>
          </a:p>
          <a:p>
            <a:pPr marL="514350" indent="-514350">
              <a:buAutoNum type="alphaUcPeriod"/>
            </a:pPr>
            <a:endParaRPr lang="en-AU" sz="2800" dirty="0">
              <a:solidFill>
                <a:srgbClr val="7F7F7F"/>
              </a:solidFill>
            </a:endParaRPr>
          </a:p>
          <a:p>
            <a:r>
              <a:rPr lang="en-AU" sz="2000" dirty="0" smtClean="0">
                <a:solidFill>
                  <a:srgbClr val="7F7F7F"/>
                </a:solidFill>
              </a:rPr>
              <a:t>Transition from M3 to M0 requires </a:t>
            </a:r>
          </a:p>
          <a:p>
            <a:r>
              <a:rPr lang="en-AU" sz="2000" dirty="0" smtClean="0">
                <a:solidFill>
                  <a:srgbClr val="7F7F7F"/>
                </a:solidFill>
              </a:rPr>
              <a:t>p</a:t>
            </a:r>
            <a:r>
              <a:rPr lang="en-AU" sz="2000" baseline="-25000" dirty="0" smtClean="0">
                <a:solidFill>
                  <a:srgbClr val="7F7F7F"/>
                </a:solidFill>
              </a:rPr>
              <a:t>0 </a:t>
            </a:r>
            <a:r>
              <a:rPr lang="en-AU" sz="2000" dirty="0" smtClean="0">
                <a:solidFill>
                  <a:srgbClr val="7F7F7F"/>
                </a:solidFill>
              </a:rPr>
              <a:t>= p</a:t>
            </a:r>
            <a:r>
              <a:rPr lang="en-AU" sz="2000" baseline="-25000" dirty="0" smtClean="0">
                <a:solidFill>
                  <a:srgbClr val="7F7F7F"/>
                </a:solidFill>
              </a:rPr>
              <a:t>1</a:t>
            </a:r>
            <a:r>
              <a:rPr lang="en-AU" sz="2000" dirty="0" smtClean="0">
                <a:solidFill>
                  <a:srgbClr val="7F7F7F"/>
                </a:solidFill>
              </a:rPr>
              <a:t> = 0 (boundary)</a:t>
            </a:r>
          </a:p>
          <a:p>
            <a:r>
              <a:rPr lang="en-AU" sz="2000" dirty="0" smtClean="0">
                <a:solidFill>
                  <a:srgbClr val="7F7F7F"/>
                </a:solidFill>
              </a:rPr>
              <a:t>Theoretical distribution makes the test </a:t>
            </a:r>
            <a:r>
              <a:rPr lang="en-AU" sz="2000" b="1" dirty="0" smtClean="0">
                <a:solidFill>
                  <a:srgbClr val="7F7F7F"/>
                </a:solidFill>
              </a:rPr>
              <a:t>conservative </a:t>
            </a:r>
          </a:p>
          <a:p>
            <a:pPr algn="ctr"/>
            <a:endParaRPr lang="en-AU" sz="2800" dirty="0" smtClean="0">
              <a:solidFill>
                <a:srgbClr val="7F7F7F"/>
              </a:solidFill>
            </a:endParaRPr>
          </a:p>
          <a:p>
            <a:pPr marL="514350" indent="-514350">
              <a:buAutoNum type="alphaUcPeriod" startAt="2"/>
            </a:pPr>
            <a:r>
              <a:rPr lang="en-AU" sz="2800" dirty="0" smtClean="0">
                <a:solidFill>
                  <a:srgbClr val="7F7F7F"/>
                </a:solidFill>
              </a:rPr>
              <a:t>M7 vs. M8</a:t>
            </a:r>
          </a:p>
          <a:p>
            <a:endParaRPr lang="en-AU" sz="2800" dirty="0">
              <a:solidFill>
                <a:srgbClr val="7F7F7F"/>
              </a:solidFill>
            </a:endParaRPr>
          </a:p>
          <a:p>
            <a:r>
              <a:rPr lang="en-AU" sz="2000" dirty="0">
                <a:solidFill>
                  <a:srgbClr val="7F7F7F"/>
                </a:solidFill>
              </a:rPr>
              <a:t>Transition from M8 to M7 </a:t>
            </a:r>
            <a:r>
              <a:rPr lang="en-AU" sz="2000" dirty="0" smtClean="0">
                <a:solidFill>
                  <a:srgbClr val="7F7F7F"/>
                </a:solidFill>
              </a:rPr>
              <a:t>requires</a:t>
            </a:r>
          </a:p>
          <a:p>
            <a:r>
              <a:rPr lang="en-AU" sz="2000" dirty="0" smtClean="0">
                <a:solidFill>
                  <a:srgbClr val="7F7F7F"/>
                </a:solidFill>
              </a:rPr>
              <a:t>sets </a:t>
            </a:r>
            <a:r>
              <a:rPr lang="en-AU" sz="2000" dirty="0">
                <a:solidFill>
                  <a:srgbClr val="7F7F7F"/>
                </a:solidFill>
              </a:rPr>
              <a:t>p</a:t>
            </a:r>
            <a:r>
              <a:rPr lang="en-AU" sz="2000" baseline="-25000" dirty="0">
                <a:solidFill>
                  <a:srgbClr val="7F7F7F"/>
                </a:solidFill>
              </a:rPr>
              <a:t>0 </a:t>
            </a:r>
            <a:r>
              <a:rPr lang="en-AU" sz="2000" dirty="0">
                <a:solidFill>
                  <a:srgbClr val="7F7F7F"/>
                </a:solidFill>
              </a:rPr>
              <a:t>= </a:t>
            </a:r>
            <a:r>
              <a:rPr lang="en-AU" sz="2000" dirty="0" smtClean="0">
                <a:solidFill>
                  <a:srgbClr val="7F7F7F"/>
                </a:solidFill>
              </a:rPr>
              <a:t>1 (or p</a:t>
            </a:r>
            <a:r>
              <a:rPr lang="en-AU" sz="2000" baseline="-25000" dirty="0" smtClean="0">
                <a:solidFill>
                  <a:srgbClr val="7F7F7F"/>
                </a:solidFill>
              </a:rPr>
              <a:t>1</a:t>
            </a:r>
            <a:r>
              <a:rPr lang="en-AU" sz="2000" dirty="0" smtClean="0">
                <a:solidFill>
                  <a:srgbClr val="7F7F7F"/>
                </a:solidFill>
              </a:rPr>
              <a:t> </a:t>
            </a:r>
            <a:r>
              <a:rPr lang="en-AU" sz="2000" dirty="0">
                <a:solidFill>
                  <a:srgbClr val="7F7F7F"/>
                </a:solidFill>
              </a:rPr>
              <a:t>= </a:t>
            </a:r>
            <a:r>
              <a:rPr lang="en-AU" sz="2000" dirty="0" smtClean="0">
                <a:solidFill>
                  <a:srgbClr val="7F7F7F"/>
                </a:solidFill>
              </a:rPr>
              <a:t>0, both at the boundary)</a:t>
            </a:r>
          </a:p>
          <a:p>
            <a:r>
              <a:rPr lang="en-AU" sz="2000" dirty="0" smtClean="0">
                <a:solidFill>
                  <a:srgbClr val="7F7F7F"/>
                </a:solidFill>
              </a:rPr>
              <a:t>Theoretical distribution fits better than in A (slightly conservative)</a:t>
            </a:r>
          </a:p>
          <a:p>
            <a:endParaRPr lang="en-US" sz="2000" dirty="0">
              <a:solidFill>
                <a:srgbClr val="7F7F7F"/>
              </a:solidFill>
            </a:endParaRPr>
          </a:p>
        </p:txBody>
      </p:sp>
      <p:pic>
        <p:nvPicPr>
          <p:cNvPr id="3" name="Picture 2"/>
          <p:cNvPicPr>
            <a:picLocks noChangeAspect="1"/>
          </p:cNvPicPr>
          <p:nvPr/>
        </p:nvPicPr>
        <p:blipFill>
          <a:blip r:embed="rId2"/>
          <a:stretch>
            <a:fillRect/>
          </a:stretch>
        </p:blipFill>
        <p:spPr>
          <a:xfrm>
            <a:off x="4825995" y="1380880"/>
            <a:ext cx="4152241" cy="5416645"/>
          </a:xfrm>
          <a:prstGeom prst="rect">
            <a:avLst/>
          </a:prstGeom>
        </p:spPr>
      </p:pic>
      <p:sp>
        <p:nvSpPr>
          <p:cNvPr id="5" name="TextBox 4"/>
          <p:cNvSpPr txBox="1"/>
          <p:nvPr/>
        </p:nvSpPr>
        <p:spPr>
          <a:xfrm rot="16200000">
            <a:off x="7393759" y="5175375"/>
            <a:ext cx="2874968" cy="369332"/>
          </a:xfrm>
          <a:prstGeom prst="rect">
            <a:avLst/>
          </a:prstGeom>
          <a:noFill/>
        </p:spPr>
        <p:txBody>
          <a:bodyPr wrap="none" rtlCol="0">
            <a:spAutoFit/>
          </a:bodyPr>
          <a:lstStyle/>
          <a:p>
            <a:r>
              <a:rPr lang="en-US" dirty="0" smtClean="0"/>
              <a:t>Anisimova et al. (2001), MBE</a:t>
            </a:r>
            <a:endParaRPr lang="en-US" dirty="0"/>
          </a:p>
        </p:txBody>
      </p:sp>
    </p:spTree>
    <p:extLst>
      <p:ext uri="{BB962C8B-B14F-4D97-AF65-F5344CB8AC3E}">
        <p14:creationId xmlns:p14="http://schemas.microsoft.com/office/powerpoint/2010/main" val="29428017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902" name="Freeform 62"/>
          <p:cNvSpPr>
            <a:spLocks/>
          </p:cNvSpPr>
          <p:nvPr/>
        </p:nvSpPr>
        <p:spPr bwMode="auto">
          <a:xfrm>
            <a:off x="2120900" y="454628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3" name="Freeform 63"/>
          <p:cNvSpPr>
            <a:spLocks/>
          </p:cNvSpPr>
          <p:nvPr/>
        </p:nvSpPr>
        <p:spPr bwMode="auto">
          <a:xfrm>
            <a:off x="2120900" y="400018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4" name="Line 64"/>
          <p:cNvSpPr>
            <a:spLocks noChangeShapeType="1"/>
          </p:cNvSpPr>
          <p:nvPr/>
        </p:nvSpPr>
        <p:spPr bwMode="auto">
          <a:xfrm flipH="1">
            <a:off x="2120900" y="4541525"/>
            <a:ext cx="2374900" cy="6350"/>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905" name="Freeform 65"/>
          <p:cNvSpPr>
            <a:spLocks/>
          </p:cNvSpPr>
          <p:nvPr/>
        </p:nvSpPr>
        <p:spPr bwMode="auto">
          <a:xfrm>
            <a:off x="2120900" y="345408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6" name="Freeform 66"/>
          <p:cNvSpPr>
            <a:spLocks/>
          </p:cNvSpPr>
          <p:nvPr/>
        </p:nvSpPr>
        <p:spPr bwMode="auto">
          <a:xfrm>
            <a:off x="2120900" y="290798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7" name="Freeform 67"/>
          <p:cNvSpPr>
            <a:spLocks/>
          </p:cNvSpPr>
          <p:nvPr/>
        </p:nvSpPr>
        <p:spPr bwMode="auto">
          <a:xfrm>
            <a:off x="2120900" y="290798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8" name="Freeform 68"/>
          <p:cNvSpPr>
            <a:spLocks/>
          </p:cNvSpPr>
          <p:nvPr/>
        </p:nvSpPr>
        <p:spPr bwMode="auto">
          <a:xfrm>
            <a:off x="2120900" y="4546288"/>
            <a:ext cx="2444750" cy="1587"/>
          </a:xfrm>
          <a:custGeom>
            <a:avLst/>
            <a:gdLst/>
            <a:ahLst/>
            <a:cxnLst>
              <a:cxn ang="0">
                <a:pos x="1540" y="0"/>
              </a:cxn>
              <a:cxn ang="0">
                <a:pos x="0" y="0"/>
              </a:cxn>
              <a:cxn ang="0">
                <a:pos x="1540" y="0"/>
              </a:cxn>
            </a:cxnLst>
            <a:rect l="0" t="0" r="r" b="b"/>
            <a:pathLst>
              <a:path w="1540">
                <a:moveTo>
                  <a:pt x="1540" y="0"/>
                </a:moveTo>
                <a:lnTo>
                  <a:pt x="0" y="0"/>
                </a:lnTo>
                <a:lnTo>
                  <a:pt x="154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09" name="Freeform 69"/>
          <p:cNvSpPr>
            <a:spLocks/>
          </p:cNvSpPr>
          <p:nvPr/>
        </p:nvSpPr>
        <p:spPr bwMode="auto">
          <a:xfrm>
            <a:off x="2120900" y="2907988"/>
            <a:ext cx="1588" cy="1638300"/>
          </a:xfrm>
          <a:custGeom>
            <a:avLst/>
            <a:gdLst/>
            <a:ahLst/>
            <a:cxnLst>
              <a:cxn ang="0">
                <a:pos x="0" y="1032"/>
              </a:cxn>
              <a:cxn ang="0">
                <a:pos x="0" y="0"/>
              </a:cxn>
              <a:cxn ang="0">
                <a:pos x="0" y="1032"/>
              </a:cxn>
            </a:cxnLst>
            <a:rect l="0" t="0" r="r" b="b"/>
            <a:pathLst>
              <a:path h="1032">
                <a:moveTo>
                  <a:pt x="0" y="1032"/>
                </a:moveTo>
                <a:lnTo>
                  <a:pt x="0" y="0"/>
                </a:lnTo>
                <a:lnTo>
                  <a:pt x="0" y="1032"/>
                </a:lnTo>
                <a:close/>
              </a:path>
            </a:pathLst>
          </a:custGeom>
          <a:solidFill>
            <a:srgbClr val="666699"/>
          </a:solidFill>
          <a:ln w="9525">
            <a:noFill/>
            <a:round/>
            <a:headEnd/>
            <a:tailEnd/>
          </a:ln>
        </p:spPr>
        <p:txBody>
          <a:bodyPr>
            <a:prstTxWarp prst="textNoShape">
              <a:avLst/>
            </a:prstTxWarp>
          </a:bodyPr>
          <a:lstStyle/>
          <a:p>
            <a:endParaRPr lang="en-AU"/>
          </a:p>
        </p:txBody>
      </p:sp>
      <p:sp>
        <p:nvSpPr>
          <p:cNvPr id="291910" name="Line 70"/>
          <p:cNvSpPr>
            <a:spLocks noChangeShapeType="1"/>
          </p:cNvSpPr>
          <p:nvPr/>
        </p:nvSpPr>
        <p:spPr bwMode="auto">
          <a:xfrm flipV="1">
            <a:off x="2120900" y="4541525"/>
            <a:ext cx="2374900" cy="4763"/>
          </a:xfrm>
          <a:prstGeom prst="line">
            <a:avLst/>
          </a:prstGeom>
          <a:noFill/>
          <a:ln w="11113">
            <a:solidFill>
              <a:srgbClr val="808080"/>
            </a:solidFill>
            <a:round/>
            <a:headEnd/>
            <a:tailEnd/>
          </a:ln>
        </p:spPr>
        <p:txBody>
          <a:bodyPr>
            <a:prstTxWarp prst="textNoShape">
              <a:avLst/>
            </a:prstTxWarp>
          </a:bodyPr>
          <a:lstStyle/>
          <a:p>
            <a:endParaRPr lang="en-AU"/>
          </a:p>
        </p:txBody>
      </p:sp>
      <p:grpSp>
        <p:nvGrpSpPr>
          <p:cNvPr id="291911" name="Group 71"/>
          <p:cNvGrpSpPr>
            <a:grpSpLocks/>
          </p:cNvGrpSpPr>
          <p:nvPr/>
        </p:nvGrpSpPr>
        <p:grpSpPr bwMode="auto">
          <a:xfrm>
            <a:off x="2120900" y="2788925"/>
            <a:ext cx="2374900" cy="1757363"/>
            <a:chOff x="1336" y="2571"/>
            <a:chExt cx="1541" cy="1032"/>
          </a:xfrm>
        </p:grpSpPr>
        <p:sp>
          <p:nvSpPr>
            <p:cNvPr id="291912" name="Line 72"/>
            <p:cNvSpPr>
              <a:spLocks noChangeShapeType="1"/>
            </p:cNvSpPr>
            <p:nvPr/>
          </p:nvSpPr>
          <p:spPr bwMode="auto">
            <a:xfrm flipH="1">
              <a:off x="1336" y="3259"/>
              <a:ext cx="1540" cy="1"/>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913" name="Line 73"/>
            <p:cNvSpPr>
              <a:spLocks noChangeShapeType="1"/>
            </p:cNvSpPr>
            <p:nvPr/>
          </p:nvSpPr>
          <p:spPr bwMode="auto">
            <a:xfrm flipH="1">
              <a:off x="1336" y="2915"/>
              <a:ext cx="1540" cy="1"/>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914" name="Line 74"/>
            <p:cNvSpPr>
              <a:spLocks noChangeShapeType="1"/>
            </p:cNvSpPr>
            <p:nvPr/>
          </p:nvSpPr>
          <p:spPr bwMode="auto">
            <a:xfrm flipH="1">
              <a:off x="1336" y="2571"/>
              <a:ext cx="1540" cy="1"/>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915" name="Line 75"/>
            <p:cNvSpPr>
              <a:spLocks noChangeShapeType="1"/>
            </p:cNvSpPr>
            <p:nvPr/>
          </p:nvSpPr>
          <p:spPr bwMode="auto">
            <a:xfrm flipV="1">
              <a:off x="2876" y="2571"/>
              <a:ext cx="1" cy="1032"/>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916" name="Line 76"/>
            <p:cNvSpPr>
              <a:spLocks noChangeShapeType="1"/>
            </p:cNvSpPr>
            <p:nvPr/>
          </p:nvSpPr>
          <p:spPr bwMode="auto">
            <a:xfrm>
              <a:off x="1336" y="2571"/>
              <a:ext cx="1" cy="1032"/>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917" name="Freeform 77"/>
            <p:cNvSpPr>
              <a:spLocks/>
            </p:cNvSpPr>
            <p:nvPr/>
          </p:nvSpPr>
          <p:spPr bwMode="auto">
            <a:xfrm>
              <a:off x="1336" y="2832"/>
              <a:ext cx="169" cy="771"/>
            </a:xfrm>
            <a:custGeom>
              <a:avLst/>
              <a:gdLst/>
              <a:ahLst/>
              <a:cxnLst>
                <a:cxn ang="0">
                  <a:pos x="0" y="0"/>
                </a:cxn>
                <a:cxn ang="0">
                  <a:pos x="169" y="0"/>
                </a:cxn>
                <a:cxn ang="0">
                  <a:pos x="169" y="771"/>
                </a:cxn>
                <a:cxn ang="0">
                  <a:pos x="0" y="771"/>
                </a:cxn>
                <a:cxn ang="0">
                  <a:pos x="0" y="0"/>
                </a:cxn>
                <a:cxn ang="0">
                  <a:pos x="0" y="0"/>
                </a:cxn>
              </a:cxnLst>
              <a:rect l="0" t="0" r="r" b="b"/>
              <a:pathLst>
                <a:path w="169" h="771">
                  <a:moveTo>
                    <a:pt x="0" y="0"/>
                  </a:moveTo>
                  <a:lnTo>
                    <a:pt x="169" y="0"/>
                  </a:lnTo>
                  <a:lnTo>
                    <a:pt x="169" y="771"/>
                  </a:lnTo>
                  <a:lnTo>
                    <a:pt x="0" y="771"/>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18" name="Freeform 78"/>
            <p:cNvSpPr>
              <a:spLocks/>
            </p:cNvSpPr>
            <p:nvPr/>
          </p:nvSpPr>
          <p:spPr bwMode="auto">
            <a:xfrm>
              <a:off x="1505" y="3294"/>
              <a:ext cx="175" cy="309"/>
            </a:xfrm>
            <a:custGeom>
              <a:avLst/>
              <a:gdLst/>
              <a:ahLst/>
              <a:cxnLst>
                <a:cxn ang="0">
                  <a:pos x="0" y="0"/>
                </a:cxn>
                <a:cxn ang="0">
                  <a:pos x="175" y="0"/>
                </a:cxn>
                <a:cxn ang="0">
                  <a:pos x="175" y="309"/>
                </a:cxn>
                <a:cxn ang="0">
                  <a:pos x="0" y="309"/>
                </a:cxn>
                <a:cxn ang="0">
                  <a:pos x="0" y="0"/>
                </a:cxn>
                <a:cxn ang="0">
                  <a:pos x="0" y="0"/>
                </a:cxn>
              </a:cxnLst>
              <a:rect l="0" t="0" r="r" b="b"/>
              <a:pathLst>
                <a:path w="175" h="309">
                  <a:moveTo>
                    <a:pt x="0" y="0"/>
                  </a:moveTo>
                  <a:lnTo>
                    <a:pt x="175" y="0"/>
                  </a:lnTo>
                  <a:lnTo>
                    <a:pt x="175" y="309"/>
                  </a:lnTo>
                  <a:lnTo>
                    <a:pt x="0" y="309"/>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19" name="Freeform 79"/>
            <p:cNvSpPr>
              <a:spLocks/>
            </p:cNvSpPr>
            <p:nvPr/>
          </p:nvSpPr>
          <p:spPr bwMode="auto">
            <a:xfrm>
              <a:off x="1680" y="3449"/>
              <a:ext cx="169" cy="154"/>
            </a:xfrm>
            <a:custGeom>
              <a:avLst/>
              <a:gdLst/>
              <a:ahLst/>
              <a:cxnLst>
                <a:cxn ang="0">
                  <a:pos x="0" y="0"/>
                </a:cxn>
                <a:cxn ang="0">
                  <a:pos x="169" y="0"/>
                </a:cxn>
                <a:cxn ang="0">
                  <a:pos x="169" y="154"/>
                </a:cxn>
                <a:cxn ang="0">
                  <a:pos x="0" y="154"/>
                </a:cxn>
                <a:cxn ang="0">
                  <a:pos x="0" y="0"/>
                </a:cxn>
                <a:cxn ang="0">
                  <a:pos x="0" y="0"/>
                </a:cxn>
              </a:cxnLst>
              <a:rect l="0" t="0" r="r" b="b"/>
              <a:pathLst>
                <a:path w="169" h="154">
                  <a:moveTo>
                    <a:pt x="0" y="0"/>
                  </a:moveTo>
                  <a:lnTo>
                    <a:pt x="169" y="0"/>
                  </a:lnTo>
                  <a:lnTo>
                    <a:pt x="169" y="154"/>
                  </a:lnTo>
                  <a:lnTo>
                    <a:pt x="0" y="15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20" name="Freeform 80"/>
            <p:cNvSpPr>
              <a:spLocks/>
            </p:cNvSpPr>
            <p:nvPr/>
          </p:nvSpPr>
          <p:spPr bwMode="auto">
            <a:xfrm>
              <a:off x="1849" y="3449"/>
              <a:ext cx="169" cy="154"/>
            </a:xfrm>
            <a:custGeom>
              <a:avLst/>
              <a:gdLst/>
              <a:ahLst/>
              <a:cxnLst>
                <a:cxn ang="0">
                  <a:pos x="0" y="0"/>
                </a:cxn>
                <a:cxn ang="0">
                  <a:pos x="169" y="0"/>
                </a:cxn>
                <a:cxn ang="0">
                  <a:pos x="169" y="154"/>
                </a:cxn>
                <a:cxn ang="0">
                  <a:pos x="0" y="154"/>
                </a:cxn>
                <a:cxn ang="0">
                  <a:pos x="0" y="0"/>
                </a:cxn>
                <a:cxn ang="0">
                  <a:pos x="0" y="0"/>
                </a:cxn>
              </a:cxnLst>
              <a:rect l="0" t="0" r="r" b="b"/>
              <a:pathLst>
                <a:path w="169" h="154">
                  <a:moveTo>
                    <a:pt x="0" y="0"/>
                  </a:moveTo>
                  <a:lnTo>
                    <a:pt x="169" y="0"/>
                  </a:lnTo>
                  <a:lnTo>
                    <a:pt x="169" y="154"/>
                  </a:lnTo>
                  <a:lnTo>
                    <a:pt x="0" y="15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921" name="Freeform 81"/>
            <p:cNvSpPr>
              <a:spLocks/>
            </p:cNvSpPr>
            <p:nvPr/>
          </p:nvSpPr>
          <p:spPr bwMode="auto">
            <a:xfrm>
              <a:off x="2363" y="3294"/>
              <a:ext cx="169" cy="309"/>
            </a:xfrm>
            <a:custGeom>
              <a:avLst/>
              <a:gdLst/>
              <a:ahLst/>
              <a:cxnLst>
                <a:cxn ang="0">
                  <a:pos x="0" y="0"/>
                </a:cxn>
                <a:cxn ang="0">
                  <a:pos x="169" y="0"/>
                </a:cxn>
                <a:cxn ang="0">
                  <a:pos x="169" y="309"/>
                </a:cxn>
                <a:cxn ang="0">
                  <a:pos x="0" y="309"/>
                </a:cxn>
                <a:cxn ang="0">
                  <a:pos x="0" y="0"/>
                </a:cxn>
                <a:cxn ang="0">
                  <a:pos x="0" y="0"/>
                </a:cxn>
              </a:cxnLst>
              <a:rect l="0" t="0" r="r" b="b"/>
              <a:pathLst>
                <a:path w="169" h="309">
                  <a:moveTo>
                    <a:pt x="0" y="0"/>
                  </a:moveTo>
                  <a:lnTo>
                    <a:pt x="169" y="0"/>
                  </a:lnTo>
                  <a:lnTo>
                    <a:pt x="169" y="309"/>
                  </a:lnTo>
                  <a:lnTo>
                    <a:pt x="0" y="309"/>
                  </a:lnTo>
                  <a:lnTo>
                    <a:pt x="0" y="0"/>
                  </a:lnTo>
                  <a:lnTo>
                    <a:pt x="0" y="0"/>
                  </a:lnTo>
                  <a:close/>
                </a:path>
              </a:pathLst>
            </a:custGeom>
            <a:solidFill>
              <a:srgbClr val="969696"/>
            </a:solidFill>
            <a:ln w="9525">
              <a:noFill/>
              <a:round/>
              <a:headEnd/>
              <a:tailEnd/>
            </a:ln>
          </p:spPr>
          <p:txBody>
            <a:bodyPr>
              <a:prstTxWarp prst="textNoShape">
                <a:avLst/>
              </a:prstTxWarp>
            </a:bodyPr>
            <a:lstStyle/>
            <a:p>
              <a:endParaRPr lang="en-AU"/>
            </a:p>
          </p:txBody>
        </p:sp>
        <p:sp>
          <p:nvSpPr>
            <p:cNvPr id="291922" name="Freeform 82"/>
            <p:cNvSpPr>
              <a:spLocks/>
            </p:cNvSpPr>
            <p:nvPr/>
          </p:nvSpPr>
          <p:spPr bwMode="auto">
            <a:xfrm>
              <a:off x="2707" y="3431"/>
              <a:ext cx="169" cy="172"/>
            </a:xfrm>
            <a:custGeom>
              <a:avLst/>
              <a:gdLst/>
              <a:ahLst/>
              <a:cxnLst>
                <a:cxn ang="0">
                  <a:pos x="0" y="0"/>
                </a:cxn>
                <a:cxn ang="0">
                  <a:pos x="169" y="0"/>
                </a:cxn>
                <a:cxn ang="0">
                  <a:pos x="169" y="172"/>
                </a:cxn>
                <a:cxn ang="0">
                  <a:pos x="0" y="172"/>
                </a:cxn>
                <a:cxn ang="0">
                  <a:pos x="0" y="0"/>
                </a:cxn>
                <a:cxn ang="0">
                  <a:pos x="0" y="0"/>
                </a:cxn>
              </a:cxnLst>
              <a:rect l="0" t="0" r="r" b="b"/>
              <a:pathLst>
                <a:path w="169" h="172">
                  <a:moveTo>
                    <a:pt x="0" y="0"/>
                  </a:moveTo>
                  <a:lnTo>
                    <a:pt x="169" y="0"/>
                  </a:lnTo>
                  <a:lnTo>
                    <a:pt x="169" y="172"/>
                  </a:lnTo>
                  <a:lnTo>
                    <a:pt x="0" y="172"/>
                  </a:lnTo>
                  <a:lnTo>
                    <a:pt x="0" y="0"/>
                  </a:lnTo>
                  <a:lnTo>
                    <a:pt x="0" y="0"/>
                  </a:lnTo>
                  <a:close/>
                </a:path>
              </a:pathLst>
            </a:custGeom>
            <a:solidFill>
              <a:srgbClr val="FF0000"/>
            </a:solidFill>
            <a:ln w="11113">
              <a:solidFill>
                <a:srgbClr val="FF0000"/>
              </a:solidFill>
              <a:prstDash val="solid"/>
              <a:round/>
              <a:headEnd/>
              <a:tailEnd/>
            </a:ln>
          </p:spPr>
          <p:txBody>
            <a:bodyPr>
              <a:prstTxWarp prst="textNoShape">
                <a:avLst/>
              </a:prstTxWarp>
            </a:bodyPr>
            <a:lstStyle/>
            <a:p>
              <a:endParaRPr lang="en-AU"/>
            </a:p>
          </p:txBody>
        </p:sp>
      </p:grpSp>
      <p:grpSp>
        <p:nvGrpSpPr>
          <p:cNvPr id="291923" name="Group 83"/>
          <p:cNvGrpSpPr>
            <a:grpSpLocks/>
          </p:cNvGrpSpPr>
          <p:nvPr/>
        </p:nvGrpSpPr>
        <p:grpSpPr bwMode="auto">
          <a:xfrm>
            <a:off x="1752600" y="2680071"/>
            <a:ext cx="263525" cy="1884363"/>
            <a:chOff x="1111" y="2520"/>
            <a:chExt cx="166" cy="1187"/>
          </a:xfrm>
        </p:grpSpPr>
        <p:sp>
          <p:nvSpPr>
            <p:cNvPr id="291924" name="Rectangle 84"/>
            <p:cNvSpPr>
              <a:spLocks noChangeArrowheads="1"/>
            </p:cNvSpPr>
            <p:nvPr/>
          </p:nvSpPr>
          <p:spPr bwMode="auto">
            <a:xfrm>
              <a:off x="1195" y="3552"/>
              <a:ext cx="66" cy="155"/>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rgbClr val="7F7F7F"/>
                  </a:solidFill>
                </a:rPr>
                <a:t>0</a:t>
              </a:r>
              <a:endParaRPr lang="en-US" sz="1600" dirty="0">
                <a:solidFill>
                  <a:srgbClr val="7F7F7F"/>
                </a:solidFill>
              </a:endParaRPr>
            </a:p>
          </p:txBody>
        </p:sp>
        <p:sp>
          <p:nvSpPr>
            <p:cNvPr id="291925" name="Rectangle 85"/>
            <p:cNvSpPr>
              <a:spLocks noChangeArrowheads="1"/>
            </p:cNvSpPr>
            <p:nvPr/>
          </p:nvSpPr>
          <p:spPr bwMode="auto">
            <a:xfrm>
              <a:off x="1111" y="3208"/>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0.2</a:t>
              </a:r>
              <a:endParaRPr lang="en-US" sz="1600">
                <a:solidFill>
                  <a:srgbClr val="7F7F7F"/>
                </a:solidFill>
              </a:endParaRPr>
            </a:p>
          </p:txBody>
        </p:sp>
        <p:sp>
          <p:nvSpPr>
            <p:cNvPr id="291926" name="Rectangle 86"/>
            <p:cNvSpPr>
              <a:spLocks noChangeArrowheads="1"/>
            </p:cNvSpPr>
            <p:nvPr/>
          </p:nvSpPr>
          <p:spPr bwMode="auto">
            <a:xfrm>
              <a:off x="1111" y="2864"/>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0.4</a:t>
              </a:r>
              <a:endParaRPr lang="en-US" sz="1600">
                <a:solidFill>
                  <a:srgbClr val="7F7F7F"/>
                </a:solidFill>
              </a:endParaRPr>
            </a:p>
          </p:txBody>
        </p:sp>
        <p:sp>
          <p:nvSpPr>
            <p:cNvPr id="291927" name="Rectangle 87"/>
            <p:cNvSpPr>
              <a:spLocks noChangeArrowheads="1"/>
            </p:cNvSpPr>
            <p:nvPr/>
          </p:nvSpPr>
          <p:spPr bwMode="auto">
            <a:xfrm>
              <a:off x="1111" y="2520"/>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rgbClr val="7F7F7F"/>
                  </a:solidFill>
                </a:rPr>
                <a:t>0.6</a:t>
              </a:r>
              <a:endParaRPr lang="en-US" sz="1600" dirty="0">
                <a:solidFill>
                  <a:srgbClr val="7F7F7F"/>
                </a:solidFill>
              </a:endParaRPr>
            </a:p>
          </p:txBody>
        </p:sp>
      </p:grpSp>
      <p:sp>
        <p:nvSpPr>
          <p:cNvPr id="291928" name="Rectangle 88"/>
          <p:cNvSpPr>
            <a:spLocks noChangeArrowheads="1"/>
          </p:cNvSpPr>
          <p:nvPr/>
        </p:nvSpPr>
        <p:spPr bwMode="auto">
          <a:xfrm>
            <a:off x="2144713" y="4690750"/>
            <a:ext cx="218008"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0.1</a:t>
            </a:r>
            <a:endParaRPr lang="en-US"/>
          </a:p>
        </p:txBody>
      </p:sp>
      <p:sp>
        <p:nvSpPr>
          <p:cNvPr id="291929" name="Rectangle 89"/>
          <p:cNvSpPr>
            <a:spLocks noChangeArrowheads="1"/>
          </p:cNvSpPr>
          <p:nvPr/>
        </p:nvSpPr>
        <p:spPr bwMode="auto">
          <a:xfrm>
            <a:off x="3775075" y="4690750"/>
            <a:ext cx="213519"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1.0</a:t>
            </a:r>
            <a:endParaRPr lang="en-US"/>
          </a:p>
        </p:txBody>
      </p:sp>
      <p:sp>
        <p:nvSpPr>
          <p:cNvPr id="291930" name="Rectangle 90"/>
          <p:cNvSpPr>
            <a:spLocks noChangeArrowheads="1"/>
          </p:cNvSpPr>
          <p:nvPr/>
        </p:nvSpPr>
        <p:spPr bwMode="auto">
          <a:xfrm>
            <a:off x="4322763" y="4690750"/>
            <a:ext cx="213519"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4.0</a:t>
            </a:r>
            <a:endParaRPr lang="en-US"/>
          </a:p>
        </p:txBody>
      </p:sp>
      <p:sp>
        <p:nvSpPr>
          <p:cNvPr id="291931" name="Freeform 91"/>
          <p:cNvSpPr>
            <a:spLocks/>
          </p:cNvSpPr>
          <p:nvPr/>
        </p:nvSpPr>
        <p:spPr bwMode="auto">
          <a:xfrm>
            <a:off x="5629275" y="4639950"/>
            <a:ext cx="1919288" cy="1588"/>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2" name="Freeform 92"/>
          <p:cNvSpPr>
            <a:spLocks/>
          </p:cNvSpPr>
          <p:nvPr/>
        </p:nvSpPr>
        <p:spPr bwMode="auto">
          <a:xfrm>
            <a:off x="5629275" y="4055750"/>
            <a:ext cx="1919288" cy="1588"/>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3" name="Freeform 93"/>
          <p:cNvSpPr>
            <a:spLocks/>
          </p:cNvSpPr>
          <p:nvPr/>
        </p:nvSpPr>
        <p:spPr bwMode="auto">
          <a:xfrm>
            <a:off x="5629275" y="3473138"/>
            <a:ext cx="1919288" cy="1587"/>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4" name="Freeform 94"/>
          <p:cNvSpPr>
            <a:spLocks/>
          </p:cNvSpPr>
          <p:nvPr/>
        </p:nvSpPr>
        <p:spPr bwMode="auto">
          <a:xfrm>
            <a:off x="5629275" y="2888938"/>
            <a:ext cx="1919288" cy="1587"/>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5" name="Freeform 95"/>
          <p:cNvSpPr>
            <a:spLocks/>
          </p:cNvSpPr>
          <p:nvPr/>
        </p:nvSpPr>
        <p:spPr bwMode="auto">
          <a:xfrm>
            <a:off x="5629275" y="2888938"/>
            <a:ext cx="1919288" cy="1587"/>
          </a:xfrm>
          <a:custGeom>
            <a:avLst/>
            <a:gdLst/>
            <a:ahLst/>
            <a:cxnLst>
              <a:cxn ang="0">
                <a:pos x="0" y="0"/>
              </a:cxn>
              <a:cxn ang="0">
                <a:pos x="1209" y="0"/>
              </a:cxn>
              <a:cxn ang="0">
                <a:pos x="0" y="0"/>
              </a:cxn>
            </a:cxnLst>
            <a:rect l="0" t="0" r="r" b="b"/>
            <a:pathLst>
              <a:path w="1209">
                <a:moveTo>
                  <a:pt x="0" y="0"/>
                </a:moveTo>
                <a:lnTo>
                  <a:pt x="1209"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36" name="Freeform 96"/>
          <p:cNvSpPr>
            <a:spLocks/>
          </p:cNvSpPr>
          <p:nvPr/>
        </p:nvSpPr>
        <p:spPr bwMode="auto">
          <a:xfrm>
            <a:off x="5629275" y="4639950"/>
            <a:ext cx="1919288" cy="1588"/>
          </a:xfrm>
          <a:custGeom>
            <a:avLst/>
            <a:gdLst/>
            <a:ahLst/>
            <a:cxnLst>
              <a:cxn ang="0">
                <a:pos x="1209" y="0"/>
              </a:cxn>
              <a:cxn ang="0">
                <a:pos x="0" y="0"/>
              </a:cxn>
              <a:cxn ang="0">
                <a:pos x="1209" y="0"/>
              </a:cxn>
            </a:cxnLst>
            <a:rect l="0" t="0" r="r" b="b"/>
            <a:pathLst>
              <a:path w="1209">
                <a:moveTo>
                  <a:pt x="1209" y="0"/>
                </a:moveTo>
                <a:lnTo>
                  <a:pt x="0" y="0"/>
                </a:lnTo>
                <a:lnTo>
                  <a:pt x="1209"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953" name="Rectangle 113"/>
          <p:cNvSpPr>
            <a:spLocks noChangeArrowheads="1"/>
          </p:cNvSpPr>
          <p:nvPr/>
        </p:nvSpPr>
        <p:spPr bwMode="auto">
          <a:xfrm>
            <a:off x="5675313" y="4747900"/>
            <a:ext cx="180670" cy="169277"/>
          </a:xfrm>
          <a:prstGeom prst="rect">
            <a:avLst/>
          </a:prstGeom>
          <a:noFill/>
          <a:ln w="9525">
            <a:noFill/>
            <a:miter lim="800000"/>
            <a:headEnd/>
            <a:tailEnd/>
          </a:ln>
        </p:spPr>
        <p:txBody>
          <a:bodyPr wrap="none" lIns="0" tIns="0" rIns="0" bIns="0">
            <a:prstTxWarp prst="textNoShape">
              <a:avLst/>
            </a:prstTxWarp>
            <a:spAutoFit/>
          </a:bodyPr>
          <a:lstStyle/>
          <a:p>
            <a:r>
              <a:rPr lang="en-US" sz="1100" b="1">
                <a:solidFill>
                  <a:srgbClr val="FFFFFF"/>
                </a:solidFill>
              </a:rPr>
              <a:t>0.1</a:t>
            </a:r>
            <a:endParaRPr lang="en-US"/>
          </a:p>
        </p:txBody>
      </p:sp>
      <p:sp>
        <p:nvSpPr>
          <p:cNvPr id="291954" name="Rectangle 114"/>
          <p:cNvSpPr>
            <a:spLocks noChangeArrowheads="1"/>
          </p:cNvSpPr>
          <p:nvPr/>
        </p:nvSpPr>
        <p:spPr bwMode="auto">
          <a:xfrm>
            <a:off x="7326313" y="4747900"/>
            <a:ext cx="180670" cy="169277"/>
          </a:xfrm>
          <a:prstGeom prst="rect">
            <a:avLst/>
          </a:prstGeom>
          <a:noFill/>
          <a:ln w="9525">
            <a:noFill/>
            <a:miter lim="800000"/>
            <a:headEnd/>
            <a:tailEnd/>
          </a:ln>
        </p:spPr>
        <p:txBody>
          <a:bodyPr wrap="none" lIns="0" tIns="0" rIns="0" bIns="0">
            <a:prstTxWarp prst="textNoShape">
              <a:avLst/>
            </a:prstTxWarp>
            <a:spAutoFit/>
          </a:bodyPr>
          <a:lstStyle/>
          <a:p>
            <a:r>
              <a:rPr lang="en-US" sz="1100" b="1">
                <a:solidFill>
                  <a:srgbClr val="FFFFFF"/>
                </a:solidFill>
              </a:rPr>
              <a:t>1.0</a:t>
            </a:r>
            <a:endParaRPr lang="en-US"/>
          </a:p>
        </p:txBody>
      </p:sp>
      <p:sp>
        <p:nvSpPr>
          <p:cNvPr id="291960" name="Freeform 120"/>
          <p:cNvSpPr>
            <a:spLocks/>
          </p:cNvSpPr>
          <p:nvPr/>
        </p:nvSpPr>
        <p:spPr bwMode="auto">
          <a:xfrm>
            <a:off x="2209800" y="3322325"/>
            <a:ext cx="1754306" cy="1206500"/>
          </a:xfrm>
          <a:custGeom>
            <a:avLst/>
            <a:gdLst/>
            <a:ahLst/>
            <a:cxnLst>
              <a:cxn ang="0">
                <a:pos x="0" y="0"/>
              </a:cxn>
              <a:cxn ang="0">
                <a:pos x="480" y="672"/>
              </a:cxn>
              <a:cxn ang="0">
                <a:pos x="1056" y="528"/>
              </a:cxn>
            </a:cxnLst>
            <a:rect l="0" t="0" r="r" b="b"/>
            <a:pathLst>
              <a:path w="1056" h="760">
                <a:moveTo>
                  <a:pt x="0" y="0"/>
                </a:moveTo>
                <a:cubicBezTo>
                  <a:pt x="152" y="292"/>
                  <a:pt x="304" y="584"/>
                  <a:pt x="480" y="672"/>
                </a:cubicBezTo>
                <a:cubicBezTo>
                  <a:pt x="656" y="760"/>
                  <a:pt x="960" y="552"/>
                  <a:pt x="1056" y="528"/>
                </a:cubicBezTo>
              </a:path>
            </a:pathLst>
          </a:custGeom>
          <a:noFill/>
          <a:ln w="9525">
            <a:solidFill>
              <a:schemeClr val="tx1">
                <a:lumMod val="50000"/>
                <a:lumOff val="50000"/>
              </a:schemeClr>
            </a:solidFill>
            <a:round/>
            <a:headEnd/>
            <a:tailEnd/>
          </a:ln>
          <a:effectLst/>
        </p:spPr>
        <p:txBody>
          <a:bodyPr wrap="none" anchor="ctr">
            <a:prstTxWarp prst="textNoShape">
              <a:avLst/>
            </a:prstTxWarp>
          </a:bodyPr>
          <a:lstStyle/>
          <a:p>
            <a:endParaRPr lang="en-AU"/>
          </a:p>
        </p:txBody>
      </p:sp>
      <p:sp>
        <p:nvSpPr>
          <p:cNvPr id="291962" name="Text Box 122"/>
          <p:cNvSpPr txBox="1">
            <a:spLocks noChangeArrowheads="1"/>
          </p:cNvSpPr>
          <p:nvPr/>
        </p:nvSpPr>
        <p:spPr bwMode="auto">
          <a:xfrm>
            <a:off x="2406950" y="5076665"/>
            <a:ext cx="2867261" cy="52322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800" b="1" dirty="0">
                <a:solidFill>
                  <a:srgbClr val="953735"/>
                </a:solidFill>
              </a:rPr>
              <a:t>Alternative </a:t>
            </a:r>
          </a:p>
        </p:txBody>
      </p:sp>
      <p:sp>
        <p:nvSpPr>
          <p:cNvPr id="291963" name="Text Box 123"/>
          <p:cNvSpPr txBox="1">
            <a:spLocks noChangeArrowheads="1"/>
          </p:cNvSpPr>
          <p:nvPr/>
        </p:nvSpPr>
        <p:spPr bwMode="auto">
          <a:xfrm>
            <a:off x="5854272" y="5100881"/>
            <a:ext cx="1694291" cy="52322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800" b="1" dirty="0">
                <a:solidFill>
                  <a:srgbClr val="953735"/>
                </a:solidFill>
              </a:rPr>
              <a:t>Null</a:t>
            </a:r>
          </a:p>
        </p:txBody>
      </p:sp>
      <p:sp>
        <p:nvSpPr>
          <p:cNvPr id="291966" name="Text Box 126"/>
          <p:cNvSpPr txBox="1">
            <a:spLocks noChangeArrowheads="1"/>
          </p:cNvSpPr>
          <p:nvPr/>
        </p:nvSpPr>
        <p:spPr bwMode="auto">
          <a:xfrm>
            <a:off x="533400" y="2712725"/>
            <a:ext cx="1006324" cy="58477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3200" dirty="0">
                <a:solidFill>
                  <a:schemeClr val="accent2">
                    <a:lumMod val="75000"/>
                  </a:schemeClr>
                </a:solidFill>
              </a:rPr>
              <a:t>M8</a:t>
            </a:r>
          </a:p>
        </p:txBody>
      </p:sp>
      <p:sp>
        <p:nvSpPr>
          <p:cNvPr id="291967" name="Text Box 127"/>
          <p:cNvSpPr txBox="1">
            <a:spLocks noChangeArrowheads="1"/>
          </p:cNvSpPr>
          <p:nvPr/>
        </p:nvSpPr>
        <p:spPr bwMode="auto">
          <a:xfrm>
            <a:off x="7848600" y="2712725"/>
            <a:ext cx="1006324" cy="58477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3200" dirty="0" smtClean="0">
                <a:solidFill>
                  <a:srgbClr val="7F7F7F"/>
                </a:solidFill>
              </a:rPr>
              <a:t>M8a</a:t>
            </a:r>
            <a:endParaRPr lang="en-US" sz="3200" dirty="0">
              <a:solidFill>
                <a:srgbClr val="7F7F7F"/>
              </a:solidFill>
            </a:endParaRPr>
          </a:p>
        </p:txBody>
      </p:sp>
      <p:sp>
        <p:nvSpPr>
          <p:cNvPr id="291969" name="Text Box 129"/>
          <p:cNvSpPr txBox="1">
            <a:spLocks noChangeArrowheads="1"/>
          </p:cNvSpPr>
          <p:nvPr/>
        </p:nvSpPr>
        <p:spPr bwMode="auto">
          <a:xfrm>
            <a:off x="3886200" y="4520965"/>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dirty="0" smtClean="0">
                <a:solidFill>
                  <a:srgbClr val="FF0000"/>
                </a:solidFill>
                <a:sym typeface="Symbol" charset="2"/>
              </a:rPr>
              <a:t>≥1</a:t>
            </a:r>
            <a:endParaRPr lang="en-GB" sz="2400" b="1" dirty="0">
              <a:solidFill>
                <a:srgbClr val="FF0000"/>
              </a:solidFill>
              <a:sym typeface="Symbol" charset="2"/>
            </a:endParaRPr>
          </a:p>
        </p:txBody>
      </p:sp>
      <p:sp>
        <p:nvSpPr>
          <p:cNvPr id="291974" name="Text Box 134"/>
          <p:cNvSpPr txBox="1">
            <a:spLocks noChangeArrowheads="1"/>
          </p:cNvSpPr>
          <p:nvPr/>
        </p:nvSpPr>
        <p:spPr bwMode="auto">
          <a:xfrm>
            <a:off x="2286000" y="4520965"/>
            <a:ext cx="1524000"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dirty="0">
                <a:sym typeface="Symbol" charset="2"/>
              </a:rPr>
              <a:t> ~ </a:t>
            </a:r>
            <a:r>
              <a:rPr lang="en-GB" sz="2400" i="1" dirty="0">
                <a:sym typeface="Symbol" charset="2"/>
              </a:rPr>
              <a:t>B</a:t>
            </a:r>
            <a:r>
              <a:rPr lang="en-GB" sz="2400" dirty="0">
                <a:sym typeface="Symbol" charset="2"/>
              </a:rPr>
              <a:t>(</a:t>
            </a:r>
            <a:r>
              <a:rPr lang="en-GB" sz="2400" i="1" dirty="0" err="1">
                <a:sym typeface="Symbol" charset="2"/>
              </a:rPr>
              <a:t>p</a:t>
            </a:r>
            <a:r>
              <a:rPr lang="en-GB" sz="2400" dirty="0" err="1">
                <a:sym typeface="Symbol" charset="2"/>
              </a:rPr>
              <a:t>,</a:t>
            </a:r>
            <a:r>
              <a:rPr lang="en-GB" sz="2400" i="1" dirty="0" err="1">
                <a:sym typeface="Symbol" charset="2"/>
              </a:rPr>
              <a:t>q</a:t>
            </a:r>
            <a:r>
              <a:rPr lang="en-GB" sz="2400" dirty="0">
                <a:sym typeface="Symbol" charset="2"/>
              </a:rPr>
              <a:t>)</a:t>
            </a:r>
          </a:p>
        </p:txBody>
      </p:sp>
      <p:sp>
        <p:nvSpPr>
          <p:cNvPr id="291982" name="Rectangle 142"/>
          <p:cNvSpPr>
            <a:spLocks noChangeArrowheads="1"/>
          </p:cNvSpPr>
          <p:nvPr/>
        </p:nvSpPr>
        <p:spPr bwMode="auto">
          <a:xfrm>
            <a:off x="3075197" y="3550925"/>
            <a:ext cx="429812" cy="400110"/>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0</a:t>
            </a:r>
            <a:endParaRPr lang="en-US" sz="2000" b="1" baseline="-25000" dirty="0">
              <a:effectLst>
                <a:outerShdw blurRad="38100" dist="38100" dir="2700000" algn="tl">
                  <a:srgbClr val="DDDDDD"/>
                </a:outerShdw>
              </a:effectLst>
            </a:endParaRPr>
          </a:p>
        </p:txBody>
      </p:sp>
      <p:sp>
        <p:nvSpPr>
          <p:cNvPr id="291983" name="Rectangle 143"/>
          <p:cNvSpPr>
            <a:spLocks noChangeArrowheads="1"/>
          </p:cNvSpPr>
          <p:nvPr/>
        </p:nvSpPr>
        <p:spPr bwMode="auto">
          <a:xfrm>
            <a:off x="4163180" y="3744445"/>
            <a:ext cx="449263" cy="396875"/>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1</a:t>
            </a:r>
            <a:endParaRPr lang="en-US" sz="2000" b="1" baseline="-25000" dirty="0">
              <a:effectLst>
                <a:outerShdw blurRad="38100" dist="38100" dir="2700000" algn="tl">
                  <a:srgbClr val="DDDDDD"/>
                </a:outerShdw>
              </a:effectLst>
            </a:endParaRPr>
          </a:p>
        </p:txBody>
      </p:sp>
      <p:sp>
        <p:nvSpPr>
          <p:cNvPr id="144" name="Title 1"/>
          <p:cNvSpPr txBox="1">
            <a:spLocks/>
          </p:cNvSpPr>
          <p:nvPr/>
        </p:nvSpPr>
        <p:spPr>
          <a:xfrm>
            <a:off x="0" y="1"/>
            <a:ext cx="9144000" cy="914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Examples of nested </a:t>
            </a:r>
            <a:r>
              <a:rPr lang="en-AU" dirty="0" smtClean="0"/>
              <a:t>site </a:t>
            </a:r>
            <a:r>
              <a:rPr lang="en-AU" dirty="0"/>
              <a:t>models</a:t>
            </a:r>
          </a:p>
        </p:txBody>
      </p:sp>
      <p:sp>
        <p:nvSpPr>
          <p:cNvPr id="145" name="Freeform 62"/>
          <p:cNvSpPr>
            <a:spLocks/>
          </p:cNvSpPr>
          <p:nvPr/>
        </p:nvSpPr>
        <p:spPr bwMode="auto">
          <a:xfrm>
            <a:off x="5022467" y="453793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146" name="Freeform 63"/>
          <p:cNvSpPr>
            <a:spLocks/>
          </p:cNvSpPr>
          <p:nvPr/>
        </p:nvSpPr>
        <p:spPr bwMode="auto">
          <a:xfrm>
            <a:off x="5022467" y="399183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147" name="Line 64"/>
          <p:cNvSpPr>
            <a:spLocks noChangeShapeType="1"/>
          </p:cNvSpPr>
          <p:nvPr/>
        </p:nvSpPr>
        <p:spPr bwMode="auto">
          <a:xfrm flipH="1">
            <a:off x="5022467" y="4533175"/>
            <a:ext cx="2374900" cy="6350"/>
          </a:xfrm>
          <a:prstGeom prst="line">
            <a:avLst/>
          </a:prstGeom>
          <a:noFill/>
          <a:ln w="11113">
            <a:solidFill>
              <a:srgbClr val="666699"/>
            </a:solidFill>
            <a:round/>
            <a:headEnd/>
            <a:tailEnd/>
          </a:ln>
        </p:spPr>
        <p:txBody>
          <a:bodyPr>
            <a:prstTxWarp prst="textNoShape">
              <a:avLst/>
            </a:prstTxWarp>
          </a:bodyPr>
          <a:lstStyle/>
          <a:p>
            <a:endParaRPr lang="en-AU"/>
          </a:p>
        </p:txBody>
      </p:sp>
      <p:sp>
        <p:nvSpPr>
          <p:cNvPr id="148" name="Freeform 65"/>
          <p:cNvSpPr>
            <a:spLocks/>
          </p:cNvSpPr>
          <p:nvPr/>
        </p:nvSpPr>
        <p:spPr bwMode="auto">
          <a:xfrm>
            <a:off x="5022467" y="344573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149" name="Freeform 66"/>
          <p:cNvSpPr>
            <a:spLocks/>
          </p:cNvSpPr>
          <p:nvPr/>
        </p:nvSpPr>
        <p:spPr bwMode="auto">
          <a:xfrm>
            <a:off x="5022467" y="289963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150" name="Freeform 67"/>
          <p:cNvSpPr>
            <a:spLocks/>
          </p:cNvSpPr>
          <p:nvPr/>
        </p:nvSpPr>
        <p:spPr bwMode="auto">
          <a:xfrm>
            <a:off x="5022467" y="2899638"/>
            <a:ext cx="2444750" cy="1587"/>
          </a:xfrm>
          <a:custGeom>
            <a:avLst/>
            <a:gdLst/>
            <a:ahLst/>
            <a:cxnLst>
              <a:cxn ang="0">
                <a:pos x="0" y="0"/>
              </a:cxn>
              <a:cxn ang="0">
                <a:pos x="1540" y="0"/>
              </a:cxn>
              <a:cxn ang="0">
                <a:pos x="0" y="0"/>
              </a:cxn>
            </a:cxnLst>
            <a:rect l="0" t="0" r="r" b="b"/>
            <a:pathLst>
              <a:path w="1540">
                <a:moveTo>
                  <a:pt x="0" y="0"/>
                </a:moveTo>
                <a:lnTo>
                  <a:pt x="1540"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151" name="Freeform 68"/>
          <p:cNvSpPr>
            <a:spLocks/>
          </p:cNvSpPr>
          <p:nvPr/>
        </p:nvSpPr>
        <p:spPr bwMode="auto">
          <a:xfrm>
            <a:off x="5022467" y="4537938"/>
            <a:ext cx="2444750" cy="1587"/>
          </a:xfrm>
          <a:custGeom>
            <a:avLst/>
            <a:gdLst/>
            <a:ahLst/>
            <a:cxnLst>
              <a:cxn ang="0">
                <a:pos x="1540" y="0"/>
              </a:cxn>
              <a:cxn ang="0">
                <a:pos x="0" y="0"/>
              </a:cxn>
              <a:cxn ang="0">
                <a:pos x="1540" y="0"/>
              </a:cxn>
            </a:cxnLst>
            <a:rect l="0" t="0" r="r" b="b"/>
            <a:pathLst>
              <a:path w="1540">
                <a:moveTo>
                  <a:pt x="1540" y="0"/>
                </a:moveTo>
                <a:lnTo>
                  <a:pt x="0" y="0"/>
                </a:lnTo>
                <a:lnTo>
                  <a:pt x="1540" y="0"/>
                </a:lnTo>
                <a:close/>
              </a:path>
            </a:pathLst>
          </a:custGeom>
          <a:solidFill>
            <a:srgbClr val="666699"/>
          </a:solidFill>
          <a:ln w="9525">
            <a:noFill/>
            <a:round/>
            <a:headEnd/>
            <a:tailEnd/>
          </a:ln>
        </p:spPr>
        <p:txBody>
          <a:bodyPr>
            <a:prstTxWarp prst="textNoShape">
              <a:avLst/>
            </a:prstTxWarp>
          </a:bodyPr>
          <a:lstStyle/>
          <a:p>
            <a:endParaRPr lang="en-AU"/>
          </a:p>
        </p:txBody>
      </p:sp>
      <p:sp>
        <p:nvSpPr>
          <p:cNvPr id="152" name="Freeform 69"/>
          <p:cNvSpPr>
            <a:spLocks/>
          </p:cNvSpPr>
          <p:nvPr/>
        </p:nvSpPr>
        <p:spPr bwMode="auto">
          <a:xfrm>
            <a:off x="5022467" y="2899638"/>
            <a:ext cx="1588" cy="1638300"/>
          </a:xfrm>
          <a:custGeom>
            <a:avLst/>
            <a:gdLst/>
            <a:ahLst/>
            <a:cxnLst>
              <a:cxn ang="0">
                <a:pos x="0" y="1032"/>
              </a:cxn>
              <a:cxn ang="0">
                <a:pos x="0" y="0"/>
              </a:cxn>
              <a:cxn ang="0">
                <a:pos x="0" y="1032"/>
              </a:cxn>
            </a:cxnLst>
            <a:rect l="0" t="0" r="r" b="b"/>
            <a:pathLst>
              <a:path h="1032">
                <a:moveTo>
                  <a:pt x="0" y="1032"/>
                </a:moveTo>
                <a:lnTo>
                  <a:pt x="0" y="0"/>
                </a:lnTo>
                <a:lnTo>
                  <a:pt x="0" y="1032"/>
                </a:lnTo>
                <a:close/>
              </a:path>
            </a:pathLst>
          </a:custGeom>
          <a:solidFill>
            <a:srgbClr val="666699"/>
          </a:solidFill>
          <a:ln w="9525">
            <a:noFill/>
            <a:round/>
            <a:headEnd/>
            <a:tailEnd/>
          </a:ln>
        </p:spPr>
        <p:txBody>
          <a:bodyPr>
            <a:prstTxWarp prst="textNoShape">
              <a:avLst/>
            </a:prstTxWarp>
          </a:bodyPr>
          <a:lstStyle/>
          <a:p>
            <a:endParaRPr lang="en-AU"/>
          </a:p>
        </p:txBody>
      </p:sp>
      <p:sp>
        <p:nvSpPr>
          <p:cNvPr id="153" name="Line 70"/>
          <p:cNvSpPr>
            <a:spLocks noChangeShapeType="1"/>
          </p:cNvSpPr>
          <p:nvPr/>
        </p:nvSpPr>
        <p:spPr bwMode="auto">
          <a:xfrm flipV="1">
            <a:off x="5022467" y="4533175"/>
            <a:ext cx="2374900" cy="4763"/>
          </a:xfrm>
          <a:prstGeom prst="line">
            <a:avLst/>
          </a:prstGeom>
          <a:noFill/>
          <a:ln w="11113">
            <a:solidFill>
              <a:srgbClr val="808080"/>
            </a:solidFill>
            <a:round/>
            <a:headEnd/>
            <a:tailEnd/>
          </a:ln>
        </p:spPr>
        <p:txBody>
          <a:bodyPr>
            <a:prstTxWarp prst="textNoShape">
              <a:avLst/>
            </a:prstTxWarp>
          </a:bodyPr>
          <a:lstStyle/>
          <a:p>
            <a:endParaRPr lang="en-AU"/>
          </a:p>
        </p:txBody>
      </p:sp>
      <p:grpSp>
        <p:nvGrpSpPr>
          <p:cNvPr id="154" name="Group 71"/>
          <p:cNvGrpSpPr>
            <a:grpSpLocks/>
          </p:cNvGrpSpPr>
          <p:nvPr/>
        </p:nvGrpSpPr>
        <p:grpSpPr bwMode="auto">
          <a:xfrm>
            <a:off x="5022467" y="2780575"/>
            <a:ext cx="2374900" cy="1757363"/>
            <a:chOff x="1336" y="2571"/>
            <a:chExt cx="1541" cy="1032"/>
          </a:xfrm>
        </p:grpSpPr>
        <p:sp>
          <p:nvSpPr>
            <p:cNvPr id="155" name="Line 72"/>
            <p:cNvSpPr>
              <a:spLocks noChangeShapeType="1"/>
            </p:cNvSpPr>
            <p:nvPr/>
          </p:nvSpPr>
          <p:spPr bwMode="auto">
            <a:xfrm flipH="1">
              <a:off x="1336" y="3259"/>
              <a:ext cx="1540" cy="1"/>
            </a:xfrm>
            <a:prstGeom prst="line">
              <a:avLst/>
            </a:prstGeom>
            <a:noFill/>
            <a:ln w="11113">
              <a:solidFill>
                <a:srgbClr val="666699"/>
              </a:solidFill>
              <a:round/>
              <a:headEnd/>
              <a:tailEnd/>
            </a:ln>
          </p:spPr>
          <p:txBody>
            <a:bodyPr>
              <a:prstTxWarp prst="textNoShape">
                <a:avLst/>
              </a:prstTxWarp>
            </a:bodyPr>
            <a:lstStyle/>
            <a:p>
              <a:endParaRPr lang="en-AU"/>
            </a:p>
          </p:txBody>
        </p:sp>
        <p:sp>
          <p:nvSpPr>
            <p:cNvPr id="156" name="Line 73"/>
            <p:cNvSpPr>
              <a:spLocks noChangeShapeType="1"/>
            </p:cNvSpPr>
            <p:nvPr/>
          </p:nvSpPr>
          <p:spPr bwMode="auto">
            <a:xfrm flipH="1">
              <a:off x="1336" y="2915"/>
              <a:ext cx="1540" cy="1"/>
            </a:xfrm>
            <a:prstGeom prst="line">
              <a:avLst/>
            </a:prstGeom>
            <a:noFill/>
            <a:ln w="11113">
              <a:solidFill>
                <a:srgbClr val="666699"/>
              </a:solidFill>
              <a:round/>
              <a:headEnd/>
              <a:tailEnd/>
            </a:ln>
          </p:spPr>
          <p:txBody>
            <a:bodyPr>
              <a:prstTxWarp prst="textNoShape">
                <a:avLst/>
              </a:prstTxWarp>
            </a:bodyPr>
            <a:lstStyle/>
            <a:p>
              <a:endParaRPr lang="en-AU"/>
            </a:p>
          </p:txBody>
        </p:sp>
        <p:sp>
          <p:nvSpPr>
            <p:cNvPr id="157" name="Line 74"/>
            <p:cNvSpPr>
              <a:spLocks noChangeShapeType="1"/>
            </p:cNvSpPr>
            <p:nvPr/>
          </p:nvSpPr>
          <p:spPr bwMode="auto">
            <a:xfrm flipH="1">
              <a:off x="1336" y="2571"/>
              <a:ext cx="1540" cy="1"/>
            </a:xfrm>
            <a:prstGeom prst="line">
              <a:avLst/>
            </a:prstGeom>
            <a:noFill/>
            <a:ln w="11113">
              <a:solidFill>
                <a:srgbClr val="808080"/>
              </a:solidFill>
              <a:round/>
              <a:headEnd/>
              <a:tailEnd/>
            </a:ln>
          </p:spPr>
          <p:txBody>
            <a:bodyPr>
              <a:prstTxWarp prst="textNoShape">
                <a:avLst/>
              </a:prstTxWarp>
            </a:bodyPr>
            <a:lstStyle/>
            <a:p>
              <a:endParaRPr lang="en-AU"/>
            </a:p>
          </p:txBody>
        </p:sp>
        <p:sp>
          <p:nvSpPr>
            <p:cNvPr id="158" name="Line 75"/>
            <p:cNvSpPr>
              <a:spLocks noChangeShapeType="1"/>
            </p:cNvSpPr>
            <p:nvPr/>
          </p:nvSpPr>
          <p:spPr bwMode="auto">
            <a:xfrm flipV="1">
              <a:off x="2876" y="2571"/>
              <a:ext cx="1" cy="1032"/>
            </a:xfrm>
            <a:prstGeom prst="line">
              <a:avLst/>
            </a:prstGeom>
            <a:noFill/>
            <a:ln w="11113">
              <a:solidFill>
                <a:srgbClr val="808080"/>
              </a:solidFill>
              <a:round/>
              <a:headEnd/>
              <a:tailEnd/>
            </a:ln>
          </p:spPr>
          <p:txBody>
            <a:bodyPr>
              <a:prstTxWarp prst="textNoShape">
                <a:avLst/>
              </a:prstTxWarp>
            </a:bodyPr>
            <a:lstStyle/>
            <a:p>
              <a:endParaRPr lang="en-AU"/>
            </a:p>
          </p:txBody>
        </p:sp>
        <p:sp>
          <p:nvSpPr>
            <p:cNvPr id="159" name="Line 76"/>
            <p:cNvSpPr>
              <a:spLocks noChangeShapeType="1"/>
            </p:cNvSpPr>
            <p:nvPr/>
          </p:nvSpPr>
          <p:spPr bwMode="auto">
            <a:xfrm>
              <a:off x="1336" y="2571"/>
              <a:ext cx="1" cy="1032"/>
            </a:xfrm>
            <a:prstGeom prst="line">
              <a:avLst/>
            </a:prstGeom>
            <a:noFill/>
            <a:ln w="11113">
              <a:solidFill>
                <a:srgbClr val="808080"/>
              </a:solidFill>
              <a:round/>
              <a:headEnd/>
              <a:tailEnd/>
            </a:ln>
          </p:spPr>
          <p:txBody>
            <a:bodyPr>
              <a:prstTxWarp prst="textNoShape">
                <a:avLst/>
              </a:prstTxWarp>
            </a:bodyPr>
            <a:lstStyle/>
            <a:p>
              <a:endParaRPr lang="en-AU"/>
            </a:p>
          </p:txBody>
        </p:sp>
        <p:sp>
          <p:nvSpPr>
            <p:cNvPr id="160" name="Freeform 77"/>
            <p:cNvSpPr>
              <a:spLocks/>
            </p:cNvSpPr>
            <p:nvPr/>
          </p:nvSpPr>
          <p:spPr bwMode="auto">
            <a:xfrm>
              <a:off x="1336" y="2832"/>
              <a:ext cx="169" cy="771"/>
            </a:xfrm>
            <a:custGeom>
              <a:avLst/>
              <a:gdLst/>
              <a:ahLst/>
              <a:cxnLst>
                <a:cxn ang="0">
                  <a:pos x="0" y="0"/>
                </a:cxn>
                <a:cxn ang="0">
                  <a:pos x="169" y="0"/>
                </a:cxn>
                <a:cxn ang="0">
                  <a:pos x="169" y="771"/>
                </a:cxn>
                <a:cxn ang="0">
                  <a:pos x="0" y="771"/>
                </a:cxn>
                <a:cxn ang="0">
                  <a:pos x="0" y="0"/>
                </a:cxn>
                <a:cxn ang="0">
                  <a:pos x="0" y="0"/>
                </a:cxn>
              </a:cxnLst>
              <a:rect l="0" t="0" r="r" b="b"/>
              <a:pathLst>
                <a:path w="169" h="771">
                  <a:moveTo>
                    <a:pt x="0" y="0"/>
                  </a:moveTo>
                  <a:lnTo>
                    <a:pt x="169" y="0"/>
                  </a:lnTo>
                  <a:lnTo>
                    <a:pt x="169" y="771"/>
                  </a:lnTo>
                  <a:lnTo>
                    <a:pt x="0" y="771"/>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161" name="Freeform 78"/>
            <p:cNvSpPr>
              <a:spLocks/>
            </p:cNvSpPr>
            <p:nvPr/>
          </p:nvSpPr>
          <p:spPr bwMode="auto">
            <a:xfrm>
              <a:off x="1505" y="3294"/>
              <a:ext cx="175" cy="309"/>
            </a:xfrm>
            <a:custGeom>
              <a:avLst/>
              <a:gdLst/>
              <a:ahLst/>
              <a:cxnLst>
                <a:cxn ang="0">
                  <a:pos x="0" y="0"/>
                </a:cxn>
                <a:cxn ang="0">
                  <a:pos x="175" y="0"/>
                </a:cxn>
                <a:cxn ang="0">
                  <a:pos x="175" y="309"/>
                </a:cxn>
                <a:cxn ang="0">
                  <a:pos x="0" y="309"/>
                </a:cxn>
                <a:cxn ang="0">
                  <a:pos x="0" y="0"/>
                </a:cxn>
                <a:cxn ang="0">
                  <a:pos x="0" y="0"/>
                </a:cxn>
              </a:cxnLst>
              <a:rect l="0" t="0" r="r" b="b"/>
              <a:pathLst>
                <a:path w="175" h="309">
                  <a:moveTo>
                    <a:pt x="0" y="0"/>
                  </a:moveTo>
                  <a:lnTo>
                    <a:pt x="175" y="0"/>
                  </a:lnTo>
                  <a:lnTo>
                    <a:pt x="175" y="309"/>
                  </a:lnTo>
                  <a:lnTo>
                    <a:pt x="0" y="309"/>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162" name="Freeform 79"/>
            <p:cNvSpPr>
              <a:spLocks/>
            </p:cNvSpPr>
            <p:nvPr/>
          </p:nvSpPr>
          <p:spPr bwMode="auto">
            <a:xfrm>
              <a:off x="1680" y="3449"/>
              <a:ext cx="169" cy="154"/>
            </a:xfrm>
            <a:custGeom>
              <a:avLst/>
              <a:gdLst/>
              <a:ahLst/>
              <a:cxnLst>
                <a:cxn ang="0">
                  <a:pos x="0" y="0"/>
                </a:cxn>
                <a:cxn ang="0">
                  <a:pos x="169" y="0"/>
                </a:cxn>
                <a:cxn ang="0">
                  <a:pos x="169" y="154"/>
                </a:cxn>
                <a:cxn ang="0">
                  <a:pos x="0" y="154"/>
                </a:cxn>
                <a:cxn ang="0">
                  <a:pos x="0" y="0"/>
                </a:cxn>
                <a:cxn ang="0">
                  <a:pos x="0" y="0"/>
                </a:cxn>
              </a:cxnLst>
              <a:rect l="0" t="0" r="r" b="b"/>
              <a:pathLst>
                <a:path w="169" h="154">
                  <a:moveTo>
                    <a:pt x="0" y="0"/>
                  </a:moveTo>
                  <a:lnTo>
                    <a:pt x="169" y="0"/>
                  </a:lnTo>
                  <a:lnTo>
                    <a:pt x="169" y="154"/>
                  </a:lnTo>
                  <a:lnTo>
                    <a:pt x="0" y="15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163" name="Freeform 80"/>
            <p:cNvSpPr>
              <a:spLocks/>
            </p:cNvSpPr>
            <p:nvPr/>
          </p:nvSpPr>
          <p:spPr bwMode="auto">
            <a:xfrm>
              <a:off x="1849" y="3449"/>
              <a:ext cx="169" cy="154"/>
            </a:xfrm>
            <a:custGeom>
              <a:avLst/>
              <a:gdLst/>
              <a:ahLst/>
              <a:cxnLst>
                <a:cxn ang="0">
                  <a:pos x="0" y="0"/>
                </a:cxn>
                <a:cxn ang="0">
                  <a:pos x="169" y="0"/>
                </a:cxn>
                <a:cxn ang="0">
                  <a:pos x="169" y="154"/>
                </a:cxn>
                <a:cxn ang="0">
                  <a:pos x="0" y="154"/>
                </a:cxn>
                <a:cxn ang="0">
                  <a:pos x="0" y="0"/>
                </a:cxn>
                <a:cxn ang="0">
                  <a:pos x="0" y="0"/>
                </a:cxn>
              </a:cxnLst>
              <a:rect l="0" t="0" r="r" b="b"/>
              <a:pathLst>
                <a:path w="169" h="154">
                  <a:moveTo>
                    <a:pt x="0" y="0"/>
                  </a:moveTo>
                  <a:lnTo>
                    <a:pt x="169" y="0"/>
                  </a:lnTo>
                  <a:lnTo>
                    <a:pt x="169" y="154"/>
                  </a:lnTo>
                  <a:lnTo>
                    <a:pt x="0" y="15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164" name="Freeform 81"/>
            <p:cNvSpPr>
              <a:spLocks/>
            </p:cNvSpPr>
            <p:nvPr/>
          </p:nvSpPr>
          <p:spPr bwMode="auto">
            <a:xfrm>
              <a:off x="2363" y="3294"/>
              <a:ext cx="169" cy="309"/>
            </a:xfrm>
            <a:custGeom>
              <a:avLst/>
              <a:gdLst/>
              <a:ahLst/>
              <a:cxnLst>
                <a:cxn ang="0">
                  <a:pos x="0" y="0"/>
                </a:cxn>
                <a:cxn ang="0">
                  <a:pos x="169" y="0"/>
                </a:cxn>
                <a:cxn ang="0">
                  <a:pos x="169" y="309"/>
                </a:cxn>
                <a:cxn ang="0">
                  <a:pos x="0" y="309"/>
                </a:cxn>
                <a:cxn ang="0">
                  <a:pos x="0" y="0"/>
                </a:cxn>
                <a:cxn ang="0">
                  <a:pos x="0" y="0"/>
                </a:cxn>
              </a:cxnLst>
              <a:rect l="0" t="0" r="r" b="b"/>
              <a:pathLst>
                <a:path w="169" h="309">
                  <a:moveTo>
                    <a:pt x="0" y="0"/>
                  </a:moveTo>
                  <a:lnTo>
                    <a:pt x="169" y="0"/>
                  </a:lnTo>
                  <a:lnTo>
                    <a:pt x="169" y="309"/>
                  </a:lnTo>
                  <a:lnTo>
                    <a:pt x="0" y="309"/>
                  </a:lnTo>
                  <a:lnTo>
                    <a:pt x="0" y="0"/>
                  </a:lnTo>
                  <a:lnTo>
                    <a:pt x="0" y="0"/>
                  </a:lnTo>
                  <a:close/>
                </a:path>
              </a:pathLst>
            </a:custGeom>
            <a:solidFill>
              <a:srgbClr val="969696"/>
            </a:solidFill>
            <a:ln w="9525">
              <a:noFill/>
              <a:round/>
              <a:headEnd/>
              <a:tailEnd/>
            </a:ln>
          </p:spPr>
          <p:txBody>
            <a:bodyPr>
              <a:prstTxWarp prst="textNoShape">
                <a:avLst/>
              </a:prstTxWarp>
            </a:bodyPr>
            <a:lstStyle/>
            <a:p>
              <a:endParaRPr lang="en-AU"/>
            </a:p>
          </p:txBody>
        </p:sp>
        <p:sp>
          <p:nvSpPr>
            <p:cNvPr id="165" name="Freeform 82"/>
            <p:cNvSpPr>
              <a:spLocks/>
            </p:cNvSpPr>
            <p:nvPr/>
          </p:nvSpPr>
          <p:spPr bwMode="auto">
            <a:xfrm>
              <a:off x="2707" y="3431"/>
              <a:ext cx="169" cy="172"/>
            </a:xfrm>
            <a:custGeom>
              <a:avLst/>
              <a:gdLst/>
              <a:ahLst/>
              <a:cxnLst>
                <a:cxn ang="0">
                  <a:pos x="0" y="0"/>
                </a:cxn>
                <a:cxn ang="0">
                  <a:pos x="169" y="0"/>
                </a:cxn>
                <a:cxn ang="0">
                  <a:pos x="169" y="172"/>
                </a:cxn>
                <a:cxn ang="0">
                  <a:pos x="0" y="172"/>
                </a:cxn>
                <a:cxn ang="0">
                  <a:pos x="0" y="0"/>
                </a:cxn>
                <a:cxn ang="0">
                  <a:pos x="0" y="0"/>
                </a:cxn>
              </a:cxnLst>
              <a:rect l="0" t="0" r="r" b="b"/>
              <a:pathLst>
                <a:path w="169" h="172">
                  <a:moveTo>
                    <a:pt x="0" y="0"/>
                  </a:moveTo>
                  <a:lnTo>
                    <a:pt x="169" y="0"/>
                  </a:lnTo>
                  <a:lnTo>
                    <a:pt x="169" y="172"/>
                  </a:lnTo>
                  <a:lnTo>
                    <a:pt x="0" y="172"/>
                  </a:lnTo>
                  <a:lnTo>
                    <a:pt x="0" y="0"/>
                  </a:lnTo>
                  <a:lnTo>
                    <a:pt x="0" y="0"/>
                  </a:lnTo>
                  <a:close/>
                </a:path>
              </a:pathLst>
            </a:custGeom>
            <a:solidFill>
              <a:schemeClr val="bg1">
                <a:lumMod val="50000"/>
              </a:schemeClr>
            </a:solidFill>
            <a:ln w="11113">
              <a:solidFill>
                <a:schemeClr val="bg1">
                  <a:lumMod val="50000"/>
                </a:schemeClr>
              </a:solidFill>
              <a:prstDash val="solid"/>
              <a:round/>
              <a:headEnd/>
              <a:tailEnd/>
            </a:ln>
          </p:spPr>
          <p:txBody>
            <a:bodyPr>
              <a:prstTxWarp prst="textNoShape">
                <a:avLst/>
              </a:prstTxWarp>
            </a:bodyPr>
            <a:lstStyle/>
            <a:p>
              <a:endParaRPr lang="en-AU"/>
            </a:p>
          </p:txBody>
        </p:sp>
      </p:grpSp>
      <p:grpSp>
        <p:nvGrpSpPr>
          <p:cNvPr id="166" name="Group 83"/>
          <p:cNvGrpSpPr>
            <a:grpSpLocks/>
          </p:cNvGrpSpPr>
          <p:nvPr/>
        </p:nvGrpSpPr>
        <p:grpSpPr bwMode="auto">
          <a:xfrm>
            <a:off x="4654167" y="2671721"/>
            <a:ext cx="263525" cy="1884363"/>
            <a:chOff x="1111" y="2520"/>
            <a:chExt cx="166" cy="1187"/>
          </a:xfrm>
        </p:grpSpPr>
        <p:sp>
          <p:nvSpPr>
            <p:cNvPr id="167" name="Rectangle 84"/>
            <p:cNvSpPr>
              <a:spLocks noChangeArrowheads="1"/>
            </p:cNvSpPr>
            <p:nvPr/>
          </p:nvSpPr>
          <p:spPr bwMode="auto">
            <a:xfrm>
              <a:off x="1195" y="3552"/>
              <a:ext cx="66" cy="155"/>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rgbClr val="7F7F7F"/>
                  </a:solidFill>
                </a:rPr>
                <a:t>0</a:t>
              </a:r>
              <a:endParaRPr lang="en-US" sz="1600" dirty="0">
                <a:solidFill>
                  <a:srgbClr val="7F7F7F"/>
                </a:solidFill>
              </a:endParaRPr>
            </a:p>
          </p:txBody>
        </p:sp>
        <p:sp>
          <p:nvSpPr>
            <p:cNvPr id="168" name="Rectangle 85"/>
            <p:cNvSpPr>
              <a:spLocks noChangeArrowheads="1"/>
            </p:cNvSpPr>
            <p:nvPr/>
          </p:nvSpPr>
          <p:spPr bwMode="auto">
            <a:xfrm>
              <a:off x="1111" y="3208"/>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0.2</a:t>
              </a:r>
              <a:endParaRPr lang="en-US" sz="1600">
                <a:solidFill>
                  <a:srgbClr val="7F7F7F"/>
                </a:solidFill>
              </a:endParaRPr>
            </a:p>
          </p:txBody>
        </p:sp>
        <p:sp>
          <p:nvSpPr>
            <p:cNvPr id="169" name="Rectangle 86"/>
            <p:cNvSpPr>
              <a:spLocks noChangeArrowheads="1"/>
            </p:cNvSpPr>
            <p:nvPr/>
          </p:nvSpPr>
          <p:spPr bwMode="auto">
            <a:xfrm>
              <a:off x="1111" y="2864"/>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rgbClr val="7F7F7F"/>
                  </a:solidFill>
                </a:rPr>
                <a:t>0.4</a:t>
              </a:r>
              <a:endParaRPr lang="en-US" sz="1600">
                <a:solidFill>
                  <a:srgbClr val="7F7F7F"/>
                </a:solidFill>
              </a:endParaRPr>
            </a:p>
          </p:txBody>
        </p:sp>
        <p:sp>
          <p:nvSpPr>
            <p:cNvPr id="170" name="Rectangle 87"/>
            <p:cNvSpPr>
              <a:spLocks noChangeArrowheads="1"/>
            </p:cNvSpPr>
            <p:nvPr/>
          </p:nvSpPr>
          <p:spPr bwMode="auto">
            <a:xfrm>
              <a:off x="1111" y="2520"/>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rgbClr val="7F7F7F"/>
                  </a:solidFill>
                </a:rPr>
                <a:t>0.6</a:t>
              </a:r>
              <a:endParaRPr lang="en-US" sz="1600" dirty="0">
                <a:solidFill>
                  <a:srgbClr val="7F7F7F"/>
                </a:solidFill>
              </a:endParaRPr>
            </a:p>
          </p:txBody>
        </p:sp>
      </p:grpSp>
      <p:sp>
        <p:nvSpPr>
          <p:cNvPr id="171" name="Rectangle 88"/>
          <p:cNvSpPr>
            <a:spLocks noChangeArrowheads="1"/>
          </p:cNvSpPr>
          <p:nvPr/>
        </p:nvSpPr>
        <p:spPr bwMode="auto">
          <a:xfrm>
            <a:off x="5046280" y="4682400"/>
            <a:ext cx="218008"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0.1</a:t>
            </a:r>
            <a:endParaRPr lang="en-US"/>
          </a:p>
        </p:txBody>
      </p:sp>
      <p:sp>
        <p:nvSpPr>
          <p:cNvPr id="172" name="Rectangle 89"/>
          <p:cNvSpPr>
            <a:spLocks noChangeArrowheads="1"/>
          </p:cNvSpPr>
          <p:nvPr/>
        </p:nvSpPr>
        <p:spPr bwMode="auto">
          <a:xfrm>
            <a:off x="6676642" y="4682400"/>
            <a:ext cx="213519"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1.0</a:t>
            </a:r>
            <a:endParaRPr lang="en-US"/>
          </a:p>
        </p:txBody>
      </p:sp>
      <p:sp>
        <p:nvSpPr>
          <p:cNvPr id="173" name="Rectangle 90"/>
          <p:cNvSpPr>
            <a:spLocks noChangeArrowheads="1"/>
          </p:cNvSpPr>
          <p:nvPr/>
        </p:nvSpPr>
        <p:spPr bwMode="auto">
          <a:xfrm>
            <a:off x="7224330" y="4682400"/>
            <a:ext cx="213519" cy="200055"/>
          </a:xfrm>
          <a:prstGeom prst="rect">
            <a:avLst/>
          </a:prstGeom>
          <a:noFill/>
          <a:ln w="9525">
            <a:noFill/>
            <a:miter lim="800000"/>
            <a:headEnd/>
            <a:tailEnd/>
          </a:ln>
        </p:spPr>
        <p:txBody>
          <a:bodyPr wrap="none" lIns="0" tIns="0" rIns="0" bIns="0">
            <a:prstTxWarp prst="textNoShape">
              <a:avLst/>
            </a:prstTxWarp>
            <a:spAutoFit/>
          </a:bodyPr>
          <a:lstStyle/>
          <a:p>
            <a:r>
              <a:rPr lang="en-US" sz="1300" b="1">
                <a:solidFill>
                  <a:srgbClr val="FFFFFF"/>
                </a:solidFill>
              </a:rPr>
              <a:t>4.0</a:t>
            </a:r>
            <a:endParaRPr lang="en-US"/>
          </a:p>
        </p:txBody>
      </p:sp>
      <p:sp>
        <p:nvSpPr>
          <p:cNvPr id="174" name="Freeform 120"/>
          <p:cNvSpPr>
            <a:spLocks/>
          </p:cNvSpPr>
          <p:nvPr/>
        </p:nvSpPr>
        <p:spPr bwMode="auto">
          <a:xfrm>
            <a:off x="5111367" y="3313975"/>
            <a:ext cx="1754306" cy="1206500"/>
          </a:xfrm>
          <a:custGeom>
            <a:avLst/>
            <a:gdLst/>
            <a:ahLst/>
            <a:cxnLst>
              <a:cxn ang="0">
                <a:pos x="0" y="0"/>
              </a:cxn>
              <a:cxn ang="0">
                <a:pos x="480" y="672"/>
              </a:cxn>
              <a:cxn ang="0">
                <a:pos x="1056" y="528"/>
              </a:cxn>
            </a:cxnLst>
            <a:rect l="0" t="0" r="r" b="b"/>
            <a:pathLst>
              <a:path w="1056" h="760">
                <a:moveTo>
                  <a:pt x="0" y="0"/>
                </a:moveTo>
                <a:cubicBezTo>
                  <a:pt x="152" y="292"/>
                  <a:pt x="304" y="584"/>
                  <a:pt x="480" y="672"/>
                </a:cubicBezTo>
                <a:cubicBezTo>
                  <a:pt x="656" y="760"/>
                  <a:pt x="960" y="552"/>
                  <a:pt x="1056" y="528"/>
                </a:cubicBezTo>
              </a:path>
            </a:pathLst>
          </a:custGeom>
          <a:noFill/>
          <a:ln w="9525">
            <a:solidFill>
              <a:schemeClr val="tx1">
                <a:lumMod val="50000"/>
                <a:lumOff val="50000"/>
              </a:schemeClr>
            </a:solidFill>
            <a:round/>
            <a:headEnd/>
            <a:tailEnd/>
          </a:ln>
          <a:effectLst/>
        </p:spPr>
        <p:txBody>
          <a:bodyPr wrap="none" anchor="ctr">
            <a:prstTxWarp prst="textNoShape">
              <a:avLst/>
            </a:prstTxWarp>
          </a:bodyPr>
          <a:lstStyle/>
          <a:p>
            <a:endParaRPr lang="en-AU"/>
          </a:p>
        </p:txBody>
      </p:sp>
      <p:sp>
        <p:nvSpPr>
          <p:cNvPr id="175" name="Text Box 129"/>
          <p:cNvSpPr txBox="1">
            <a:spLocks noChangeArrowheads="1"/>
          </p:cNvSpPr>
          <p:nvPr/>
        </p:nvSpPr>
        <p:spPr bwMode="auto">
          <a:xfrm>
            <a:off x="6787767" y="4512615"/>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dirty="0" smtClean="0">
                <a:sym typeface="Symbol" charset="2"/>
              </a:rPr>
              <a:t>=1</a:t>
            </a:r>
            <a:endParaRPr lang="en-GB" sz="2400" b="1" dirty="0">
              <a:sym typeface="Symbol" charset="2"/>
            </a:endParaRPr>
          </a:p>
        </p:txBody>
      </p:sp>
      <p:sp>
        <p:nvSpPr>
          <p:cNvPr id="176" name="Text Box 134"/>
          <p:cNvSpPr txBox="1">
            <a:spLocks noChangeArrowheads="1"/>
          </p:cNvSpPr>
          <p:nvPr/>
        </p:nvSpPr>
        <p:spPr bwMode="auto">
          <a:xfrm>
            <a:off x="5187567" y="4512615"/>
            <a:ext cx="1524000"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dirty="0">
                <a:sym typeface="Symbol" charset="2"/>
              </a:rPr>
              <a:t> ~ </a:t>
            </a:r>
            <a:r>
              <a:rPr lang="en-GB" sz="2400" i="1" dirty="0">
                <a:sym typeface="Symbol" charset="2"/>
              </a:rPr>
              <a:t>B</a:t>
            </a:r>
            <a:r>
              <a:rPr lang="en-GB" sz="2400" dirty="0">
                <a:sym typeface="Symbol" charset="2"/>
              </a:rPr>
              <a:t>(</a:t>
            </a:r>
            <a:r>
              <a:rPr lang="en-GB" sz="2400" i="1" dirty="0" err="1">
                <a:sym typeface="Symbol" charset="2"/>
              </a:rPr>
              <a:t>p</a:t>
            </a:r>
            <a:r>
              <a:rPr lang="en-GB" sz="2400" dirty="0" err="1">
                <a:sym typeface="Symbol" charset="2"/>
              </a:rPr>
              <a:t>,</a:t>
            </a:r>
            <a:r>
              <a:rPr lang="en-GB" sz="2400" i="1" dirty="0" err="1">
                <a:sym typeface="Symbol" charset="2"/>
              </a:rPr>
              <a:t>q</a:t>
            </a:r>
            <a:r>
              <a:rPr lang="en-GB" sz="2400" dirty="0">
                <a:sym typeface="Symbol" charset="2"/>
              </a:rPr>
              <a:t>)</a:t>
            </a:r>
          </a:p>
        </p:txBody>
      </p:sp>
      <p:sp>
        <p:nvSpPr>
          <p:cNvPr id="177" name="Rectangle 142"/>
          <p:cNvSpPr>
            <a:spLocks noChangeArrowheads="1"/>
          </p:cNvSpPr>
          <p:nvPr/>
        </p:nvSpPr>
        <p:spPr bwMode="auto">
          <a:xfrm>
            <a:off x="5976764" y="3542575"/>
            <a:ext cx="429812" cy="400110"/>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0</a:t>
            </a:r>
            <a:endParaRPr lang="en-US" sz="2000" b="1" baseline="-25000" dirty="0">
              <a:effectLst>
                <a:outerShdw blurRad="38100" dist="38100" dir="2700000" algn="tl">
                  <a:srgbClr val="DDDDDD"/>
                </a:outerShdw>
              </a:effectLst>
            </a:endParaRPr>
          </a:p>
        </p:txBody>
      </p:sp>
      <p:sp>
        <p:nvSpPr>
          <p:cNvPr id="178" name="Rectangle 143"/>
          <p:cNvSpPr>
            <a:spLocks noChangeArrowheads="1"/>
          </p:cNvSpPr>
          <p:nvPr/>
        </p:nvSpPr>
        <p:spPr bwMode="auto">
          <a:xfrm>
            <a:off x="7064747" y="3736095"/>
            <a:ext cx="449263" cy="396875"/>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1</a:t>
            </a:r>
            <a:endParaRPr lang="en-US" sz="2000" b="1" baseline="-25000" dirty="0">
              <a:effectLst>
                <a:outerShdw blurRad="38100" dist="38100" dir="2700000" algn="tl">
                  <a:srgbClr val="DDDDDD"/>
                </a:outerShdw>
              </a:effectLst>
            </a:endParaRPr>
          </a:p>
        </p:txBody>
      </p:sp>
      <p:sp>
        <p:nvSpPr>
          <p:cNvPr id="2" name="TextBox 1"/>
          <p:cNvSpPr txBox="1"/>
          <p:nvPr/>
        </p:nvSpPr>
        <p:spPr>
          <a:xfrm>
            <a:off x="1355826" y="1032962"/>
            <a:ext cx="7342027" cy="954107"/>
          </a:xfrm>
          <a:prstGeom prst="rect">
            <a:avLst/>
          </a:prstGeom>
          <a:noFill/>
        </p:spPr>
        <p:txBody>
          <a:bodyPr wrap="square" rtlCol="0">
            <a:spAutoFit/>
          </a:bodyPr>
          <a:lstStyle/>
          <a:p>
            <a:r>
              <a:rPr lang="en-US" sz="2800" dirty="0" smtClean="0">
                <a:solidFill>
                  <a:schemeClr val="tx1">
                    <a:lumMod val="50000"/>
                    <a:lumOff val="50000"/>
                  </a:schemeClr>
                </a:solidFill>
              </a:rPr>
              <a:t>A better defined LRT:</a:t>
            </a:r>
          </a:p>
          <a:p>
            <a:r>
              <a:rPr lang="en-US" sz="2800" dirty="0" smtClean="0">
                <a:solidFill>
                  <a:schemeClr val="tx1">
                    <a:lumMod val="50000"/>
                    <a:lumOff val="50000"/>
                  </a:schemeClr>
                </a:solidFill>
              </a:rPr>
              <a:t>The null is 50:50 </a:t>
            </a:r>
            <a:r>
              <a:rPr lang="en-US" sz="2800" i="1" dirty="0" smtClean="0">
                <a:solidFill>
                  <a:schemeClr val="tx1">
                    <a:lumMod val="50000"/>
                    <a:lumOff val="50000"/>
                  </a:schemeClr>
                </a:solidFill>
              </a:rPr>
              <a:t>Χ</a:t>
            </a:r>
            <a:r>
              <a:rPr lang="en-US" sz="2800" baseline="30000" dirty="0" smtClean="0">
                <a:solidFill>
                  <a:schemeClr val="tx1">
                    <a:lumMod val="50000"/>
                    <a:lumOff val="50000"/>
                  </a:schemeClr>
                </a:solidFill>
              </a:rPr>
              <a:t>2</a:t>
            </a:r>
            <a:r>
              <a:rPr lang="en-US" sz="2800" dirty="0" smtClean="0">
                <a:solidFill>
                  <a:schemeClr val="tx1">
                    <a:lumMod val="50000"/>
                    <a:lumOff val="50000"/>
                  </a:schemeClr>
                </a:solidFill>
              </a:rPr>
              <a:t>mixture (with </a:t>
            </a:r>
            <a:r>
              <a:rPr lang="en-US" sz="2800" dirty="0" err="1">
                <a:solidFill>
                  <a:schemeClr val="tx1">
                    <a:lumMod val="50000"/>
                    <a:lumOff val="50000"/>
                  </a:schemeClr>
                </a:solidFill>
              </a:rPr>
              <a:t>d.f</a:t>
            </a:r>
            <a:r>
              <a:rPr lang="en-US" sz="2800" dirty="0" err="1" smtClean="0">
                <a:solidFill>
                  <a:schemeClr val="tx1">
                    <a:lumMod val="50000"/>
                    <a:lumOff val="50000"/>
                  </a:schemeClr>
                </a:solidFill>
              </a:rPr>
              <a:t>.</a:t>
            </a:r>
            <a:r>
              <a:rPr lang="en-US" sz="2800" dirty="0" smtClean="0">
                <a:solidFill>
                  <a:schemeClr val="tx1">
                    <a:lumMod val="50000"/>
                    <a:lumOff val="50000"/>
                  </a:schemeClr>
                </a:solidFill>
              </a:rPr>
              <a:t> = 1 and 0)</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388621966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Freeform 3"/>
          <p:cNvSpPr>
            <a:spLocks/>
          </p:cNvSpPr>
          <p:nvPr/>
        </p:nvSpPr>
        <p:spPr bwMode="auto">
          <a:xfrm>
            <a:off x="2054225" y="2978150"/>
            <a:ext cx="2425700" cy="1588"/>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44" name="Freeform 4"/>
          <p:cNvSpPr>
            <a:spLocks/>
          </p:cNvSpPr>
          <p:nvPr/>
        </p:nvSpPr>
        <p:spPr bwMode="auto">
          <a:xfrm>
            <a:off x="2054225" y="2573338"/>
            <a:ext cx="2425700" cy="1587"/>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45" name="Line 5"/>
          <p:cNvSpPr>
            <a:spLocks noChangeShapeType="1"/>
          </p:cNvSpPr>
          <p:nvPr/>
        </p:nvSpPr>
        <p:spPr bwMode="auto">
          <a:xfrm flipH="1">
            <a:off x="2054225" y="2978150"/>
            <a:ext cx="2425700" cy="1588"/>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46" name="Line 6"/>
          <p:cNvSpPr>
            <a:spLocks noChangeShapeType="1"/>
          </p:cNvSpPr>
          <p:nvPr/>
        </p:nvSpPr>
        <p:spPr bwMode="auto">
          <a:xfrm flipH="1">
            <a:off x="2054225" y="2573338"/>
            <a:ext cx="2425700" cy="1587"/>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47" name="Freeform 7"/>
          <p:cNvSpPr>
            <a:spLocks/>
          </p:cNvSpPr>
          <p:nvPr/>
        </p:nvSpPr>
        <p:spPr bwMode="auto">
          <a:xfrm>
            <a:off x="2054225" y="2178050"/>
            <a:ext cx="2425700" cy="1588"/>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48" name="Freeform 8"/>
          <p:cNvSpPr>
            <a:spLocks/>
          </p:cNvSpPr>
          <p:nvPr/>
        </p:nvSpPr>
        <p:spPr bwMode="auto">
          <a:xfrm>
            <a:off x="2054225" y="1773238"/>
            <a:ext cx="2425700" cy="1587"/>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49" name="Line 9"/>
          <p:cNvSpPr>
            <a:spLocks noChangeShapeType="1"/>
          </p:cNvSpPr>
          <p:nvPr/>
        </p:nvSpPr>
        <p:spPr bwMode="auto">
          <a:xfrm flipH="1">
            <a:off x="2054225" y="2178050"/>
            <a:ext cx="2425700" cy="1588"/>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50" name="Line 10"/>
          <p:cNvSpPr>
            <a:spLocks noChangeShapeType="1"/>
          </p:cNvSpPr>
          <p:nvPr/>
        </p:nvSpPr>
        <p:spPr bwMode="auto">
          <a:xfrm flipH="1">
            <a:off x="2054225" y="1773238"/>
            <a:ext cx="2425700" cy="1587"/>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51" name="Freeform 11"/>
          <p:cNvSpPr>
            <a:spLocks/>
          </p:cNvSpPr>
          <p:nvPr/>
        </p:nvSpPr>
        <p:spPr bwMode="auto">
          <a:xfrm>
            <a:off x="2054225" y="1368425"/>
            <a:ext cx="2425700" cy="1588"/>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52" name="Freeform 12"/>
          <p:cNvSpPr>
            <a:spLocks/>
          </p:cNvSpPr>
          <p:nvPr/>
        </p:nvSpPr>
        <p:spPr bwMode="auto">
          <a:xfrm>
            <a:off x="2054225" y="1368425"/>
            <a:ext cx="2425700" cy="1588"/>
          </a:xfrm>
          <a:custGeom>
            <a:avLst/>
            <a:gdLst/>
            <a:ahLst/>
            <a:cxnLst>
              <a:cxn ang="0">
                <a:pos x="0" y="0"/>
              </a:cxn>
              <a:cxn ang="0">
                <a:pos x="1528" y="0"/>
              </a:cxn>
              <a:cxn ang="0">
                <a:pos x="0" y="0"/>
              </a:cxn>
            </a:cxnLst>
            <a:rect l="0" t="0" r="r" b="b"/>
            <a:pathLst>
              <a:path w="1528">
                <a:moveTo>
                  <a:pt x="0" y="0"/>
                </a:moveTo>
                <a:lnTo>
                  <a:pt x="1528" y="0"/>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53" name="Line 13"/>
          <p:cNvSpPr>
            <a:spLocks noChangeShapeType="1"/>
          </p:cNvSpPr>
          <p:nvPr/>
        </p:nvSpPr>
        <p:spPr bwMode="auto">
          <a:xfrm flipH="1">
            <a:off x="2054225" y="1368425"/>
            <a:ext cx="2425700" cy="1588"/>
          </a:xfrm>
          <a:prstGeom prst="line">
            <a:avLst/>
          </a:prstGeom>
          <a:noFill/>
          <a:ln w="11113">
            <a:solidFill>
              <a:srgbClr val="666699"/>
            </a:solidFill>
            <a:round/>
            <a:headEnd/>
            <a:tailEnd/>
          </a:ln>
        </p:spPr>
        <p:txBody>
          <a:bodyPr>
            <a:prstTxWarp prst="textNoShape">
              <a:avLst/>
            </a:prstTxWarp>
          </a:bodyPr>
          <a:lstStyle/>
          <a:p>
            <a:endParaRPr lang="en-AU"/>
          </a:p>
        </p:txBody>
      </p:sp>
      <p:sp>
        <p:nvSpPr>
          <p:cNvPr id="291854" name="Line 14"/>
          <p:cNvSpPr>
            <a:spLocks noChangeShapeType="1"/>
          </p:cNvSpPr>
          <p:nvPr/>
        </p:nvSpPr>
        <p:spPr bwMode="auto">
          <a:xfrm flipH="1">
            <a:off x="2054225" y="1368425"/>
            <a:ext cx="2425700" cy="1588"/>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55" name="Freeform 15"/>
          <p:cNvSpPr>
            <a:spLocks/>
          </p:cNvSpPr>
          <p:nvPr/>
        </p:nvSpPr>
        <p:spPr bwMode="auto">
          <a:xfrm>
            <a:off x="4479925" y="1368425"/>
            <a:ext cx="1588" cy="1609725"/>
          </a:xfrm>
          <a:custGeom>
            <a:avLst/>
            <a:gdLst/>
            <a:ahLst/>
            <a:cxnLst>
              <a:cxn ang="0">
                <a:pos x="0" y="0"/>
              </a:cxn>
              <a:cxn ang="0">
                <a:pos x="0" y="1014"/>
              </a:cxn>
              <a:cxn ang="0">
                <a:pos x="0" y="0"/>
              </a:cxn>
            </a:cxnLst>
            <a:rect l="0" t="0" r="r" b="b"/>
            <a:pathLst>
              <a:path h="1014">
                <a:moveTo>
                  <a:pt x="0" y="0"/>
                </a:moveTo>
                <a:lnTo>
                  <a:pt x="0" y="1014"/>
                </a:lnTo>
                <a:lnTo>
                  <a:pt x="0"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56" name="Freeform 16"/>
          <p:cNvSpPr>
            <a:spLocks/>
          </p:cNvSpPr>
          <p:nvPr/>
        </p:nvSpPr>
        <p:spPr bwMode="auto">
          <a:xfrm>
            <a:off x="2054225" y="2978150"/>
            <a:ext cx="2425700" cy="1588"/>
          </a:xfrm>
          <a:custGeom>
            <a:avLst/>
            <a:gdLst/>
            <a:ahLst/>
            <a:cxnLst>
              <a:cxn ang="0">
                <a:pos x="1528" y="0"/>
              </a:cxn>
              <a:cxn ang="0">
                <a:pos x="0" y="0"/>
              </a:cxn>
              <a:cxn ang="0">
                <a:pos x="1528" y="0"/>
              </a:cxn>
            </a:cxnLst>
            <a:rect l="0" t="0" r="r" b="b"/>
            <a:pathLst>
              <a:path w="1528">
                <a:moveTo>
                  <a:pt x="1528" y="0"/>
                </a:moveTo>
                <a:lnTo>
                  <a:pt x="0" y="0"/>
                </a:lnTo>
                <a:lnTo>
                  <a:pt x="1528" y="0"/>
                </a:lnTo>
                <a:close/>
              </a:path>
            </a:pathLst>
          </a:custGeom>
          <a:solidFill>
            <a:srgbClr val="666699"/>
          </a:solidFill>
          <a:ln w="9525">
            <a:noFill/>
            <a:round/>
            <a:headEnd/>
            <a:tailEnd/>
          </a:ln>
        </p:spPr>
        <p:txBody>
          <a:bodyPr>
            <a:prstTxWarp prst="textNoShape">
              <a:avLst/>
            </a:prstTxWarp>
          </a:bodyPr>
          <a:lstStyle/>
          <a:p>
            <a:endParaRPr lang="en-AU"/>
          </a:p>
        </p:txBody>
      </p:sp>
      <p:sp>
        <p:nvSpPr>
          <p:cNvPr id="291857" name="Line 17"/>
          <p:cNvSpPr>
            <a:spLocks noChangeShapeType="1"/>
          </p:cNvSpPr>
          <p:nvPr/>
        </p:nvSpPr>
        <p:spPr bwMode="auto">
          <a:xfrm flipV="1">
            <a:off x="4479925" y="1368425"/>
            <a:ext cx="1588" cy="1609725"/>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58" name="Line 18"/>
          <p:cNvSpPr>
            <a:spLocks noChangeShapeType="1"/>
          </p:cNvSpPr>
          <p:nvPr/>
        </p:nvSpPr>
        <p:spPr bwMode="auto">
          <a:xfrm>
            <a:off x="2054225" y="2978150"/>
            <a:ext cx="2425700" cy="1588"/>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59" name="Freeform 19"/>
          <p:cNvSpPr>
            <a:spLocks/>
          </p:cNvSpPr>
          <p:nvPr/>
        </p:nvSpPr>
        <p:spPr bwMode="auto">
          <a:xfrm>
            <a:off x="2054225" y="1368425"/>
            <a:ext cx="1588" cy="1609725"/>
          </a:xfrm>
          <a:custGeom>
            <a:avLst/>
            <a:gdLst/>
            <a:ahLst/>
            <a:cxnLst>
              <a:cxn ang="0">
                <a:pos x="0" y="1014"/>
              </a:cxn>
              <a:cxn ang="0">
                <a:pos x="0" y="0"/>
              </a:cxn>
              <a:cxn ang="0">
                <a:pos x="0" y="1014"/>
              </a:cxn>
            </a:cxnLst>
            <a:rect l="0" t="0" r="r" b="b"/>
            <a:pathLst>
              <a:path h="1014">
                <a:moveTo>
                  <a:pt x="0" y="1014"/>
                </a:moveTo>
                <a:lnTo>
                  <a:pt x="0" y="0"/>
                </a:lnTo>
                <a:lnTo>
                  <a:pt x="0" y="1014"/>
                </a:lnTo>
                <a:close/>
              </a:path>
            </a:pathLst>
          </a:custGeom>
          <a:solidFill>
            <a:srgbClr val="666699"/>
          </a:solidFill>
          <a:ln w="9525">
            <a:noFill/>
            <a:round/>
            <a:headEnd/>
            <a:tailEnd/>
          </a:ln>
        </p:spPr>
        <p:txBody>
          <a:bodyPr>
            <a:prstTxWarp prst="textNoShape">
              <a:avLst/>
            </a:prstTxWarp>
          </a:bodyPr>
          <a:lstStyle/>
          <a:p>
            <a:endParaRPr lang="en-AU"/>
          </a:p>
        </p:txBody>
      </p:sp>
      <p:sp>
        <p:nvSpPr>
          <p:cNvPr id="291860" name="Freeform 20"/>
          <p:cNvSpPr>
            <a:spLocks/>
          </p:cNvSpPr>
          <p:nvPr/>
        </p:nvSpPr>
        <p:spPr bwMode="auto">
          <a:xfrm>
            <a:off x="2292350" y="1670050"/>
            <a:ext cx="319088" cy="1308100"/>
          </a:xfrm>
          <a:custGeom>
            <a:avLst/>
            <a:gdLst/>
            <a:ahLst/>
            <a:cxnLst>
              <a:cxn ang="0">
                <a:pos x="0" y="0"/>
              </a:cxn>
              <a:cxn ang="0">
                <a:pos x="201" y="0"/>
              </a:cxn>
              <a:cxn ang="0">
                <a:pos x="201" y="824"/>
              </a:cxn>
              <a:cxn ang="0">
                <a:pos x="0" y="824"/>
              </a:cxn>
              <a:cxn ang="0">
                <a:pos x="0" y="0"/>
              </a:cxn>
              <a:cxn ang="0">
                <a:pos x="0" y="0"/>
              </a:cxn>
            </a:cxnLst>
            <a:rect l="0" t="0" r="r" b="b"/>
            <a:pathLst>
              <a:path w="201" h="824">
                <a:moveTo>
                  <a:pt x="0" y="0"/>
                </a:moveTo>
                <a:lnTo>
                  <a:pt x="201" y="0"/>
                </a:lnTo>
                <a:lnTo>
                  <a:pt x="201" y="824"/>
                </a:lnTo>
                <a:lnTo>
                  <a:pt x="0" y="824"/>
                </a:lnTo>
                <a:lnTo>
                  <a:pt x="0" y="0"/>
                </a:lnTo>
                <a:lnTo>
                  <a:pt x="0" y="0"/>
                </a:lnTo>
                <a:close/>
              </a:path>
            </a:pathLst>
          </a:custGeom>
          <a:solidFill>
            <a:srgbClr val="9999FF"/>
          </a:solidFill>
          <a:ln w="9525">
            <a:noFill/>
            <a:round/>
            <a:headEnd/>
            <a:tailEnd/>
          </a:ln>
        </p:spPr>
        <p:txBody>
          <a:bodyPr>
            <a:prstTxWarp prst="textNoShape">
              <a:avLst/>
            </a:prstTxWarp>
          </a:bodyPr>
          <a:lstStyle/>
          <a:p>
            <a:endParaRPr lang="en-AU"/>
          </a:p>
        </p:txBody>
      </p:sp>
      <p:sp>
        <p:nvSpPr>
          <p:cNvPr id="291861" name="Freeform 21"/>
          <p:cNvSpPr>
            <a:spLocks/>
          </p:cNvSpPr>
          <p:nvPr/>
        </p:nvSpPr>
        <p:spPr bwMode="auto">
          <a:xfrm>
            <a:off x="3097213" y="2479675"/>
            <a:ext cx="330200" cy="498475"/>
          </a:xfrm>
          <a:custGeom>
            <a:avLst/>
            <a:gdLst/>
            <a:ahLst/>
            <a:cxnLst>
              <a:cxn ang="0">
                <a:pos x="0" y="0"/>
              </a:cxn>
              <a:cxn ang="0">
                <a:pos x="208" y="0"/>
              </a:cxn>
              <a:cxn ang="0">
                <a:pos x="208" y="314"/>
              </a:cxn>
              <a:cxn ang="0">
                <a:pos x="0" y="314"/>
              </a:cxn>
              <a:cxn ang="0">
                <a:pos x="0" y="0"/>
              </a:cxn>
              <a:cxn ang="0">
                <a:pos x="0" y="0"/>
              </a:cxn>
            </a:cxnLst>
            <a:rect l="0" t="0" r="r" b="b"/>
            <a:pathLst>
              <a:path w="208" h="314">
                <a:moveTo>
                  <a:pt x="0" y="0"/>
                </a:moveTo>
                <a:lnTo>
                  <a:pt x="208" y="0"/>
                </a:lnTo>
                <a:lnTo>
                  <a:pt x="208" y="314"/>
                </a:lnTo>
                <a:lnTo>
                  <a:pt x="0" y="314"/>
                </a:lnTo>
                <a:lnTo>
                  <a:pt x="0" y="0"/>
                </a:lnTo>
                <a:lnTo>
                  <a:pt x="0" y="0"/>
                </a:lnTo>
                <a:close/>
              </a:path>
            </a:pathLst>
          </a:custGeom>
          <a:solidFill>
            <a:srgbClr val="969696"/>
          </a:solidFill>
          <a:ln w="9525">
            <a:noFill/>
            <a:round/>
            <a:headEnd/>
            <a:tailEnd/>
          </a:ln>
        </p:spPr>
        <p:txBody>
          <a:bodyPr>
            <a:prstTxWarp prst="textNoShape">
              <a:avLst/>
            </a:prstTxWarp>
          </a:bodyPr>
          <a:lstStyle/>
          <a:p>
            <a:endParaRPr lang="en-AU"/>
          </a:p>
        </p:txBody>
      </p:sp>
      <p:sp>
        <p:nvSpPr>
          <p:cNvPr id="291862" name="Freeform 22"/>
          <p:cNvSpPr>
            <a:spLocks/>
          </p:cNvSpPr>
          <p:nvPr/>
        </p:nvSpPr>
        <p:spPr bwMode="auto">
          <a:xfrm>
            <a:off x="3911600" y="2779713"/>
            <a:ext cx="320675" cy="198437"/>
          </a:xfrm>
          <a:custGeom>
            <a:avLst/>
            <a:gdLst/>
            <a:ahLst/>
            <a:cxnLst>
              <a:cxn ang="0">
                <a:pos x="0" y="0"/>
              </a:cxn>
              <a:cxn ang="0">
                <a:pos x="202" y="0"/>
              </a:cxn>
              <a:cxn ang="0">
                <a:pos x="202" y="125"/>
              </a:cxn>
              <a:cxn ang="0">
                <a:pos x="0" y="125"/>
              </a:cxn>
              <a:cxn ang="0">
                <a:pos x="0" y="0"/>
              </a:cxn>
              <a:cxn ang="0">
                <a:pos x="0" y="0"/>
              </a:cxn>
            </a:cxnLst>
            <a:rect l="0" t="0" r="r" b="b"/>
            <a:pathLst>
              <a:path w="202" h="125">
                <a:moveTo>
                  <a:pt x="0" y="0"/>
                </a:moveTo>
                <a:lnTo>
                  <a:pt x="202" y="0"/>
                </a:lnTo>
                <a:lnTo>
                  <a:pt x="202" y="125"/>
                </a:lnTo>
                <a:lnTo>
                  <a:pt x="0" y="125"/>
                </a:lnTo>
                <a:lnTo>
                  <a:pt x="0" y="0"/>
                </a:lnTo>
                <a:lnTo>
                  <a:pt x="0" y="0"/>
                </a:lnTo>
                <a:close/>
              </a:path>
            </a:pathLst>
          </a:custGeom>
          <a:solidFill>
            <a:srgbClr val="FF0000"/>
          </a:solidFill>
          <a:ln w="9525">
            <a:noFill/>
            <a:round/>
            <a:headEnd/>
            <a:tailEnd/>
          </a:ln>
        </p:spPr>
        <p:txBody>
          <a:bodyPr>
            <a:prstTxWarp prst="textNoShape">
              <a:avLst/>
            </a:prstTxWarp>
          </a:bodyPr>
          <a:lstStyle/>
          <a:p>
            <a:endParaRPr lang="en-AU"/>
          </a:p>
        </p:txBody>
      </p:sp>
      <p:sp>
        <p:nvSpPr>
          <p:cNvPr id="291863" name="Line 23"/>
          <p:cNvSpPr>
            <a:spLocks noChangeShapeType="1"/>
          </p:cNvSpPr>
          <p:nvPr/>
        </p:nvSpPr>
        <p:spPr bwMode="auto">
          <a:xfrm>
            <a:off x="2054225" y="1368425"/>
            <a:ext cx="1588" cy="1609725"/>
          </a:xfrm>
          <a:prstGeom prst="line">
            <a:avLst/>
          </a:prstGeom>
          <a:noFill/>
          <a:ln w="11113">
            <a:solidFill>
              <a:srgbClr val="808080"/>
            </a:solidFill>
            <a:round/>
            <a:headEnd/>
            <a:tailEnd/>
          </a:ln>
        </p:spPr>
        <p:txBody>
          <a:bodyPr>
            <a:prstTxWarp prst="textNoShape">
              <a:avLst/>
            </a:prstTxWarp>
          </a:bodyPr>
          <a:lstStyle/>
          <a:p>
            <a:endParaRPr lang="en-AU"/>
          </a:p>
        </p:txBody>
      </p:sp>
      <p:sp>
        <p:nvSpPr>
          <p:cNvPr id="291864" name="Freeform 24"/>
          <p:cNvSpPr>
            <a:spLocks/>
          </p:cNvSpPr>
          <p:nvPr/>
        </p:nvSpPr>
        <p:spPr bwMode="auto">
          <a:xfrm>
            <a:off x="3911600" y="2779713"/>
            <a:ext cx="320675" cy="198437"/>
          </a:xfrm>
          <a:custGeom>
            <a:avLst/>
            <a:gdLst/>
            <a:ahLst/>
            <a:cxnLst>
              <a:cxn ang="0">
                <a:pos x="0" y="0"/>
              </a:cxn>
              <a:cxn ang="0">
                <a:pos x="202" y="0"/>
              </a:cxn>
              <a:cxn ang="0">
                <a:pos x="202" y="125"/>
              </a:cxn>
              <a:cxn ang="0">
                <a:pos x="0" y="125"/>
              </a:cxn>
              <a:cxn ang="0">
                <a:pos x="0" y="0"/>
              </a:cxn>
              <a:cxn ang="0">
                <a:pos x="0" y="0"/>
              </a:cxn>
            </a:cxnLst>
            <a:rect l="0" t="0" r="r" b="b"/>
            <a:pathLst>
              <a:path w="202" h="125">
                <a:moveTo>
                  <a:pt x="0" y="0"/>
                </a:moveTo>
                <a:lnTo>
                  <a:pt x="202" y="0"/>
                </a:lnTo>
                <a:lnTo>
                  <a:pt x="202" y="125"/>
                </a:lnTo>
                <a:lnTo>
                  <a:pt x="0" y="125"/>
                </a:lnTo>
                <a:lnTo>
                  <a:pt x="0" y="0"/>
                </a:lnTo>
                <a:lnTo>
                  <a:pt x="0" y="0"/>
                </a:lnTo>
                <a:close/>
              </a:path>
            </a:pathLst>
          </a:custGeom>
          <a:noFill/>
          <a:ln w="11113">
            <a:solidFill>
              <a:srgbClr val="FF0000"/>
            </a:solidFill>
            <a:prstDash val="solid"/>
            <a:round/>
            <a:headEnd/>
            <a:tailEnd/>
          </a:ln>
        </p:spPr>
        <p:txBody>
          <a:bodyPr>
            <a:prstTxWarp prst="textNoShape">
              <a:avLst/>
            </a:prstTxWarp>
          </a:bodyPr>
          <a:lstStyle/>
          <a:p>
            <a:endParaRPr lang="en-AU"/>
          </a:p>
        </p:txBody>
      </p:sp>
      <p:grpSp>
        <p:nvGrpSpPr>
          <p:cNvPr id="291865" name="Group 25"/>
          <p:cNvGrpSpPr>
            <a:grpSpLocks/>
          </p:cNvGrpSpPr>
          <p:nvPr/>
        </p:nvGrpSpPr>
        <p:grpSpPr bwMode="auto">
          <a:xfrm>
            <a:off x="1711703" y="1251178"/>
            <a:ext cx="263525" cy="1855788"/>
            <a:chOff x="1063" y="811"/>
            <a:chExt cx="166" cy="1169"/>
          </a:xfrm>
        </p:grpSpPr>
        <p:sp>
          <p:nvSpPr>
            <p:cNvPr id="291866" name="Rectangle 26"/>
            <p:cNvSpPr>
              <a:spLocks noChangeArrowheads="1"/>
            </p:cNvSpPr>
            <p:nvPr/>
          </p:nvSpPr>
          <p:spPr bwMode="auto">
            <a:xfrm>
              <a:off x="1154" y="1825"/>
              <a:ext cx="66" cy="155"/>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chemeClr val="bg1">
                      <a:lumMod val="50000"/>
                    </a:schemeClr>
                  </a:solidFill>
                </a:rPr>
                <a:t>0</a:t>
              </a:r>
              <a:endParaRPr lang="en-US" sz="1600" dirty="0">
                <a:solidFill>
                  <a:schemeClr val="bg1">
                    <a:lumMod val="50000"/>
                  </a:schemeClr>
                </a:solidFill>
              </a:endParaRPr>
            </a:p>
          </p:txBody>
        </p:sp>
        <p:sp>
          <p:nvSpPr>
            <p:cNvPr id="291867" name="Rectangle 27"/>
            <p:cNvSpPr>
              <a:spLocks noChangeArrowheads="1"/>
            </p:cNvSpPr>
            <p:nvPr/>
          </p:nvSpPr>
          <p:spPr bwMode="auto">
            <a:xfrm>
              <a:off x="1063" y="1570"/>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lumMod val="50000"/>
                    </a:schemeClr>
                  </a:solidFill>
                </a:rPr>
                <a:t>0.2</a:t>
              </a:r>
              <a:endParaRPr lang="en-US" sz="1600">
                <a:solidFill>
                  <a:schemeClr val="bg1">
                    <a:lumMod val="50000"/>
                  </a:schemeClr>
                </a:solidFill>
              </a:endParaRPr>
            </a:p>
          </p:txBody>
        </p:sp>
        <p:sp>
          <p:nvSpPr>
            <p:cNvPr id="291868" name="Rectangle 28"/>
            <p:cNvSpPr>
              <a:spLocks noChangeArrowheads="1"/>
            </p:cNvSpPr>
            <p:nvPr/>
          </p:nvSpPr>
          <p:spPr bwMode="auto">
            <a:xfrm>
              <a:off x="1063" y="1321"/>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lumMod val="50000"/>
                    </a:schemeClr>
                  </a:solidFill>
                </a:rPr>
                <a:t>0.4</a:t>
              </a:r>
              <a:endParaRPr lang="en-US" sz="1600">
                <a:solidFill>
                  <a:schemeClr val="bg1">
                    <a:lumMod val="50000"/>
                  </a:schemeClr>
                </a:solidFill>
              </a:endParaRPr>
            </a:p>
          </p:txBody>
        </p:sp>
        <p:sp>
          <p:nvSpPr>
            <p:cNvPr id="291869" name="Rectangle 29"/>
            <p:cNvSpPr>
              <a:spLocks noChangeArrowheads="1"/>
            </p:cNvSpPr>
            <p:nvPr/>
          </p:nvSpPr>
          <p:spPr bwMode="auto">
            <a:xfrm>
              <a:off x="1063" y="1066"/>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lumMod val="50000"/>
                    </a:schemeClr>
                  </a:solidFill>
                </a:rPr>
                <a:t>0.6</a:t>
              </a:r>
              <a:endParaRPr lang="en-US" sz="1600">
                <a:solidFill>
                  <a:schemeClr val="bg1">
                    <a:lumMod val="50000"/>
                  </a:schemeClr>
                </a:solidFill>
              </a:endParaRPr>
            </a:p>
          </p:txBody>
        </p:sp>
        <p:sp>
          <p:nvSpPr>
            <p:cNvPr id="291870" name="Rectangle 30"/>
            <p:cNvSpPr>
              <a:spLocks noChangeArrowheads="1"/>
            </p:cNvSpPr>
            <p:nvPr/>
          </p:nvSpPr>
          <p:spPr bwMode="auto">
            <a:xfrm>
              <a:off x="1063" y="811"/>
              <a:ext cx="166" cy="155"/>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lumMod val="50000"/>
                    </a:schemeClr>
                  </a:solidFill>
                </a:rPr>
                <a:t>0.8</a:t>
              </a:r>
              <a:endParaRPr lang="en-US" sz="1600">
                <a:solidFill>
                  <a:schemeClr val="bg1">
                    <a:lumMod val="50000"/>
                  </a:schemeClr>
                </a:solidFill>
              </a:endParaRPr>
            </a:p>
          </p:txBody>
        </p:sp>
      </p:grpSp>
      <p:sp>
        <p:nvSpPr>
          <p:cNvPr id="291871" name="Rectangle 31"/>
          <p:cNvSpPr>
            <a:spLocks noChangeArrowheads="1"/>
          </p:cNvSpPr>
          <p:nvPr/>
        </p:nvSpPr>
        <p:spPr bwMode="auto">
          <a:xfrm>
            <a:off x="2347913" y="3132138"/>
            <a:ext cx="230832" cy="215444"/>
          </a:xfrm>
          <a:prstGeom prst="rect">
            <a:avLst/>
          </a:prstGeom>
          <a:noFill/>
          <a:ln w="9525">
            <a:noFill/>
            <a:miter lim="800000"/>
            <a:headEnd/>
            <a:tailEnd/>
          </a:ln>
        </p:spPr>
        <p:txBody>
          <a:bodyPr wrap="none" lIns="0" tIns="0" rIns="0" bIns="0">
            <a:prstTxWarp prst="textNoShape">
              <a:avLst/>
            </a:prstTxWarp>
            <a:spAutoFit/>
          </a:bodyPr>
          <a:lstStyle/>
          <a:p>
            <a:r>
              <a:rPr lang="en-US" sz="1400" b="1">
                <a:solidFill>
                  <a:srgbClr val="FFFFFF"/>
                </a:solidFill>
              </a:rPr>
              <a:t>0.2</a:t>
            </a:r>
            <a:endParaRPr lang="en-US"/>
          </a:p>
        </p:txBody>
      </p:sp>
      <p:sp>
        <p:nvSpPr>
          <p:cNvPr id="291872" name="Rectangle 32"/>
          <p:cNvSpPr>
            <a:spLocks noChangeArrowheads="1"/>
          </p:cNvSpPr>
          <p:nvPr/>
        </p:nvSpPr>
        <p:spPr bwMode="auto">
          <a:xfrm>
            <a:off x="3235325" y="3132138"/>
            <a:ext cx="90995" cy="215444"/>
          </a:xfrm>
          <a:prstGeom prst="rect">
            <a:avLst/>
          </a:prstGeom>
          <a:noFill/>
          <a:ln w="9525">
            <a:noFill/>
            <a:miter lim="800000"/>
            <a:headEnd/>
            <a:tailEnd/>
          </a:ln>
        </p:spPr>
        <p:txBody>
          <a:bodyPr wrap="none" lIns="0" tIns="0" rIns="0" bIns="0">
            <a:prstTxWarp prst="textNoShape">
              <a:avLst/>
            </a:prstTxWarp>
            <a:spAutoFit/>
          </a:bodyPr>
          <a:lstStyle/>
          <a:p>
            <a:r>
              <a:rPr lang="en-US" sz="1400" b="1">
                <a:solidFill>
                  <a:srgbClr val="FFFFFF"/>
                </a:solidFill>
              </a:rPr>
              <a:t>1</a:t>
            </a:r>
            <a:endParaRPr lang="en-US"/>
          </a:p>
        </p:txBody>
      </p:sp>
      <p:sp>
        <p:nvSpPr>
          <p:cNvPr id="291873" name="Rectangle 33"/>
          <p:cNvSpPr>
            <a:spLocks noChangeArrowheads="1"/>
          </p:cNvSpPr>
          <p:nvPr/>
        </p:nvSpPr>
        <p:spPr bwMode="auto">
          <a:xfrm>
            <a:off x="4040188" y="3132138"/>
            <a:ext cx="90995" cy="215444"/>
          </a:xfrm>
          <a:prstGeom prst="rect">
            <a:avLst/>
          </a:prstGeom>
          <a:noFill/>
          <a:ln w="9525">
            <a:noFill/>
            <a:miter lim="800000"/>
            <a:headEnd/>
            <a:tailEnd/>
          </a:ln>
        </p:spPr>
        <p:txBody>
          <a:bodyPr wrap="none" lIns="0" tIns="0" rIns="0" bIns="0">
            <a:prstTxWarp prst="textNoShape">
              <a:avLst/>
            </a:prstTxWarp>
            <a:spAutoFit/>
          </a:bodyPr>
          <a:lstStyle/>
          <a:p>
            <a:r>
              <a:rPr lang="en-US" sz="1400" b="1">
                <a:solidFill>
                  <a:srgbClr val="FFFFFF"/>
                </a:solidFill>
              </a:rPr>
              <a:t>4</a:t>
            </a:r>
            <a:endParaRPr lang="en-US"/>
          </a:p>
        </p:txBody>
      </p:sp>
      <p:sp>
        <p:nvSpPr>
          <p:cNvPr id="291964" name="Text Box 124"/>
          <p:cNvSpPr txBox="1">
            <a:spLocks noChangeArrowheads="1"/>
          </p:cNvSpPr>
          <p:nvPr/>
        </p:nvSpPr>
        <p:spPr bwMode="auto">
          <a:xfrm>
            <a:off x="457200" y="1418924"/>
            <a:ext cx="1006324" cy="584776"/>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3200" dirty="0" smtClean="0">
                <a:solidFill>
                  <a:schemeClr val="accent2">
                    <a:lumMod val="75000"/>
                  </a:schemeClr>
                </a:solidFill>
              </a:rPr>
              <a:t>M2</a:t>
            </a:r>
            <a:endParaRPr lang="en-US" sz="3200" dirty="0">
              <a:solidFill>
                <a:schemeClr val="accent2">
                  <a:lumMod val="75000"/>
                </a:schemeClr>
              </a:solidFill>
            </a:endParaRPr>
          </a:p>
        </p:txBody>
      </p:sp>
      <p:sp>
        <p:nvSpPr>
          <p:cNvPr id="291968" name="Text Box 128"/>
          <p:cNvSpPr txBox="1">
            <a:spLocks noChangeArrowheads="1"/>
          </p:cNvSpPr>
          <p:nvPr/>
        </p:nvSpPr>
        <p:spPr bwMode="auto">
          <a:xfrm>
            <a:off x="3657600" y="3124200"/>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a:sym typeface="Symbol" charset="2"/>
              </a:rPr>
              <a:t></a:t>
            </a:r>
            <a:r>
              <a:rPr lang="en-GB" sz="2400" b="1" baseline="-25000">
                <a:sym typeface="Symbol" charset="2"/>
              </a:rPr>
              <a:t>2</a:t>
            </a:r>
            <a:r>
              <a:rPr lang="en-GB" sz="2400" b="1">
                <a:sym typeface="Symbol" charset="2"/>
              </a:rPr>
              <a:t>&gt;1</a:t>
            </a:r>
          </a:p>
        </p:txBody>
      </p:sp>
      <p:sp>
        <p:nvSpPr>
          <p:cNvPr id="291970" name="Text Box 130"/>
          <p:cNvSpPr txBox="1">
            <a:spLocks noChangeArrowheads="1"/>
          </p:cNvSpPr>
          <p:nvPr/>
        </p:nvSpPr>
        <p:spPr bwMode="auto">
          <a:xfrm>
            <a:off x="2819400" y="3124200"/>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a:sym typeface="Symbol" charset="2"/>
              </a:rPr>
              <a:t></a:t>
            </a:r>
            <a:r>
              <a:rPr lang="en-GB" sz="2400" b="1" baseline="-25000">
                <a:sym typeface="Symbol" charset="2"/>
              </a:rPr>
              <a:t>1</a:t>
            </a:r>
            <a:r>
              <a:rPr lang="en-GB" sz="2400" b="1">
                <a:sym typeface="Symbol" charset="2"/>
              </a:rPr>
              <a:t>=1</a:t>
            </a:r>
          </a:p>
        </p:txBody>
      </p:sp>
      <p:sp>
        <p:nvSpPr>
          <p:cNvPr id="291971" name="Text Box 131"/>
          <p:cNvSpPr txBox="1">
            <a:spLocks noChangeArrowheads="1"/>
          </p:cNvSpPr>
          <p:nvPr/>
        </p:nvSpPr>
        <p:spPr bwMode="auto">
          <a:xfrm>
            <a:off x="1981200" y="3124200"/>
            <a:ext cx="1014413" cy="461665"/>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400" b="1">
                <a:sym typeface="Symbol" charset="2"/>
              </a:rPr>
              <a:t></a:t>
            </a:r>
            <a:r>
              <a:rPr lang="en-GB" sz="2400" b="1" baseline="-25000">
                <a:sym typeface="Symbol" charset="2"/>
              </a:rPr>
              <a:t>0</a:t>
            </a:r>
            <a:r>
              <a:rPr lang="en-GB" sz="2400" b="1">
                <a:sym typeface="Symbol" charset="2"/>
              </a:rPr>
              <a:t>&lt;1</a:t>
            </a:r>
          </a:p>
        </p:txBody>
      </p:sp>
      <p:sp>
        <p:nvSpPr>
          <p:cNvPr id="291977" name="Rectangle 137"/>
          <p:cNvSpPr>
            <a:spLocks noChangeArrowheads="1"/>
          </p:cNvSpPr>
          <p:nvPr/>
        </p:nvSpPr>
        <p:spPr bwMode="auto">
          <a:xfrm>
            <a:off x="2294465" y="2133600"/>
            <a:ext cx="429812" cy="400110"/>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0</a:t>
            </a:r>
            <a:endParaRPr lang="en-US" sz="2000" b="1" baseline="-25000" dirty="0">
              <a:effectLst>
                <a:outerShdw blurRad="38100" dist="38100" dir="2700000" algn="tl">
                  <a:srgbClr val="DDDDDD"/>
                </a:outerShdw>
              </a:effectLst>
            </a:endParaRPr>
          </a:p>
        </p:txBody>
      </p:sp>
      <p:sp>
        <p:nvSpPr>
          <p:cNvPr id="291978" name="Rectangle 138"/>
          <p:cNvSpPr>
            <a:spLocks noChangeArrowheads="1"/>
          </p:cNvSpPr>
          <p:nvPr/>
        </p:nvSpPr>
        <p:spPr bwMode="auto">
          <a:xfrm>
            <a:off x="3084285" y="2109410"/>
            <a:ext cx="449263" cy="396875"/>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1</a:t>
            </a:r>
            <a:endParaRPr lang="en-US" sz="2000" b="1" baseline="-25000" dirty="0">
              <a:effectLst>
                <a:outerShdw blurRad="38100" dist="38100" dir="2700000" algn="tl">
                  <a:srgbClr val="DDDDDD"/>
                </a:outerShdw>
              </a:effectLst>
            </a:endParaRPr>
          </a:p>
        </p:txBody>
      </p:sp>
      <p:sp>
        <p:nvSpPr>
          <p:cNvPr id="291979" name="Rectangle 139"/>
          <p:cNvSpPr>
            <a:spLocks noChangeArrowheads="1"/>
          </p:cNvSpPr>
          <p:nvPr/>
        </p:nvSpPr>
        <p:spPr bwMode="auto">
          <a:xfrm>
            <a:off x="3882570" y="2157790"/>
            <a:ext cx="449263" cy="396875"/>
          </a:xfrm>
          <a:prstGeom prst="rect">
            <a:avLst/>
          </a:prstGeom>
          <a:noFill/>
          <a:ln w="9525">
            <a:noFill/>
            <a:miter lim="800000"/>
            <a:headEnd/>
            <a:tailEnd/>
          </a:ln>
          <a:effectLst/>
        </p:spPr>
        <p:txBody>
          <a:bodyPr wrap="none">
            <a:prstTxWarp prst="textNoShape">
              <a:avLst/>
            </a:prstTxWarp>
            <a:spAutoFit/>
          </a:bodyPr>
          <a:lstStyle/>
          <a:p>
            <a:r>
              <a:rPr lang="en-GB" sz="2000" b="1" i="1" dirty="0">
                <a:effectLst>
                  <a:outerShdw blurRad="38100" dist="38100" dir="2700000" algn="tl">
                    <a:srgbClr val="DDDDDD"/>
                  </a:outerShdw>
                </a:effectLst>
              </a:rPr>
              <a:t>p</a:t>
            </a:r>
            <a:r>
              <a:rPr lang="en-GB" sz="2000" b="1" baseline="-25000" dirty="0">
                <a:effectLst>
                  <a:outerShdw blurRad="38100" dist="38100" dir="2700000" algn="tl">
                    <a:srgbClr val="DDDDDD"/>
                  </a:outerShdw>
                </a:effectLst>
              </a:rPr>
              <a:t>2</a:t>
            </a:r>
            <a:endParaRPr lang="en-US" sz="2000" b="1" baseline="-25000" dirty="0">
              <a:effectLst>
                <a:outerShdw blurRad="38100" dist="38100" dir="2700000" algn="tl">
                  <a:srgbClr val="DDDDDD"/>
                </a:outerShdw>
              </a:effectLst>
            </a:endParaRPr>
          </a:p>
        </p:txBody>
      </p:sp>
      <p:sp>
        <p:nvSpPr>
          <p:cNvPr id="144" name="Title 1"/>
          <p:cNvSpPr txBox="1">
            <a:spLocks/>
          </p:cNvSpPr>
          <p:nvPr/>
        </p:nvSpPr>
        <p:spPr>
          <a:xfrm>
            <a:off x="0" y="1"/>
            <a:ext cx="9144000" cy="914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Examples of nested site-specific models</a:t>
            </a:r>
          </a:p>
        </p:txBody>
      </p:sp>
      <p:graphicFrame>
        <p:nvGraphicFramePr>
          <p:cNvPr id="2" name="Object 1"/>
          <p:cNvGraphicFramePr>
            <a:graphicFrameLocks noChangeAspect="1"/>
          </p:cNvGraphicFramePr>
          <p:nvPr>
            <p:extLst>
              <p:ext uri="{D42A27DB-BD31-4B8C-83A1-F6EECF244321}">
                <p14:modId xmlns:p14="http://schemas.microsoft.com/office/powerpoint/2010/main" val="1381679403"/>
              </p:ext>
            </p:extLst>
          </p:nvPr>
        </p:nvGraphicFramePr>
        <p:xfrm>
          <a:off x="980789" y="4942100"/>
          <a:ext cx="7764076" cy="1154987"/>
        </p:xfrm>
        <a:graphic>
          <a:graphicData uri="http://schemas.openxmlformats.org/presentationml/2006/ole">
            <mc:AlternateContent xmlns:mc="http://schemas.openxmlformats.org/markup-compatibility/2006">
              <mc:Choice xmlns:v="urn:schemas-microsoft-com:vml" Requires="v">
                <p:oleObj spid="_x0000_s12571" name="Equation" r:id="rId3" imgW="3073400" imgH="457200" progId="Equation.3">
                  <p:embed/>
                </p:oleObj>
              </mc:Choice>
              <mc:Fallback>
                <p:oleObj name="Equation" r:id="rId3" imgW="3073400" imgH="457200" progId="Equation.3">
                  <p:embed/>
                  <p:pic>
                    <p:nvPicPr>
                      <p:cNvPr id="0" name=""/>
                      <p:cNvPicPr/>
                      <p:nvPr/>
                    </p:nvPicPr>
                    <p:blipFill>
                      <a:blip r:embed="rId4"/>
                      <a:stretch>
                        <a:fillRect/>
                      </a:stretch>
                    </p:blipFill>
                    <p:spPr>
                      <a:xfrm>
                        <a:off x="980789" y="4942100"/>
                        <a:ext cx="7764076" cy="1154987"/>
                      </a:xfrm>
                      <a:prstGeom prst="rect">
                        <a:avLst/>
                      </a:prstGeom>
                    </p:spPr>
                  </p:pic>
                </p:oleObj>
              </mc:Fallback>
            </mc:AlternateContent>
          </a:graphicData>
        </a:graphic>
      </p:graphicFrame>
      <p:sp>
        <p:nvSpPr>
          <p:cNvPr id="3" name="TextBox 2"/>
          <p:cNvSpPr txBox="1"/>
          <p:nvPr/>
        </p:nvSpPr>
        <p:spPr>
          <a:xfrm>
            <a:off x="834570" y="4034190"/>
            <a:ext cx="7680478" cy="830997"/>
          </a:xfrm>
          <a:prstGeom prst="rect">
            <a:avLst/>
          </a:prstGeom>
          <a:noFill/>
        </p:spPr>
        <p:txBody>
          <a:bodyPr wrap="square" rtlCol="0">
            <a:spAutoFit/>
          </a:bodyPr>
          <a:lstStyle/>
          <a:p>
            <a:r>
              <a:rPr lang="en-US" sz="2400" dirty="0" smtClean="0">
                <a:solidFill>
                  <a:srgbClr val="7F7F7F"/>
                </a:solidFill>
              </a:rPr>
              <a:t>Likelihood calculation should take into account </a:t>
            </a:r>
          </a:p>
          <a:p>
            <a:r>
              <a:rPr lang="en-US" sz="2400" dirty="0" smtClean="0">
                <a:solidFill>
                  <a:srgbClr val="7F7F7F"/>
                </a:solidFill>
              </a:rPr>
              <a:t>that a site may come from a number of different classes:</a:t>
            </a:r>
            <a:endParaRPr lang="en-US" sz="2400" dirty="0">
              <a:solidFill>
                <a:srgbClr val="7F7F7F"/>
              </a:solidFill>
            </a:endParaRPr>
          </a:p>
        </p:txBody>
      </p:sp>
    </p:spTree>
    <p:extLst>
      <p:ext uri="{BB962C8B-B14F-4D97-AF65-F5344CB8AC3E}">
        <p14:creationId xmlns:p14="http://schemas.microsoft.com/office/powerpoint/2010/main" val="411676897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Text Box 3"/>
          <p:cNvSpPr txBox="1">
            <a:spLocks noChangeArrowheads="1"/>
          </p:cNvSpPr>
          <p:nvPr/>
        </p:nvSpPr>
        <p:spPr bwMode="auto">
          <a:xfrm>
            <a:off x="748763" y="1485290"/>
            <a:ext cx="8005762" cy="3342454"/>
          </a:xfrm>
          <a:prstGeom prst="rect">
            <a:avLst/>
          </a:prstGeom>
          <a:noFill/>
          <a:ln w="12700">
            <a:noFill/>
            <a:miter lim="800000"/>
            <a:headEnd/>
            <a:tailEnd/>
          </a:ln>
          <a:effectLst/>
        </p:spPr>
        <p:txBody>
          <a:bodyPr>
            <a:prstTxWarp prst="textNoShape">
              <a:avLst/>
            </a:prstTxWarp>
            <a:spAutoFit/>
          </a:bodyPr>
          <a:lstStyle/>
          <a:p>
            <a:pPr defTabSz="762000">
              <a:spcBef>
                <a:spcPct val="20000"/>
              </a:spcBef>
              <a:spcAft>
                <a:spcPct val="20000"/>
              </a:spcAft>
              <a:tabLst>
                <a:tab pos="2451100" algn="l"/>
                <a:tab pos="4286250" algn="l"/>
              </a:tabLst>
            </a:pPr>
            <a:r>
              <a:rPr lang="en-US" sz="2200" b="1" dirty="0">
                <a:solidFill>
                  <a:srgbClr val="7F7F7F"/>
                </a:solidFill>
                <a:ea typeface="Times New Roman" charset="0"/>
                <a:cs typeface="Times New Roman" charset="0"/>
              </a:rPr>
              <a:t>Model	          </a:t>
            </a:r>
            <a:r>
              <a:rPr lang="en-US" sz="2200" b="1" dirty="0">
                <a:solidFill>
                  <a:srgbClr val="7F7F7F"/>
                </a:solidFill>
                <a:ea typeface="Times New Roman" charset="0"/>
                <a:cs typeface="Times New Roman" charset="0"/>
                <a:sym typeface="MT Extra" charset="0"/>
              </a:rPr>
              <a:t></a:t>
            </a:r>
            <a:r>
              <a:rPr lang="en-US" sz="2200" b="1" dirty="0">
                <a:solidFill>
                  <a:srgbClr val="7F7F7F"/>
                </a:solidFill>
                <a:ea typeface="Times New Roman" charset="0"/>
                <a:cs typeface="Times New Roman" charset="0"/>
              </a:rPr>
              <a:t> 	Parameter estimates</a:t>
            </a:r>
          </a:p>
          <a:p>
            <a:pPr defTabSz="762000">
              <a:lnSpc>
                <a:spcPct val="120000"/>
              </a:lnSpc>
              <a:spcBef>
                <a:spcPct val="40000"/>
              </a:spcBef>
              <a:tabLst>
                <a:tab pos="2451100" algn="l"/>
                <a:tab pos="4286250" algn="l"/>
              </a:tabLst>
            </a:pPr>
            <a:r>
              <a:rPr lang="en-US" sz="2200" b="1" dirty="0">
                <a:ea typeface="Times New Roman" charset="0"/>
                <a:cs typeface="Times New Roman" charset="0"/>
              </a:rPr>
              <a:t>  </a:t>
            </a:r>
            <a:r>
              <a:rPr lang="en-US" sz="2400" b="1" dirty="0">
                <a:solidFill>
                  <a:schemeClr val="bg1">
                    <a:lumMod val="50000"/>
                  </a:schemeClr>
                </a:solidFill>
                <a:ea typeface="Times New Roman" charset="0"/>
                <a:cs typeface="Times New Roman" charset="0"/>
              </a:rPr>
              <a:t>M1a (neutral)	</a:t>
            </a:r>
            <a:r>
              <a:rPr lang="en-GB" sz="2400" b="1" dirty="0">
                <a:solidFill>
                  <a:schemeClr val="bg1">
                    <a:lumMod val="50000"/>
                  </a:schemeClr>
                </a:solidFill>
                <a:ea typeface="Times New Roman" charset="0"/>
                <a:cs typeface="Times New Roman" charset="0"/>
              </a:rPr>
              <a:t> </a:t>
            </a:r>
            <a:r>
              <a:rPr lang="en-US" sz="2400" b="1" dirty="0">
                <a:solidFill>
                  <a:schemeClr val="bg1">
                    <a:lumMod val="50000"/>
                  </a:schemeClr>
                </a:solidFill>
                <a:ea typeface="Times New Roman" charset="0"/>
                <a:cs typeface="Times New Roman" charset="0"/>
                <a:sym typeface="Symbol" charset="2"/>
              </a:rPr>
              <a:t>7,490.99</a:t>
            </a:r>
            <a:r>
              <a:rPr lang="en-GB" sz="2400" b="1" dirty="0">
                <a:solidFill>
                  <a:schemeClr val="bg1">
                    <a:lumMod val="50000"/>
                  </a:schemeClr>
                </a:solidFill>
                <a:ea typeface="Times New Roman" charset="0"/>
                <a:cs typeface="Times New Roman" charset="0"/>
                <a:sym typeface="Symbol" charset="2"/>
              </a:rPr>
              <a:t> </a:t>
            </a:r>
            <a:r>
              <a:rPr lang="en-GB" sz="2400" b="1" dirty="0">
                <a:solidFill>
                  <a:schemeClr val="bg1">
                    <a:lumMod val="50000"/>
                  </a:schemeClr>
                </a:solidFill>
                <a:ea typeface="Times New Roman" charset="0"/>
                <a:cs typeface="Times New Roman" charset="0"/>
              </a:rPr>
              <a:t>  </a:t>
            </a:r>
            <a:r>
              <a:rPr lang="en-US" sz="2400" b="1" dirty="0">
                <a:solidFill>
                  <a:schemeClr val="bg1">
                    <a:lumMod val="50000"/>
                  </a:schemeClr>
                </a:solidFill>
                <a:ea typeface="Times New Roman" charset="0"/>
                <a:cs typeface="Times New Roman" charset="0"/>
              </a:rPr>
              <a:t>	</a:t>
            </a:r>
            <a:r>
              <a:rPr lang="en-US" sz="2400" b="1" i="1" dirty="0">
                <a:solidFill>
                  <a:schemeClr val="bg1">
                    <a:lumMod val="50000"/>
                  </a:schemeClr>
                </a:solidFill>
                <a:ea typeface="Times New Roman" charset="0"/>
                <a:cs typeface="Times New Roman" charset="0"/>
              </a:rPr>
              <a:t>p</a:t>
            </a:r>
            <a:r>
              <a:rPr lang="en-US" sz="2400" b="1" baseline="-25000" dirty="0">
                <a:solidFill>
                  <a:schemeClr val="bg1">
                    <a:lumMod val="50000"/>
                  </a:schemeClr>
                </a:solidFill>
                <a:ea typeface="Times New Roman" charset="0"/>
                <a:cs typeface="Times New Roman" charset="0"/>
              </a:rPr>
              <a:t>0 </a:t>
            </a:r>
            <a:r>
              <a:rPr lang="en-US" sz="2400" b="1" dirty="0">
                <a:solidFill>
                  <a:schemeClr val="bg1">
                    <a:lumMod val="50000"/>
                  </a:schemeClr>
                </a:solidFill>
                <a:ea typeface="Times New Roman" charset="0"/>
                <a:cs typeface="Times New Roman" charset="0"/>
              </a:rPr>
              <a:t>= 0.830, </a:t>
            </a:r>
            <a:r>
              <a:rPr lang="en-US" sz="2400" b="1" i="1" dirty="0">
                <a:solidFill>
                  <a:schemeClr val="bg1">
                    <a:lumMod val="50000"/>
                  </a:schemeClr>
                </a:solidFill>
                <a:sym typeface="Symbol" charset="2"/>
              </a:rPr>
              <a:t></a:t>
            </a:r>
            <a:r>
              <a:rPr lang="en-US" sz="2400" b="1" baseline="-25000" dirty="0">
                <a:solidFill>
                  <a:schemeClr val="bg1">
                    <a:lumMod val="50000"/>
                  </a:schemeClr>
                </a:solidFill>
                <a:ea typeface="Times New Roman" charset="0"/>
                <a:cs typeface="Times New Roman" charset="0"/>
              </a:rPr>
              <a:t>0 </a:t>
            </a:r>
            <a:r>
              <a:rPr lang="en-US" sz="2400" b="1" dirty="0">
                <a:solidFill>
                  <a:schemeClr val="bg1">
                    <a:lumMod val="50000"/>
                  </a:schemeClr>
                </a:solidFill>
                <a:ea typeface="Times New Roman" charset="0"/>
                <a:cs typeface="Times New Roman" charset="0"/>
              </a:rPr>
              <a:t>= 0.041 </a:t>
            </a:r>
            <a:br>
              <a:rPr lang="en-US" sz="2400" b="1" dirty="0">
                <a:solidFill>
                  <a:schemeClr val="bg1">
                    <a:lumMod val="50000"/>
                  </a:schemeClr>
                </a:solidFill>
                <a:ea typeface="Times New Roman" charset="0"/>
                <a:cs typeface="Times New Roman" charset="0"/>
              </a:rPr>
            </a:br>
            <a:r>
              <a:rPr lang="en-US" sz="2400" b="1" dirty="0">
                <a:solidFill>
                  <a:schemeClr val="bg1">
                    <a:lumMod val="50000"/>
                  </a:schemeClr>
                </a:solidFill>
                <a:ea typeface="Times New Roman" charset="0"/>
                <a:cs typeface="Times New Roman" charset="0"/>
              </a:rPr>
              <a:t>		</a:t>
            </a:r>
            <a:r>
              <a:rPr lang="en-US" sz="2400" b="1" i="1" dirty="0">
                <a:solidFill>
                  <a:schemeClr val="bg1">
                    <a:lumMod val="50000"/>
                  </a:schemeClr>
                </a:solidFill>
              </a:rPr>
              <a:t>p</a:t>
            </a:r>
            <a:r>
              <a:rPr lang="en-US" sz="2400" b="1" baseline="-25000" dirty="0">
                <a:solidFill>
                  <a:schemeClr val="bg1">
                    <a:lumMod val="50000"/>
                  </a:schemeClr>
                </a:solidFill>
              </a:rPr>
              <a:t>1 </a:t>
            </a:r>
            <a:r>
              <a:rPr lang="en-US" sz="2400" b="1" dirty="0">
                <a:solidFill>
                  <a:schemeClr val="bg1">
                    <a:lumMod val="50000"/>
                  </a:schemeClr>
                </a:solidFill>
              </a:rPr>
              <a:t>= 0.170, </a:t>
            </a:r>
            <a:r>
              <a:rPr lang="en-US" sz="2400" b="1" i="1" dirty="0">
                <a:solidFill>
                  <a:schemeClr val="bg1">
                    <a:lumMod val="50000"/>
                  </a:schemeClr>
                </a:solidFill>
                <a:sym typeface="Symbol" charset="2"/>
              </a:rPr>
              <a:t></a:t>
            </a:r>
            <a:r>
              <a:rPr lang="en-US" sz="2400" b="1" baseline="-25000" dirty="0">
                <a:solidFill>
                  <a:schemeClr val="bg1">
                    <a:lumMod val="50000"/>
                  </a:schemeClr>
                </a:solidFill>
                <a:ea typeface="Times New Roman" charset="0"/>
                <a:cs typeface="Times New Roman" charset="0"/>
              </a:rPr>
              <a:t>1 </a:t>
            </a:r>
            <a:r>
              <a:rPr lang="en-US" sz="2400" b="1" dirty="0">
                <a:solidFill>
                  <a:schemeClr val="bg1">
                    <a:lumMod val="50000"/>
                  </a:schemeClr>
                </a:solidFill>
                <a:ea typeface="Times New Roman" charset="0"/>
                <a:cs typeface="Times New Roman" charset="0"/>
              </a:rPr>
              <a:t>= 1</a:t>
            </a:r>
          </a:p>
          <a:p>
            <a:pPr defTabSz="762000">
              <a:lnSpc>
                <a:spcPct val="120000"/>
              </a:lnSpc>
              <a:spcBef>
                <a:spcPct val="40000"/>
              </a:spcBef>
              <a:tabLst>
                <a:tab pos="2451100" algn="l"/>
                <a:tab pos="4286250" algn="l"/>
              </a:tabLst>
            </a:pPr>
            <a:endParaRPr lang="en-US" sz="2400" b="1" dirty="0">
              <a:solidFill>
                <a:schemeClr val="bg1">
                  <a:lumMod val="50000"/>
                </a:schemeClr>
              </a:solidFill>
              <a:ea typeface="Times New Roman" charset="0"/>
              <a:cs typeface="Times New Roman" charset="0"/>
            </a:endParaRPr>
          </a:p>
          <a:p>
            <a:pPr defTabSz="762000">
              <a:spcBef>
                <a:spcPct val="10000"/>
              </a:spcBef>
              <a:tabLst>
                <a:tab pos="2451100" algn="l"/>
                <a:tab pos="4286250" algn="l"/>
              </a:tabLst>
            </a:pPr>
            <a:r>
              <a:rPr lang="en-US" sz="2400" b="1" dirty="0">
                <a:solidFill>
                  <a:schemeClr val="bg1">
                    <a:lumMod val="50000"/>
                  </a:schemeClr>
                </a:solidFill>
                <a:ea typeface="Times New Roman" charset="0"/>
                <a:cs typeface="Times New Roman" charset="0"/>
              </a:rPr>
              <a:t>  M2a (selection)	 </a:t>
            </a:r>
            <a:r>
              <a:rPr lang="en-US" sz="2400" b="1" dirty="0">
                <a:solidFill>
                  <a:schemeClr val="bg1">
                    <a:lumMod val="50000"/>
                  </a:schemeClr>
                </a:solidFill>
                <a:ea typeface="Times New Roman" charset="0"/>
                <a:cs typeface="Times New Roman" charset="0"/>
                <a:sym typeface="Symbol" charset="2"/>
              </a:rPr>
              <a:t>7,231.15</a:t>
            </a:r>
            <a:r>
              <a:rPr lang="en-GB" sz="2400" b="1" dirty="0">
                <a:solidFill>
                  <a:schemeClr val="bg1">
                    <a:lumMod val="50000"/>
                  </a:schemeClr>
                </a:solidFill>
                <a:ea typeface="Times New Roman" charset="0"/>
                <a:cs typeface="Times New Roman" charset="0"/>
                <a:sym typeface="Symbol" charset="2"/>
              </a:rPr>
              <a:t> </a:t>
            </a:r>
            <a:r>
              <a:rPr lang="en-GB" sz="2400" b="1" dirty="0">
                <a:solidFill>
                  <a:schemeClr val="bg1">
                    <a:lumMod val="50000"/>
                  </a:schemeClr>
                </a:solidFill>
                <a:ea typeface="Times New Roman" charset="0"/>
                <a:cs typeface="Times New Roman" charset="0"/>
              </a:rPr>
              <a:t>  </a:t>
            </a:r>
            <a:r>
              <a:rPr lang="en-US" sz="2400" b="1" dirty="0">
                <a:solidFill>
                  <a:schemeClr val="bg1">
                    <a:lumMod val="50000"/>
                  </a:schemeClr>
                </a:solidFill>
                <a:ea typeface="Times New Roman" charset="0"/>
                <a:cs typeface="Times New Roman" charset="0"/>
              </a:rPr>
              <a:t>	</a:t>
            </a:r>
            <a:r>
              <a:rPr lang="en-US" sz="2400" b="1" i="1" dirty="0">
                <a:solidFill>
                  <a:schemeClr val="bg1">
                    <a:lumMod val="50000"/>
                  </a:schemeClr>
                </a:solidFill>
                <a:ea typeface="Times New Roman" charset="0"/>
                <a:cs typeface="Times New Roman" charset="0"/>
              </a:rPr>
              <a:t>p</a:t>
            </a:r>
            <a:r>
              <a:rPr lang="en-US" sz="2400" b="1" baseline="-25000" dirty="0">
                <a:solidFill>
                  <a:schemeClr val="bg1">
                    <a:lumMod val="50000"/>
                  </a:schemeClr>
                </a:solidFill>
                <a:ea typeface="Times New Roman" charset="0"/>
                <a:cs typeface="Times New Roman" charset="0"/>
              </a:rPr>
              <a:t>0 </a:t>
            </a:r>
            <a:r>
              <a:rPr lang="en-US" sz="2400" b="1" dirty="0">
                <a:solidFill>
                  <a:schemeClr val="bg1">
                    <a:lumMod val="50000"/>
                  </a:schemeClr>
                </a:solidFill>
                <a:ea typeface="Times New Roman" charset="0"/>
                <a:cs typeface="Times New Roman" charset="0"/>
              </a:rPr>
              <a:t>= 0.776, </a:t>
            </a:r>
            <a:r>
              <a:rPr lang="en-US" sz="2400" b="1" i="1" dirty="0">
                <a:solidFill>
                  <a:schemeClr val="bg1">
                    <a:lumMod val="50000"/>
                  </a:schemeClr>
                </a:solidFill>
                <a:sym typeface="Symbol" charset="2"/>
              </a:rPr>
              <a:t></a:t>
            </a:r>
            <a:r>
              <a:rPr lang="en-US" sz="2400" b="1" baseline="-25000" dirty="0">
                <a:solidFill>
                  <a:schemeClr val="bg1">
                    <a:lumMod val="50000"/>
                  </a:schemeClr>
                </a:solidFill>
                <a:ea typeface="Times New Roman" charset="0"/>
                <a:cs typeface="Times New Roman" charset="0"/>
              </a:rPr>
              <a:t>0 </a:t>
            </a:r>
            <a:r>
              <a:rPr lang="en-US" sz="2400" b="1" dirty="0">
                <a:solidFill>
                  <a:schemeClr val="bg1">
                    <a:lumMod val="50000"/>
                  </a:schemeClr>
                </a:solidFill>
                <a:ea typeface="Times New Roman" charset="0"/>
                <a:cs typeface="Times New Roman" charset="0"/>
              </a:rPr>
              <a:t>= 0.058 </a:t>
            </a:r>
          </a:p>
          <a:p>
            <a:pPr defTabSz="762000">
              <a:spcBef>
                <a:spcPct val="10000"/>
              </a:spcBef>
              <a:tabLst>
                <a:tab pos="2451100" algn="l"/>
                <a:tab pos="4286250" algn="l"/>
              </a:tabLst>
            </a:pPr>
            <a:r>
              <a:rPr lang="en-US" sz="2400" b="1" dirty="0">
                <a:solidFill>
                  <a:schemeClr val="bg1">
                    <a:lumMod val="50000"/>
                  </a:schemeClr>
                </a:solidFill>
                <a:ea typeface="Times New Roman" charset="0"/>
                <a:cs typeface="Times New Roman" charset="0"/>
              </a:rPr>
              <a:t>		</a:t>
            </a:r>
            <a:r>
              <a:rPr lang="en-US" sz="2400" b="1" i="1" dirty="0">
                <a:solidFill>
                  <a:schemeClr val="bg1">
                    <a:lumMod val="50000"/>
                  </a:schemeClr>
                </a:solidFill>
              </a:rPr>
              <a:t>p</a:t>
            </a:r>
            <a:r>
              <a:rPr lang="en-US" sz="2400" b="1" baseline="-25000" dirty="0">
                <a:solidFill>
                  <a:schemeClr val="bg1">
                    <a:lumMod val="50000"/>
                  </a:schemeClr>
                </a:solidFill>
              </a:rPr>
              <a:t>1 </a:t>
            </a:r>
            <a:r>
              <a:rPr lang="en-US" sz="2400" b="1" dirty="0">
                <a:solidFill>
                  <a:schemeClr val="bg1">
                    <a:lumMod val="50000"/>
                  </a:schemeClr>
                </a:solidFill>
              </a:rPr>
              <a:t>= 0.140, </a:t>
            </a:r>
            <a:r>
              <a:rPr lang="en-US" sz="2400" b="1" i="1" dirty="0">
                <a:solidFill>
                  <a:schemeClr val="bg1">
                    <a:lumMod val="50000"/>
                  </a:schemeClr>
                </a:solidFill>
                <a:sym typeface="Symbol" charset="2"/>
              </a:rPr>
              <a:t></a:t>
            </a:r>
            <a:r>
              <a:rPr lang="en-US" sz="2400" b="1" baseline="-25000" dirty="0">
                <a:solidFill>
                  <a:schemeClr val="bg1">
                    <a:lumMod val="50000"/>
                  </a:schemeClr>
                </a:solidFill>
              </a:rPr>
              <a:t>1 </a:t>
            </a:r>
            <a:r>
              <a:rPr lang="en-US" sz="2400" b="1" dirty="0">
                <a:solidFill>
                  <a:schemeClr val="bg1">
                    <a:lumMod val="50000"/>
                  </a:schemeClr>
                </a:solidFill>
              </a:rPr>
              <a:t>= 1</a:t>
            </a:r>
            <a:endParaRPr lang="en-US" sz="2400" b="1" i="1" dirty="0">
              <a:solidFill>
                <a:schemeClr val="bg1">
                  <a:lumMod val="50000"/>
                </a:schemeClr>
              </a:solidFill>
            </a:endParaRPr>
          </a:p>
          <a:p>
            <a:pPr defTabSz="762000">
              <a:spcBef>
                <a:spcPct val="10000"/>
              </a:spcBef>
              <a:tabLst>
                <a:tab pos="2451100" algn="l"/>
                <a:tab pos="4286250" algn="l"/>
              </a:tabLst>
            </a:pPr>
            <a:r>
              <a:rPr lang="en-US" sz="2400" b="1" i="1" dirty="0"/>
              <a:t>		</a:t>
            </a:r>
            <a:r>
              <a:rPr lang="en-US" sz="2400" b="1" i="1" dirty="0">
                <a:solidFill>
                  <a:srgbClr val="AC0D35"/>
                </a:solidFill>
              </a:rPr>
              <a:t>p</a:t>
            </a:r>
            <a:r>
              <a:rPr lang="en-US" sz="2400" b="1" baseline="-25000" dirty="0">
                <a:solidFill>
                  <a:srgbClr val="AC0D35"/>
                </a:solidFill>
              </a:rPr>
              <a:t>2 </a:t>
            </a:r>
            <a:r>
              <a:rPr lang="en-US" sz="2400" b="1" dirty="0">
                <a:solidFill>
                  <a:srgbClr val="AC0D35"/>
                </a:solidFill>
              </a:rPr>
              <a:t>= 0.084, </a:t>
            </a:r>
            <a:r>
              <a:rPr lang="en-US" sz="2400" b="1" i="1" dirty="0">
                <a:solidFill>
                  <a:srgbClr val="AC0D35"/>
                </a:solidFill>
                <a:sym typeface="Symbol" charset="2"/>
              </a:rPr>
              <a:t></a:t>
            </a:r>
            <a:r>
              <a:rPr lang="en-US" sz="2400" b="1" baseline="-25000" dirty="0">
                <a:solidFill>
                  <a:srgbClr val="AC0D35"/>
                </a:solidFill>
              </a:rPr>
              <a:t>2 </a:t>
            </a:r>
            <a:r>
              <a:rPr lang="en-US" sz="2400" b="1" dirty="0">
                <a:solidFill>
                  <a:srgbClr val="AC0D35"/>
                </a:solidFill>
              </a:rPr>
              <a:t>= 5.389</a:t>
            </a:r>
            <a:endParaRPr lang="en-US" sz="2400" b="1" i="1" dirty="0">
              <a:solidFill>
                <a:srgbClr val="D11405"/>
              </a:solidFill>
            </a:endParaRPr>
          </a:p>
        </p:txBody>
      </p:sp>
      <p:sp>
        <p:nvSpPr>
          <p:cNvPr id="292868" name="Line 4"/>
          <p:cNvSpPr>
            <a:spLocks noChangeShapeType="1"/>
          </p:cNvSpPr>
          <p:nvPr/>
        </p:nvSpPr>
        <p:spPr bwMode="auto">
          <a:xfrm>
            <a:off x="880525" y="4865895"/>
            <a:ext cx="7451725" cy="0"/>
          </a:xfrm>
          <a:prstGeom prst="line">
            <a:avLst/>
          </a:prstGeom>
          <a:noFill/>
          <a:ln w="12700">
            <a:solidFill>
              <a:schemeClr val="tx1"/>
            </a:solidFill>
            <a:round/>
            <a:headEnd/>
            <a:tailEnd/>
          </a:ln>
          <a:effectLst/>
        </p:spPr>
        <p:txBody>
          <a:bodyPr>
            <a:prstTxWarp prst="textNoShape">
              <a:avLst/>
            </a:prstTxWarp>
          </a:bodyPr>
          <a:lstStyle/>
          <a:p>
            <a:endParaRPr lang="en-AU"/>
          </a:p>
        </p:txBody>
      </p:sp>
      <p:sp>
        <p:nvSpPr>
          <p:cNvPr id="292869" name="Line 5"/>
          <p:cNvSpPr>
            <a:spLocks noChangeShapeType="1"/>
          </p:cNvSpPr>
          <p:nvPr/>
        </p:nvSpPr>
        <p:spPr bwMode="auto">
          <a:xfrm>
            <a:off x="823375" y="1464653"/>
            <a:ext cx="7451725" cy="0"/>
          </a:xfrm>
          <a:prstGeom prst="line">
            <a:avLst/>
          </a:prstGeom>
          <a:noFill/>
          <a:ln w="12700">
            <a:solidFill>
              <a:schemeClr val="tx1"/>
            </a:solidFill>
            <a:round/>
            <a:headEnd/>
            <a:tailEnd/>
          </a:ln>
          <a:effectLst/>
        </p:spPr>
        <p:txBody>
          <a:bodyPr>
            <a:prstTxWarp prst="textNoShape">
              <a:avLst/>
            </a:prstTxWarp>
          </a:bodyPr>
          <a:lstStyle/>
          <a:p>
            <a:endParaRPr lang="en-AU"/>
          </a:p>
        </p:txBody>
      </p:sp>
      <p:sp>
        <p:nvSpPr>
          <p:cNvPr id="292870" name="Line 6"/>
          <p:cNvSpPr>
            <a:spLocks noChangeShapeType="1"/>
          </p:cNvSpPr>
          <p:nvPr/>
        </p:nvSpPr>
        <p:spPr bwMode="auto">
          <a:xfrm>
            <a:off x="823375" y="2102828"/>
            <a:ext cx="7451725" cy="0"/>
          </a:xfrm>
          <a:prstGeom prst="line">
            <a:avLst/>
          </a:prstGeom>
          <a:noFill/>
          <a:ln w="12700">
            <a:solidFill>
              <a:schemeClr val="tx1"/>
            </a:solidFill>
            <a:round/>
            <a:headEnd/>
            <a:tailEnd/>
          </a:ln>
          <a:effectLst/>
        </p:spPr>
        <p:txBody>
          <a:bodyPr>
            <a:prstTxWarp prst="textNoShape">
              <a:avLst/>
            </a:prstTxWarp>
          </a:bodyPr>
          <a:lstStyle/>
          <a:p>
            <a:endParaRPr lang="en-AU"/>
          </a:p>
        </p:txBody>
      </p:sp>
      <p:sp>
        <p:nvSpPr>
          <p:cNvPr id="292871" name="Text Box 7"/>
          <p:cNvSpPr txBox="1">
            <a:spLocks noChangeArrowheads="1"/>
          </p:cNvSpPr>
          <p:nvPr/>
        </p:nvSpPr>
        <p:spPr bwMode="auto">
          <a:xfrm>
            <a:off x="724118" y="5059653"/>
            <a:ext cx="8347075" cy="966418"/>
          </a:xfrm>
          <a:prstGeom prst="rect">
            <a:avLst/>
          </a:prstGeom>
          <a:noFill/>
          <a:ln w="12700">
            <a:noFill/>
            <a:miter lim="800000"/>
            <a:headEnd/>
            <a:tailEnd/>
          </a:ln>
          <a:effectLst/>
        </p:spPr>
        <p:txBody>
          <a:bodyPr>
            <a:prstTxWarp prst="textNoShape">
              <a:avLst/>
            </a:prstTxWarp>
            <a:spAutoFit/>
          </a:bodyPr>
          <a:lstStyle/>
          <a:p>
            <a:pPr marL="461963" indent="-461963" defTabSz="762000">
              <a:lnSpc>
                <a:spcPct val="120000"/>
              </a:lnSpc>
              <a:spcBef>
                <a:spcPct val="50000"/>
              </a:spcBef>
            </a:pPr>
            <a:r>
              <a:rPr lang="en-GB" sz="2400" b="1" dirty="0" smtClean="0">
                <a:solidFill>
                  <a:srgbClr val="7F7F7F"/>
                </a:solidFill>
              </a:rPr>
              <a:t>LRT of </a:t>
            </a:r>
            <a:r>
              <a:rPr lang="en-GB" sz="2400" b="1" dirty="0">
                <a:solidFill>
                  <a:srgbClr val="7F7F7F"/>
                </a:solidFill>
              </a:rPr>
              <a:t>positive selection: </a:t>
            </a:r>
            <a:r>
              <a:rPr lang="en-GB" sz="2400" b="1" dirty="0">
                <a:solidFill>
                  <a:srgbClr val="FF3399"/>
                </a:solidFill>
              </a:rPr>
              <a:t/>
            </a:r>
            <a:br>
              <a:rPr lang="en-GB" sz="2400" b="1" dirty="0">
                <a:solidFill>
                  <a:srgbClr val="FF3399"/>
                </a:solidFill>
              </a:rPr>
            </a:br>
            <a:r>
              <a:rPr lang="en-GB" sz="2400" b="1" dirty="0">
                <a:solidFill>
                  <a:srgbClr val="7F7F7F"/>
                </a:solidFill>
              </a:rPr>
              <a:t>2</a:t>
            </a:r>
            <a:r>
              <a:rPr lang="en-GB" sz="2400" b="1" dirty="0">
                <a:solidFill>
                  <a:srgbClr val="7F7F7F"/>
                </a:solidFill>
                <a:sym typeface="Symbol" charset="2"/>
              </a:rPr>
              <a:t></a:t>
            </a:r>
            <a:r>
              <a:rPr lang="en-US" sz="2400" b="1" dirty="0">
                <a:solidFill>
                  <a:srgbClr val="7F7F7F"/>
                </a:solidFill>
                <a:ea typeface="Times New Roman" charset="0"/>
                <a:cs typeface="Times New Roman" charset="0"/>
                <a:sym typeface="MT Extra" charset="0"/>
              </a:rPr>
              <a:t> = 2 </a:t>
            </a:r>
            <a:r>
              <a:rPr lang="en-US" sz="2400" b="1" dirty="0">
                <a:solidFill>
                  <a:srgbClr val="7F7F7F"/>
                </a:solidFill>
                <a:ea typeface="Times New Roman" charset="0"/>
                <a:cs typeface="Times New Roman" charset="0"/>
                <a:sym typeface="Symbol" charset="2"/>
              </a:rPr>
              <a:t></a:t>
            </a:r>
            <a:r>
              <a:rPr lang="en-US" sz="2400" b="1" dirty="0">
                <a:solidFill>
                  <a:srgbClr val="7F7F7F"/>
                </a:solidFill>
                <a:ea typeface="Times New Roman" charset="0"/>
                <a:cs typeface="Times New Roman" charset="0"/>
                <a:sym typeface="MT Extra" charset="0"/>
              </a:rPr>
              <a:t> 259.84 = 519.68,  </a:t>
            </a:r>
            <a:r>
              <a:rPr lang="en-US" sz="2400" b="1" i="1" dirty="0">
                <a:solidFill>
                  <a:srgbClr val="AC0D35"/>
                </a:solidFill>
                <a:ea typeface="Times New Roman" charset="0"/>
                <a:cs typeface="Times New Roman" charset="0"/>
                <a:sym typeface="MT Extra" charset="0"/>
              </a:rPr>
              <a:t>P</a:t>
            </a:r>
            <a:r>
              <a:rPr lang="en-US" sz="2400" b="1" dirty="0">
                <a:solidFill>
                  <a:srgbClr val="AC0D35"/>
                </a:solidFill>
                <a:ea typeface="Times New Roman" charset="0"/>
                <a:cs typeface="Times New Roman" charset="0"/>
                <a:sym typeface="MT Extra" charset="0"/>
              </a:rPr>
              <a:t> &lt; </a:t>
            </a:r>
            <a:r>
              <a:rPr lang="en-US" sz="2400" b="1" dirty="0" smtClean="0">
                <a:solidFill>
                  <a:srgbClr val="AC0D35"/>
                </a:solidFill>
                <a:ea typeface="Times New Roman" charset="0"/>
                <a:cs typeface="Times New Roman" charset="0"/>
                <a:sym typeface="MT Extra" charset="0"/>
              </a:rPr>
              <a:t>0.000</a:t>
            </a:r>
            <a:r>
              <a:rPr lang="en-US" sz="2400" b="1" dirty="0" smtClean="0">
                <a:solidFill>
                  <a:srgbClr val="7F7F7F"/>
                </a:solidFill>
                <a:ea typeface="Times New Roman" charset="0"/>
                <a:cs typeface="Times New Roman" charset="0"/>
                <a:sym typeface="MT Extra" charset="0"/>
              </a:rPr>
              <a:t> (</a:t>
            </a:r>
            <a:r>
              <a:rPr lang="en-GB" sz="2400" b="1" dirty="0" err="1" smtClean="0">
                <a:solidFill>
                  <a:srgbClr val="7F7F7F"/>
                </a:solidFill>
                <a:ea typeface="Times New Roman" charset="0"/>
                <a:cs typeface="Times New Roman" charset="0"/>
                <a:sym typeface="Math1" charset="2"/>
              </a:rPr>
              <a:t>d.f</a:t>
            </a:r>
            <a:r>
              <a:rPr lang="en-GB" sz="2400" b="1" dirty="0" err="1">
                <a:solidFill>
                  <a:srgbClr val="7F7F7F"/>
                </a:solidFill>
                <a:ea typeface="Times New Roman" charset="0"/>
                <a:cs typeface="Times New Roman" charset="0"/>
                <a:sym typeface="Math1" charset="2"/>
              </a:rPr>
              <a:t>.</a:t>
            </a:r>
            <a:r>
              <a:rPr lang="en-GB" sz="2400" b="1" dirty="0">
                <a:solidFill>
                  <a:srgbClr val="7F7F7F"/>
                </a:solidFill>
                <a:ea typeface="Times New Roman" charset="0"/>
                <a:cs typeface="Times New Roman" charset="0"/>
                <a:sym typeface="Math1" charset="2"/>
              </a:rPr>
              <a:t> = </a:t>
            </a:r>
            <a:r>
              <a:rPr lang="en-GB" sz="2400" b="1" dirty="0" smtClean="0">
                <a:solidFill>
                  <a:srgbClr val="7F7F7F"/>
                </a:solidFill>
                <a:ea typeface="Times New Roman" charset="0"/>
                <a:cs typeface="Times New Roman" charset="0"/>
                <a:sym typeface="Math1" charset="2"/>
              </a:rPr>
              <a:t>2)</a:t>
            </a:r>
            <a:endParaRPr lang="en-GB" sz="2400" b="1" dirty="0">
              <a:solidFill>
                <a:srgbClr val="7F7F7F"/>
              </a:solidFill>
              <a:ea typeface="Times New Roman" charset="0"/>
              <a:cs typeface="Times New Roman" charset="0"/>
              <a:sym typeface="Math1" charset="2"/>
            </a:endParaRPr>
          </a:p>
        </p:txBody>
      </p:sp>
      <p:sp>
        <p:nvSpPr>
          <p:cNvPr id="292872" name="Rectangle 8"/>
          <p:cNvSpPr>
            <a:spLocks noChangeArrowheads="1"/>
          </p:cNvSpPr>
          <p:nvPr/>
        </p:nvSpPr>
        <p:spPr bwMode="auto">
          <a:xfrm>
            <a:off x="1076325" y="6119125"/>
            <a:ext cx="8067675" cy="366713"/>
          </a:xfrm>
          <a:prstGeom prst="rect">
            <a:avLst/>
          </a:prstGeom>
          <a:noFill/>
          <a:ln w="12700">
            <a:noFill/>
            <a:miter lim="800000"/>
            <a:headEnd/>
            <a:tailEnd/>
          </a:ln>
          <a:effectLst/>
        </p:spPr>
        <p:txBody>
          <a:bodyPr>
            <a:prstTxWarp prst="textNoShape">
              <a:avLst/>
            </a:prstTxWarp>
            <a:spAutoFit/>
          </a:bodyPr>
          <a:lstStyle/>
          <a:p>
            <a:pPr algn="r"/>
            <a:r>
              <a:rPr lang="en-GB" sz="1800" dirty="0" smtClean="0"/>
              <a:t>Yang </a:t>
            </a:r>
            <a:r>
              <a:rPr lang="en-GB" sz="1800" dirty="0"/>
              <a:t>and </a:t>
            </a:r>
            <a:r>
              <a:rPr lang="en-GB" sz="1800" dirty="0" smtClean="0"/>
              <a:t>Swanson (2002) MBE </a:t>
            </a:r>
            <a:endParaRPr lang="en-GB" sz="1800" dirty="0"/>
          </a:p>
        </p:txBody>
      </p:sp>
      <p:sp>
        <p:nvSpPr>
          <p:cNvPr id="9"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AU" dirty="0"/>
              <a:t>Example: Human MHC Class I data</a:t>
            </a:r>
          </a:p>
          <a:p>
            <a:r>
              <a:rPr lang="en-AU" dirty="0"/>
              <a:t> 192 alleles, 270 codons </a:t>
            </a:r>
          </a:p>
        </p:txBody>
      </p:sp>
    </p:spTree>
    <p:extLst>
      <p:ext uri="{BB962C8B-B14F-4D97-AF65-F5344CB8AC3E}">
        <p14:creationId xmlns:p14="http://schemas.microsoft.com/office/powerpoint/2010/main" val="42235817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1"/>
            <a:ext cx="9144000" cy="3462866"/>
          </a:xfrm>
          <a:prstGeom prst="rect">
            <a:avLst/>
          </a:prstGeom>
          <a:solidFill>
            <a:schemeClr val="accent2">
              <a:lumMod val="20000"/>
              <a:lumOff val="80000"/>
            </a:schemeClr>
          </a:solidFill>
          <a:effectLst>
            <a:outerShdw blurRad="50800" dist="38100" dir="2700000">
              <a:srgbClr val="000000">
                <a:alpha val="43000"/>
              </a:srgbClr>
            </a:outerShdw>
          </a:effectLst>
        </p:spPr>
        <p:txBody>
          <a:bodyPr vert="horz" lIns="91440" tIns="45720" rIns="91440" bIns="45720" rtlCol="0" anchor="ctr">
            <a:normAutofit/>
          </a:bodyPr>
          <a:lstStyle>
            <a:defPPr>
              <a:defRPr lang="en-US"/>
            </a:defPPr>
            <a:lvl1pPr algn="ctr">
              <a:spcBef>
                <a:spcPct val="0"/>
              </a:spcBef>
              <a:defRPr sz="3600" b="1">
                <a:solidFill>
                  <a:schemeClr val="accent2">
                    <a:lumMod val="75000"/>
                  </a:schemeClr>
                </a:solidFill>
                <a:latin typeface="+mj-lt"/>
                <a:ea typeface="+mj-ea"/>
                <a:cs typeface="+mj-cs"/>
              </a:defRPr>
            </a:lvl1pPr>
          </a:lstStyle>
          <a:p>
            <a:r>
              <a:rPr lang="en-AU" dirty="0"/>
              <a:t>So far we used </a:t>
            </a:r>
            <a:endParaRPr lang="en-AU" dirty="0" smtClean="0"/>
          </a:p>
          <a:p>
            <a:r>
              <a:rPr lang="en-AU" dirty="0" smtClean="0"/>
              <a:t>models </a:t>
            </a:r>
            <a:r>
              <a:rPr lang="en-AU" dirty="0"/>
              <a:t>with variable selection </a:t>
            </a:r>
          </a:p>
          <a:p>
            <a:r>
              <a:rPr lang="en-AU" dirty="0"/>
              <a:t>to test if selection affected the data</a:t>
            </a:r>
          </a:p>
          <a:p>
            <a:endParaRPr lang="en-AU" dirty="0"/>
          </a:p>
        </p:txBody>
      </p:sp>
      <p:sp>
        <p:nvSpPr>
          <p:cNvPr id="2" name="TextBox 1"/>
          <p:cNvSpPr txBox="1"/>
          <p:nvPr/>
        </p:nvSpPr>
        <p:spPr>
          <a:xfrm>
            <a:off x="0" y="4267201"/>
            <a:ext cx="9143999" cy="1815882"/>
          </a:xfrm>
          <a:prstGeom prst="rect">
            <a:avLst/>
          </a:prstGeom>
          <a:noFill/>
        </p:spPr>
        <p:txBody>
          <a:bodyPr wrap="square" rtlCol="0">
            <a:spAutoFit/>
          </a:bodyPr>
          <a:lstStyle/>
          <a:p>
            <a:pPr algn="ctr"/>
            <a:r>
              <a:rPr lang="en-AU" sz="2800" dirty="0">
                <a:solidFill>
                  <a:srgbClr val="7F7F7F"/>
                </a:solidFill>
              </a:rPr>
              <a:t>If LRT for positive selection is </a:t>
            </a:r>
            <a:r>
              <a:rPr lang="en-AU" sz="2800" b="1" i="1" dirty="0">
                <a:solidFill>
                  <a:srgbClr val="7F7F7F"/>
                </a:solidFill>
              </a:rPr>
              <a:t>significant</a:t>
            </a:r>
            <a:r>
              <a:rPr lang="en-AU" sz="2800" dirty="0">
                <a:solidFill>
                  <a:srgbClr val="7F7F7F"/>
                </a:solidFill>
              </a:rPr>
              <a:t> </a:t>
            </a:r>
          </a:p>
          <a:p>
            <a:pPr algn="ctr"/>
            <a:r>
              <a:rPr lang="en-AU" sz="2800" dirty="0">
                <a:solidFill>
                  <a:srgbClr val="7F7F7F"/>
                </a:solidFill>
              </a:rPr>
              <a:t>we can proceed inferring WHEN and WHERE…</a:t>
            </a:r>
          </a:p>
          <a:p>
            <a:pPr algn="ctr"/>
            <a:r>
              <a:rPr lang="en-AU" sz="2800" dirty="0">
                <a:solidFill>
                  <a:srgbClr val="7F7F7F"/>
                </a:solidFill>
              </a:rPr>
              <a:t>(but this is more difficult)</a:t>
            </a:r>
          </a:p>
          <a:p>
            <a:pPr algn="ctr"/>
            <a:endParaRPr lang="en-US" sz="2800" dirty="0">
              <a:solidFill>
                <a:srgbClr val="7F7F7F"/>
              </a:solidFill>
            </a:endParaRPr>
          </a:p>
        </p:txBody>
      </p:sp>
    </p:spTree>
    <p:extLst>
      <p:ext uri="{BB962C8B-B14F-4D97-AF65-F5344CB8AC3E}">
        <p14:creationId xmlns:p14="http://schemas.microsoft.com/office/powerpoint/2010/main" val="90251880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168399"/>
          </a:xfrm>
          <a:noFill/>
          <a:ln>
            <a:solidFill>
              <a:srgbClr val="FFFFFF"/>
            </a:solidFill>
          </a:ln>
        </p:spPr>
        <p:txBody>
          <a:bodyPr vert="horz" lIns="91440" tIns="45720" rIns="91440" bIns="45720" rtlCol="0" anchor="ctr">
            <a:noAutofit/>
          </a:bodyPr>
          <a:lstStyle/>
          <a:p>
            <a:r>
              <a:rPr lang="en-US" sz="3600" b="1" dirty="0">
                <a:solidFill>
                  <a:srgbClr val="C40000"/>
                </a:solidFill>
              </a:rPr>
              <a:t>Prediction of sites with Bayesian approach</a:t>
            </a:r>
            <a:endParaRPr lang="en-AU" sz="3600" b="1" dirty="0">
              <a:solidFill>
                <a:srgbClr val="C40000"/>
              </a:solidFill>
            </a:endParaRPr>
          </a:p>
        </p:txBody>
      </p:sp>
      <p:sp>
        <p:nvSpPr>
          <p:cNvPr id="9" name="TextBox 8"/>
          <p:cNvSpPr txBox="1"/>
          <p:nvPr/>
        </p:nvSpPr>
        <p:spPr>
          <a:xfrm>
            <a:off x="-66286" y="1854200"/>
            <a:ext cx="9159485" cy="4893647"/>
          </a:xfrm>
          <a:prstGeom prst="rect">
            <a:avLst/>
          </a:prstGeom>
          <a:noFill/>
        </p:spPr>
        <p:txBody>
          <a:bodyPr wrap="square" rtlCol="0">
            <a:spAutoFit/>
          </a:bodyPr>
          <a:lstStyle/>
          <a:p>
            <a:r>
              <a:rPr lang="en-US" sz="3200" i="1" dirty="0" smtClean="0">
                <a:solidFill>
                  <a:schemeClr val="bg1">
                    <a:lumMod val="50000"/>
                  </a:schemeClr>
                </a:solidFill>
                <a:sym typeface="Wingdings"/>
              </a:rPr>
              <a:t>	</a:t>
            </a:r>
            <a:r>
              <a:rPr lang="en-US" sz="3200" i="1" dirty="0" err="1" smtClean="0">
                <a:solidFill>
                  <a:schemeClr val="bg1">
                    <a:lumMod val="50000"/>
                  </a:schemeClr>
                </a:solidFill>
                <a:sym typeface="Wingdings"/>
              </a:rPr>
              <a:t>ω</a:t>
            </a:r>
            <a:r>
              <a:rPr lang="en-US" sz="3200" baseline="-25000" dirty="0" smtClean="0">
                <a:solidFill>
                  <a:schemeClr val="bg1">
                    <a:lumMod val="50000"/>
                  </a:schemeClr>
                </a:solidFill>
                <a:sym typeface="Wingdings"/>
              </a:rPr>
              <a:t> </a:t>
            </a:r>
            <a:r>
              <a:rPr lang="en-US" sz="3200" dirty="0" smtClean="0">
                <a:solidFill>
                  <a:schemeClr val="bg1">
                    <a:lumMod val="50000"/>
                  </a:schemeClr>
                </a:solidFill>
                <a:sym typeface="Wingdings"/>
              </a:rPr>
              <a:t>site classes (GDD or M3):</a:t>
            </a:r>
          </a:p>
          <a:p>
            <a:endParaRPr lang="en-US" sz="3200" dirty="0">
              <a:solidFill>
                <a:schemeClr val="bg1">
                  <a:lumMod val="50000"/>
                </a:schemeClr>
              </a:solidFill>
              <a:sym typeface="Wingdings"/>
            </a:endParaRPr>
          </a:p>
          <a:p>
            <a:r>
              <a:rPr lang="en-US" sz="3200" dirty="0">
                <a:solidFill>
                  <a:schemeClr val="bg1">
                    <a:lumMod val="50000"/>
                  </a:schemeClr>
                </a:solidFill>
                <a:sym typeface="Wingdings"/>
              </a:rPr>
              <a:t>	</a:t>
            </a:r>
            <a:endParaRPr lang="en-US" sz="3200" dirty="0" smtClean="0">
              <a:solidFill>
                <a:schemeClr val="bg1">
                  <a:lumMod val="50000"/>
                </a:schemeClr>
              </a:solidFill>
              <a:sym typeface="Wingdings"/>
            </a:endParaRPr>
          </a:p>
          <a:p>
            <a:r>
              <a:rPr lang="en-US" sz="3200" dirty="0">
                <a:solidFill>
                  <a:schemeClr val="bg1">
                    <a:lumMod val="50000"/>
                  </a:schemeClr>
                </a:solidFill>
                <a:sym typeface="Wingdings"/>
              </a:rPr>
              <a:t>	</a:t>
            </a:r>
            <a:r>
              <a:rPr lang="en-US" sz="3200" dirty="0" smtClean="0">
                <a:solidFill>
                  <a:schemeClr val="bg1">
                    <a:lumMod val="50000"/>
                  </a:schemeClr>
                </a:solidFill>
                <a:sym typeface="Wingdings"/>
              </a:rPr>
              <a:t>For each site compute posterior probability:</a:t>
            </a:r>
          </a:p>
          <a:p>
            <a:endParaRPr lang="en-US" sz="3200" dirty="0">
              <a:solidFill>
                <a:schemeClr val="bg1">
                  <a:lumMod val="50000"/>
                </a:schemeClr>
              </a:solidFill>
              <a:sym typeface="Wingdings"/>
            </a:endParaRPr>
          </a:p>
          <a:p>
            <a:endParaRPr lang="en-US" sz="3200" dirty="0" smtClean="0">
              <a:solidFill>
                <a:schemeClr val="bg1">
                  <a:lumMod val="50000"/>
                </a:schemeClr>
              </a:solidFill>
              <a:sym typeface="Wingdings"/>
            </a:endParaRPr>
          </a:p>
          <a:p>
            <a:endParaRPr lang="en-US" sz="3200" dirty="0">
              <a:solidFill>
                <a:schemeClr val="bg1">
                  <a:lumMod val="50000"/>
                </a:schemeClr>
              </a:solidFill>
              <a:sym typeface="Wingdings"/>
            </a:endParaRPr>
          </a:p>
          <a:p>
            <a:endParaRPr lang="en-US" sz="3200" dirty="0" smtClean="0">
              <a:solidFill>
                <a:schemeClr val="bg1">
                  <a:lumMod val="50000"/>
                </a:schemeClr>
              </a:solidFill>
              <a:sym typeface="Wingdings"/>
            </a:endParaRPr>
          </a:p>
          <a:p>
            <a:r>
              <a:rPr lang="en-US" sz="3200" dirty="0" smtClean="0">
                <a:solidFill>
                  <a:schemeClr val="bg1">
                    <a:lumMod val="50000"/>
                  </a:schemeClr>
                </a:solidFill>
                <a:sym typeface="Wingdings"/>
              </a:rPr>
              <a:t>	</a:t>
            </a:r>
            <a:r>
              <a:rPr lang="en-US" sz="2400" dirty="0" smtClean="0">
                <a:solidFill>
                  <a:schemeClr val="bg1">
                    <a:lumMod val="50000"/>
                  </a:schemeClr>
                </a:solidFill>
                <a:sym typeface="Wingdings"/>
              </a:rPr>
              <a:t>Sites with high posteriors (≥0.95) </a:t>
            </a:r>
          </a:p>
          <a:p>
            <a:r>
              <a:rPr lang="en-US" sz="2400" dirty="0">
                <a:solidFill>
                  <a:schemeClr val="bg1">
                    <a:lumMod val="50000"/>
                  </a:schemeClr>
                </a:solidFill>
                <a:sym typeface="Wingdings"/>
              </a:rPr>
              <a:t>	</a:t>
            </a:r>
            <a:r>
              <a:rPr lang="en-US" sz="2400" dirty="0" smtClean="0">
                <a:solidFill>
                  <a:schemeClr val="bg1">
                    <a:lumMod val="50000"/>
                  </a:schemeClr>
                </a:solidFill>
                <a:sym typeface="Wingdings"/>
              </a:rPr>
              <a:t>may be inferred to be under positive selection</a:t>
            </a:r>
          </a:p>
        </p:txBody>
      </p:sp>
      <p:sp>
        <p:nvSpPr>
          <p:cNvPr id="10" name="TextBox 9"/>
          <p:cNvSpPr txBox="1"/>
          <p:nvPr/>
        </p:nvSpPr>
        <p:spPr>
          <a:xfrm>
            <a:off x="0" y="4763869"/>
            <a:ext cx="9144000" cy="1675031"/>
          </a:xfrm>
          <a:prstGeom prst="rect">
            <a:avLst/>
          </a:prstGeom>
          <a:effectLst/>
        </p:spPr>
        <p:txBody>
          <a:bodyPr vert="horz" lIns="91440" tIns="45720" rIns="91440" bIns="45720" rtlCol="0">
            <a:noAutofit/>
          </a:bodyPr>
          <a:lstStyle/>
          <a:p>
            <a:pPr algn="ctr">
              <a:lnSpc>
                <a:spcPct val="80000"/>
              </a:lnSpc>
              <a:spcBef>
                <a:spcPct val="20000"/>
              </a:spcBef>
            </a:pPr>
            <a:endParaRPr lang="en-AU" sz="2400" dirty="0" smtClean="0">
              <a:solidFill>
                <a:schemeClr val="tx1">
                  <a:tint val="75000"/>
                </a:schemeClr>
              </a:solidFill>
            </a:endParaRPr>
          </a:p>
        </p:txBody>
      </p:sp>
      <p:pic>
        <p:nvPicPr>
          <p:cNvPr id="21" name="Picture 20"/>
          <p:cNvPicPr>
            <a:picLocks noChangeAspect="1"/>
          </p:cNvPicPr>
          <p:nvPr/>
        </p:nvPicPr>
        <p:blipFill rotWithShape="1">
          <a:blip r:embed="rId3"/>
          <a:srcRect b="22500"/>
          <a:stretch/>
        </p:blipFill>
        <p:spPr>
          <a:xfrm>
            <a:off x="5130800" y="1402613"/>
            <a:ext cx="2120900" cy="1137388"/>
          </a:xfrm>
          <a:prstGeom prst="rect">
            <a:avLst/>
          </a:prstGeom>
        </p:spPr>
      </p:pic>
      <p:sp>
        <p:nvSpPr>
          <p:cNvPr id="38" name="TextBox 37"/>
          <p:cNvSpPr txBox="1"/>
          <p:nvPr/>
        </p:nvSpPr>
        <p:spPr>
          <a:xfrm>
            <a:off x="5245100" y="1854200"/>
            <a:ext cx="584200" cy="369332"/>
          </a:xfrm>
          <a:prstGeom prst="rect">
            <a:avLst/>
          </a:prstGeom>
          <a:noFill/>
        </p:spPr>
        <p:txBody>
          <a:bodyPr wrap="square" rtlCol="0">
            <a:spAutoFit/>
          </a:bodyPr>
          <a:lstStyle/>
          <a:p>
            <a:r>
              <a:rPr lang="en-AU" b="1" dirty="0" smtClean="0">
                <a:solidFill>
                  <a:schemeClr val="bg1"/>
                </a:solidFill>
              </a:rPr>
              <a:t>60%</a:t>
            </a:r>
            <a:endParaRPr lang="en-AU" b="1" dirty="0">
              <a:solidFill>
                <a:schemeClr val="bg1"/>
              </a:solidFill>
            </a:endParaRPr>
          </a:p>
        </p:txBody>
      </p:sp>
      <p:sp>
        <p:nvSpPr>
          <p:cNvPr id="39" name="TextBox 38"/>
          <p:cNvSpPr txBox="1"/>
          <p:nvPr/>
        </p:nvSpPr>
        <p:spPr>
          <a:xfrm>
            <a:off x="5892800" y="2006600"/>
            <a:ext cx="584200" cy="369332"/>
          </a:xfrm>
          <a:prstGeom prst="rect">
            <a:avLst/>
          </a:prstGeom>
          <a:noFill/>
        </p:spPr>
        <p:txBody>
          <a:bodyPr wrap="square" rtlCol="0">
            <a:spAutoFit/>
          </a:bodyPr>
          <a:lstStyle/>
          <a:p>
            <a:r>
              <a:rPr lang="en-AU" b="1" dirty="0" smtClean="0">
                <a:solidFill>
                  <a:schemeClr val="bg1"/>
                </a:solidFill>
              </a:rPr>
              <a:t>30%</a:t>
            </a:r>
            <a:endParaRPr lang="en-AU" b="1" dirty="0">
              <a:solidFill>
                <a:schemeClr val="bg1"/>
              </a:solidFill>
            </a:endParaRPr>
          </a:p>
        </p:txBody>
      </p:sp>
      <p:sp>
        <p:nvSpPr>
          <p:cNvPr id="40" name="TextBox 39"/>
          <p:cNvSpPr txBox="1"/>
          <p:nvPr/>
        </p:nvSpPr>
        <p:spPr>
          <a:xfrm>
            <a:off x="6578600" y="1943100"/>
            <a:ext cx="584200" cy="369332"/>
          </a:xfrm>
          <a:prstGeom prst="rect">
            <a:avLst/>
          </a:prstGeom>
          <a:noFill/>
        </p:spPr>
        <p:txBody>
          <a:bodyPr wrap="square" rtlCol="0">
            <a:spAutoFit/>
          </a:bodyPr>
          <a:lstStyle/>
          <a:p>
            <a:r>
              <a:rPr lang="en-AU" dirty="0" smtClean="0">
                <a:solidFill>
                  <a:schemeClr val="bg1">
                    <a:lumMod val="50000"/>
                  </a:schemeClr>
                </a:solidFill>
              </a:rPr>
              <a:t>10%</a:t>
            </a:r>
            <a:endParaRPr lang="en-AU" dirty="0">
              <a:solidFill>
                <a:schemeClr val="bg1">
                  <a:lumMod val="50000"/>
                </a:schemeClr>
              </a:solidFill>
            </a:endParaRPr>
          </a:p>
        </p:txBody>
      </p:sp>
      <p:grpSp>
        <p:nvGrpSpPr>
          <p:cNvPr id="63" name="Group 62"/>
          <p:cNvGrpSpPr/>
          <p:nvPr/>
        </p:nvGrpSpPr>
        <p:grpSpPr>
          <a:xfrm>
            <a:off x="436642" y="3902443"/>
            <a:ext cx="8545177" cy="1876201"/>
            <a:chOff x="666633" y="3525331"/>
            <a:chExt cx="8545177" cy="1876201"/>
          </a:xfrm>
        </p:grpSpPr>
        <p:grpSp>
          <p:nvGrpSpPr>
            <p:cNvPr id="53" name="Group 52"/>
            <p:cNvGrpSpPr/>
            <p:nvPr/>
          </p:nvGrpSpPr>
          <p:grpSpPr>
            <a:xfrm>
              <a:off x="666633" y="4123662"/>
              <a:ext cx="1970720" cy="938719"/>
              <a:chOff x="1039181" y="4123662"/>
              <a:chExt cx="1970720" cy="938719"/>
            </a:xfrm>
          </p:grpSpPr>
          <p:sp>
            <p:nvSpPr>
              <p:cNvPr id="11" name="TextBox 10"/>
              <p:cNvSpPr txBox="1"/>
              <p:nvPr/>
            </p:nvSpPr>
            <p:spPr>
              <a:xfrm>
                <a:off x="1039181" y="4261288"/>
                <a:ext cx="1970720" cy="584776"/>
              </a:xfrm>
              <a:prstGeom prst="rect">
                <a:avLst/>
              </a:prstGeom>
              <a:noFill/>
            </p:spPr>
            <p:txBody>
              <a:bodyPr wrap="square" rtlCol="0">
                <a:spAutoFit/>
              </a:bodyPr>
              <a:lstStyle/>
              <a:p>
                <a:r>
                  <a:rPr lang="en-AU" sz="3200" dirty="0" smtClean="0">
                    <a:solidFill>
                      <a:schemeClr val="bg1">
                        <a:lumMod val="50000"/>
                      </a:schemeClr>
                    </a:solidFill>
                  </a:rPr>
                  <a:t>P(    |     ) =</a:t>
                </a:r>
              </a:p>
            </p:txBody>
          </p:sp>
          <p:sp>
            <p:nvSpPr>
              <p:cNvPr id="26" name="TextBox 25"/>
              <p:cNvSpPr txBox="1"/>
              <p:nvPr/>
            </p:nvSpPr>
            <p:spPr>
              <a:xfrm>
                <a:off x="1998435" y="4123662"/>
                <a:ext cx="458884" cy="938719"/>
              </a:xfrm>
              <a:prstGeom prst="rect">
                <a:avLst/>
              </a:prstGeom>
              <a:solidFill>
                <a:schemeClr val="accent2">
                  <a:lumMod val="20000"/>
                  <a:lumOff val="80000"/>
                </a:schemeClr>
              </a:solidFill>
              <a:ln>
                <a:noFill/>
              </a:ln>
            </p:spPr>
            <p:txBody>
              <a:bodyPr wrap="square" rtlCol="0">
                <a:spAutoFit/>
              </a:bodyPr>
              <a:lstStyle/>
              <a:p>
                <a:r>
                  <a:rPr lang="en-US" sz="1100" b="1" dirty="0" smtClean="0">
                    <a:solidFill>
                      <a:srgbClr val="3366FF"/>
                    </a:solidFill>
                  </a:rPr>
                  <a:t>CT</a:t>
                </a:r>
                <a:r>
                  <a:rPr lang="en-US" sz="1100" b="1" dirty="0" smtClean="0">
                    <a:solidFill>
                      <a:schemeClr val="accent3">
                        <a:lumMod val="75000"/>
                      </a:schemeClr>
                    </a:solidFill>
                  </a:rPr>
                  <a:t>C</a:t>
                </a:r>
              </a:p>
              <a:p>
                <a:r>
                  <a:rPr lang="en-US" sz="1100" b="1" dirty="0" smtClean="0">
                    <a:solidFill>
                      <a:srgbClr val="3366FF"/>
                    </a:solidFill>
                  </a:rPr>
                  <a:t>TT</a:t>
                </a:r>
                <a:r>
                  <a:rPr lang="en-US" sz="1100" b="1" dirty="0" smtClean="0">
                    <a:solidFill>
                      <a:srgbClr val="FF0000"/>
                    </a:solidFill>
                  </a:rPr>
                  <a:t>A</a:t>
                </a:r>
                <a:endParaRPr lang="en-US" sz="1100" b="1" dirty="0" smtClean="0">
                  <a:solidFill>
                    <a:schemeClr val="accent3">
                      <a:lumMod val="75000"/>
                    </a:schemeClr>
                  </a:solidFill>
                </a:endParaRPr>
              </a:p>
              <a:p>
                <a:r>
                  <a:rPr lang="en-US" sz="1100" b="1" dirty="0" smtClean="0">
                    <a:solidFill>
                      <a:srgbClr val="3366FF"/>
                    </a:solidFill>
                  </a:rPr>
                  <a:t>TT</a:t>
                </a:r>
                <a:r>
                  <a:rPr lang="en-US" sz="1100" b="1" dirty="0" smtClean="0">
                    <a:solidFill>
                      <a:srgbClr val="EDBF3D"/>
                    </a:solidFill>
                  </a:rPr>
                  <a:t>G</a:t>
                </a:r>
                <a:endParaRPr lang="en-US" sz="1100" b="1" dirty="0" smtClean="0"/>
              </a:p>
              <a:p>
                <a:r>
                  <a:rPr lang="en-US" sz="1100" b="1" dirty="0" smtClean="0">
                    <a:solidFill>
                      <a:srgbClr val="3366FF"/>
                    </a:solidFill>
                  </a:rPr>
                  <a:t>TT</a:t>
                </a:r>
                <a:r>
                  <a:rPr lang="en-US" sz="1100" b="1" dirty="0" smtClean="0">
                    <a:solidFill>
                      <a:srgbClr val="FF0000"/>
                    </a:solidFill>
                  </a:rPr>
                  <a:t>A</a:t>
                </a:r>
                <a:endParaRPr lang="en-US" sz="1100" b="1" dirty="0" smtClean="0">
                  <a:solidFill>
                    <a:schemeClr val="accent3">
                      <a:lumMod val="75000"/>
                    </a:schemeClr>
                  </a:solidFill>
                </a:endParaRPr>
              </a:p>
              <a:p>
                <a:r>
                  <a:rPr lang="en-US" sz="1100" b="1" dirty="0" smtClean="0">
                    <a:solidFill>
                      <a:schemeClr val="accent3">
                        <a:lumMod val="75000"/>
                      </a:schemeClr>
                    </a:solidFill>
                  </a:rPr>
                  <a:t>C</a:t>
                </a:r>
                <a:r>
                  <a:rPr lang="en-US" sz="1100" b="1" dirty="0" smtClean="0">
                    <a:solidFill>
                      <a:srgbClr val="3366FF"/>
                    </a:solidFill>
                  </a:rPr>
                  <a:t>T</a:t>
                </a:r>
                <a:r>
                  <a:rPr lang="en-US" sz="1100" b="1" dirty="0" smtClean="0">
                    <a:solidFill>
                      <a:srgbClr val="EDBF3D"/>
                    </a:solidFill>
                  </a:rPr>
                  <a:t>G</a:t>
                </a:r>
                <a:endParaRPr lang="en-AU" sz="1100" b="1" dirty="0"/>
              </a:p>
            </p:txBody>
          </p:sp>
          <p:sp>
            <p:nvSpPr>
              <p:cNvPr id="27" name="Rectangle 26"/>
              <p:cNvSpPr/>
              <p:nvPr/>
            </p:nvSpPr>
            <p:spPr>
              <a:xfrm>
                <a:off x="1524000" y="4464050"/>
                <a:ext cx="304800" cy="299819"/>
              </a:xfrm>
              <a:prstGeom prst="rect">
                <a:avLst/>
              </a:prstGeom>
              <a:solidFill>
                <a:srgbClr val="ED928C"/>
              </a:solidFill>
              <a:ln>
                <a:noFill/>
              </a:ln>
              <a:effectLst>
                <a:outerShdw blurRad="40000" dist="23000" dir="2700000" rotWithShape="0">
                  <a:schemeClr val="bg1">
                    <a:lumMod val="50000"/>
                    <a:alpha val="35000"/>
                  </a:scheme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cxnSp>
          <p:nvCxnSpPr>
            <p:cNvPr id="29" name="Straight Connector 28"/>
            <p:cNvCxnSpPr/>
            <p:nvPr/>
          </p:nvCxnSpPr>
          <p:spPr>
            <a:xfrm>
              <a:off x="2837434" y="4552088"/>
              <a:ext cx="5747766" cy="1588"/>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4332789" y="3525331"/>
              <a:ext cx="2501406" cy="938719"/>
              <a:chOff x="3655672" y="3557807"/>
              <a:chExt cx="2501406" cy="938719"/>
            </a:xfrm>
          </p:grpSpPr>
          <p:sp>
            <p:nvSpPr>
              <p:cNvPr id="28" name="Rectangle 27"/>
              <p:cNvSpPr/>
              <p:nvPr/>
            </p:nvSpPr>
            <p:spPr>
              <a:xfrm>
                <a:off x="3655672" y="3880000"/>
                <a:ext cx="2501406" cy="584776"/>
              </a:xfrm>
              <a:prstGeom prst="rect">
                <a:avLst/>
              </a:prstGeom>
            </p:spPr>
            <p:txBody>
              <a:bodyPr wrap="none">
                <a:spAutoFit/>
              </a:bodyPr>
              <a:lstStyle/>
              <a:p>
                <a:r>
                  <a:rPr lang="en-AU" sz="3200" dirty="0" smtClean="0">
                    <a:solidFill>
                      <a:schemeClr val="bg1">
                        <a:lumMod val="50000"/>
                      </a:schemeClr>
                    </a:solidFill>
                  </a:rPr>
                  <a:t>P(     |    )P(    ) </a:t>
                </a:r>
                <a:endParaRPr lang="en-AU" sz="3200" dirty="0"/>
              </a:p>
            </p:txBody>
          </p:sp>
          <p:sp>
            <p:nvSpPr>
              <p:cNvPr id="35" name="TextBox 34"/>
              <p:cNvSpPr txBox="1"/>
              <p:nvPr/>
            </p:nvSpPr>
            <p:spPr>
              <a:xfrm>
                <a:off x="4087716" y="3557807"/>
                <a:ext cx="458884" cy="938719"/>
              </a:xfrm>
              <a:prstGeom prst="rect">
                <a:avLst/>
              </a:prstGeom>
              <a:solidFill>
                <a:schemeClr val="accent2">
                  <a:lumMod val="20000"/>
                  <a:lumOff val="80000"/>
                </a:schemeClr>
              </a:solidFill>
              <a:ln>
                <a:noFill/>
              </a:ln>
            </p:spPr>
            <p:txBody>
              <a:bodyPr wrap="square" rtlCol="0">
                <a:spAutoFit/>
              </a:bodyPr>
              <a:lstStyle/>
              <a:p>
                <a:r>
                  <a:rPr lang="en-US" sz="1100" b="1" dirty="0" smtClean="0">
                    <a:solidFill>
                      <a:srgbClr val="3366FF"/>
                    </a:solidFill>
                  </a:rPr>
                  <a:t>CT</a:t>
                </a:r>
                <a:r>
                  <a:rPr lang="en-US" sz="1100" b="1" dirty="0" smtClean="0">
                    <a:solidFill>
                      <a:schemeClr val="accent3">
                        <a:lumMod val="75000"/>
                      </a:schemeClr>
                    </a:solidFill>
                  </a:rPr>
                  <a:t>C</a:t>
                </a:r>
              </a:p>
              <a:p>
                <a:r>
                  <a:rPr lang="en-US" sz="1100" b="1" dirty="0" smtClean="0">
                    <a:solidFill>
                      <a:srgbClr val="3366FF"/>
                    </a:solidFill>
                  </a:rPr>
                  <a:t>TT</a:t>
                </a:r>
                <a:r>
                  <a:rPr lang="en-US" sz="1100" b="1" dirty="0" smtClean="0">
                    <a:solidFill>
                      <a:srgbClr val="FF0000"/>
                    </a:solidFill>
                  </a:rPr>
                  <a:t>A</a:t>
                </a:r>
                <a:endParaRPr lang="en-US" sz="1100" b="1" dirty="0" smtClean="0">
                  <a:solidFill>
                    <a:schemeClr val="accent3">
                      <a:lumMod val="75000"/>
                    </a:schemeClr>
                  </a:solidFill>
                </a:endParaRPr>
              </a:p>
              <a:p>
                <a:r>
                  <a:rPr lang="en-US" sz="1100" b="1" dirty="0" smtClean="0">
                    <a:solidFill>
                      <a:srgbClr val="3366FF"/>
                    </a:solidFill>
                  </a:rPr>
                  <a:t>TT</a:t>
                </a:r>
                <a:r>
                  <a:rPr lang="en-US" sz="1100" b="1" dirty="0" smtClean="0">
                    <a:solidFill>
                      <a:srgbClr val="EDBF3D"/>
                    </a:solidFill>
                  </a:rPr>
                  <a:t>G</a:t>
                </a:r>
                <a:endParaRPr lang="en-US" sz="1100" b="1" dirty="0" smtClean="0"/>
              </a:p>
              <a:p>
                <a:r>
                  <a:rPr lang="en-US" sz="1100" b="1" dirty="0" smtClean="0">
                    <a:solidFill>
                      <a:srgbClr val="3366FF"/>
                    </a:solidFill>
                  </a:rPr>
                  <a:t>TT</a:t>
                </a:r>
                <a:r>
                  <a:rPr lang="en-US" sz="1100" b="1" dirty="0" smtClean="0">
                    <a:solidFill>
                      <a:srgbClr val="FF0000"/>
                    </a:solidFill>
                  </a:rPr>
                  <a:t>A</a:t>
                </a:r>
                <a:endParaRPr lang="en-US" sz="1100" b="1" dirty="0" smtClean="0">
                  <a:solidFill>
                    <a:schemeClr val="accent3">
                      <a:lumMod val="75000"/>
                    </a:schemeClr>
                  </a:solidFill>
                </a:endParaRPr>
              </a:p>
              <a:p>
                <a:r>
                  <a:rPr lang="en-US" sz="1100" b="1" dirty="0" smtClean="0">
                    <a:solidFill>
                      <a:schemeClr val="accent3">
                        <a:lumMod val="75000"/>
                      </a:schemeClr>
                    </a:solidFill>
                  </a:rPr>
                  <a:t>C</a:t>
                </a:r>
                <a:r>
                  <a:rPr lang="en-US" sz="1100" b="1" dirty="0" smtClean="0">
                    <a:solidFill>
                      <a:srgbClr val="3366FF"/>
                    </a:solidFill>
                  </a:rPr>
                  <a:t>T</a:t>
                </a:r>
                <a:r>
                  <a:rPr lang="en-US" sz="1100" b="1" dirty="0" smtClean="0">
                    <a:solidFill>
                      <a:srgbClr val="EDBF3D"/>
                    </a:solidFill>
                  </a:rPr>
                  <a:t>G</a:t>
                </a:r>
                <a:endParaRPr lang="en-AU" sz="1100" b="1" dirty="0"/>
              </a:p>
            </p:txBody>
          </p:sp>
          <p:sp>
            <p:nvSpPr>
              <p:cNvPr id="36" name="Rectangle 35"/>
              <p:cNvSpPr/>
              <p:nvPr/>
            </p:nvSpPr>
            <p:spPr>
              <a:xfrm>
                <a:off x="4730750" y="4072862"/>
                <a:ext cx="304800" cy="299819"/>
              </a:xfrm>
              <a:prstGeom prst="rect">
                <a:avLst/>
              </a:prstGeom>
              <a:solidFill>
                <a:srgbClr val="ED928C"/>
              </a:solidFill>
              <a:ln>
                <a:noFill/>
              </a:ln>
              <a:effectLst>
                <a:outerShdw blurRad="40000" dist="23000" dir="2700000" rotWithShape="0">
                  <a:schemeClr val="bg1">
                    <a:lumMod val="50000"/>
                    <a:alpha val="35000"/>
                  </a:scheme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7" name="Rectangle 36"/>
              <p:cNvSpPr/>
              <p:nvPr/>
            </p:nvSpPr>
            <p:spPr>
              <a:xfrm>
                <a:off x="5581650" y="4072862"/>
                <a:ext cx="304800" cy="299819"/>
              </a:xfrm>
              <a:prstGeom prst="rect">
                <a:avLst/>
              </a:prstGeom>
              <a:solidFill>
                <a:srgbClr val="ED928C"/>
              </a:solidFill>
              <a:ln>
                <a:noFill/>
              </a:ln>
              <a:effectLst>
                <a:outerShdw blurRad="40000" dist="23000" dir="2700000" rotWithShape="0">
                  <a:schemeClr val="bg1">
                    <a:lumMod val="50000"/>
                    <a:alpha val="35000"/>
                  </a:scheme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sp>
          <p:nvSpPr>
            <p:cNvPr id="49" name="Rectangle 48"/>
            <p:cNvSpPr/>
            <p:nvPr/>
          </p:nvSpPr>
          <p:spPr>
            <a:xfrm>
              <a:off x="2425678" y="4616702"/>
              <a:ext cx="6786132" cy="523220"/>
            </a:xfrm>
            <a:prstGeom prst="rect">
              <a:avLst/>
            </a:prstGeom>
          </p:spPr>
          <p:txBody>
            <a:bodyPr wrap="none">
              <a:spAutoFit/>
            </a:bodyPr>
            <a:lstStyle/>
            <a:p>
              <a:r>
                <a:rPr lang="en-AU" sz="2700" dirty="0" smtClean="0">
                  <a:solidFill>
                    <a:schemeClr val="bg1">
                      <a:lumMod val="50000"/>
                    </a:schemeClr>
                  </a:solidFill>
                </a:rPr>
                <a:t>P(     |    )P(    )+ P(     |    )P(    )+ P(     |    )P(    ) </a:t>
              </a:r>
              <a:endParaRPr lang="en-AU" sz="2700" dirty="0"/>
            </a:p>
          </p:txBody>
        </p:sp>
        <p:sp>
          <p:nvSpPr>
            <p:cNvPr id="50" name="TextBox 49"/>
            <p:cNvSpPr txBox="1"/>
            <p:nvPr/>
          </p:nvSpPr>
          <p:spPr>
            <a:xfrm>
              <a:off x="2819622" y="4616702"/>
              <a:ext cx="390303" cy="784830"/>
            </a:xfrm>
            <a:prstGeom prst="rect">
              <a:avLst/>
            </a:prstGeom>
            <a:solidFill>
              <a:schemeClr val="accent2">
                <a:lumMod val="20000"/>
                <a:lumOff val="80000"/>
              </a:schemeClr>
            </a:solidFill>
            <a:ln>
              <a:noFill/>
            </a:ln>
          </p:spPr>
          <p:txBody>
            <a:bodyPr wrap="square" rtlCol="0">
              <a:spAutoFit/>
            </a:bodyPr>
            <a:lstStyle/>
            <a:p>
              <a:r>
                <a:rPr lang="en-US" sz="900" b="1" dirty="0" smtClean="0">
                  <a:solidFill>
                    <a:srgbClr val="3366FF"/>
                  </a:solidFill>
                </a:rPr>
                <a:t>CT</a:t>
              </a:r>
              <a:r>
                <a:rPr lang="en-US" sz="900" b="1" dirty="0" smtClean="0">
                  <a:solidFill>
                    <a:schemeClr val="accent3">
                      <a:lumMod val="75000"/>
                    </a:schemeClr>
                  </a:solidFill>
                </a:rPr>
                <a:t>C</a:t>
              </a:r>
            </a:p>
            <a:p>
              <a:r>
                <a:rPr lang="en-US" sz="900" b="1" dirty="0" smtClean="0">
                  <a:solidFill>
                    <a:srgbClr val="3366FF"/>
                  </a:solidFill>
                </a:rPr>
                <a:t>TT</a:t>
              </a:r>
              <a:r>
                <a:rPr lang="en-US" sz="900" b="1" dirty="0" smtClean="0">
                  <a:solidFill>
                    <a:srgbClr val="FF0000"/>
                  </a:solidFill>
                </a:rPr>
                <a:t>A</a:t>
              </a:r>
              <a:endParaRPr lang="en-US" sz="900" b="1" dirty="0" smtClean="0">
                <a:solidFill>
                  <a:schemeClr val="accent3">
                    <a:lumMod val="75000"/>
                  </a:schemeClr>
                </a:solidFill>
              </a:endParaRPr>
            </a:p>
            <a:p>
              <a:r>
                <a:rPr lang="en-US" sz="900" b="1" dirty="0" smtClean="0">
                  <a:solidFill>
                    <a:srgbClr val="3366FF"/>
                  </a:solidFill>
                </a:rPr>
                <a:t>TT</a:t>
              </a:r>
              <a:r>
                <a:rPr lang="en-US" sz="900" b="1" dirty="0" smtClean="0">
                  <a:solidFill>
                    <a:srgbClr val="EDBF3D"/>
                  </a:solidFill>
                </a:rPr>
                <a:t>G</a:t>
              </a:r>
              <a:endParaRPr lang="en-US" sz="900" b="1" dirty="0" smtClean="0"/>
            </a:p>
            <a:p>
              <a:r>
                <a:rPr lang="en-US" sz="900" b="1" dirty="0" smtClean="0">
                  <a:solidFill>
                    <a:srgbClr val="3366FF"/>
                  </a:solidFill>
                </a:rPr>
                <a:t>TT</a:t>
              </a:r>
              <a:r>
                <a:rPr lang="en-US" sz="900" b="1" dirty="0" smtClean="0">
                  <a:solidFill>
                    <a:srgbClr val="FF0000"/>
                  </a:solidFill>
                </a:rPr>
                <a:t>A</a:t>
              </a:r>
              <a:endParaRPr lang="en-US" sz="900" b="1" dirty="0" smtClean="0">
                <a:solidFill>
                  <a:schemeClr val="accent3">
                    <a:lumMod val="75000"/>
                  </a:schemeClr>
                </a:solidFill>
              </a:endParaRPr>
            </a:p>
            <a:p>
              <a:r>
                <a:rPr lang="en-US" sz="900" b="1" dirty="0" smtClean="0">
                  <a:solidFill>
                    <a:schemeClr val="accent3">
                      <a:lumMod val="75000"/>
                    </a:schemeClr>
                  </a:solidFill>
                </a:rPr>
                <a:t>C</a:t>
              </a:r>
              <a:r>
                <a:rPr lang="en-US" sz="900" b="1" dirty="0" smtClean="0">
                  <a:solidFill>
                    <a:srgbClr val="3366FF"/>
                  </a:solidFill>
                </a:rPr>
                <a:t>T</a:t>
              </a:r>
              <a:r>
                <a:rPr lang="en-US" sz="900" b="1" dirty="0" smtClean="0">
                  <a:solidFill>
                    <a:srgbClr val="EDBF3D"/>
                  </a:solidFill>
                </a:rPr>
                <a:t>G</a:t>
              </a:r>
              <a:endParaRPr lang="en-AU" sz="900" b="1" dirty="0"/>
            </a:p>
          </p:txBody>
        </p:sp>
        <p:sp>
          <p:nvSpPr>
            <p:cNvPr id="51" name="Rectangle 50"/>
            <p:cNvSpPr/>
            <p:nvPr/>
          </p:nvSpPr>
          <p:spPr>
            <a:xfrm>
              <a:off x="3329306" y="4763869"/>
              <a:ext cx="304800" cy="299819"/>
            </a:xfrm>
            <a:prstGeom prst="rect">
              <a:avLst/>
            </a:prstGeom>
            <a:solidFill>
              <a:srgbClr val="ED928C"/>
            </a:solidFill>
            <a:ln>
              <a:noFill/>
            </a:ln>
            <a:effectLst>
              <a:outerShdw blurRad="40000" dist="23000" dir="2700000" rotWithShape="0">
                <a:schemeClr val="bg1">
                  <a:lumMod val="50000"/>
                  <a:alpha val="35000"/>
                </a:scheme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2" name="Rectangle 51"/>
            <p:cNvSpPr/>
            <p:nvPr/>
          </p:nvSpPr>
          <p:spPr>
            <a:xfrm>
              <a:off x="4037514" y="4762562"/>
              <a:ext cx="304800" cy="299819"/>
            </a:xfrm>
            <a:prstGeom prst="rect">
              <a:avLst/>
            </a:prstGeom>
            <a:solidFill>
              <a:srgbClr val="ED928C"/>
            </a:solidFill>
            <a:ln>
              <a:noFill/>
            </a:ln>
            <a:effectLst>
              <a:outerShdw blurRad="40000" dist="23000" dir="2700000" rotWithShape="0">
                <a:schemeClr val="bg1">
                  <a:lumMod val="50000"/>
                  <a:alpha val="35000"/>
                </a:scheme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6" name="TextBox 55"/>
            <p:cNvSpPr txBox="1"/>
            <p:nvPr/>
          </p:nvSpPr>
          <p:spPr>
            <a:xfrm>
              <a:off x="4976716" y="4616702"/>
              <a:ext cx="390303" cy="784830"/>
            </a:xfrm>
            <a:prstGeom prst="rect">
              <a:avLst/>
            </a:prstGeom>
            <a:solidFill>
              <a:schemeClr val="accent2">
                <a:lumMod val="20000"/>
                <a:lumOff val="80000"/>
              </a:schemeClr>
            </a:solidFill>
            <a:ln>
              <a:noFill/>
            </a:ln>
          </p:spPr>
          <p:txBody>
            <a:bodyPr wrap="square" rtlCol="0">
              <a:spAutoFit/>
            </a:bodyPr>
            <a:lstStyle/>
            <a:p>
              <a:r>
                <a:rPr lang="en-US" sz="900" b="1" dirty="0" smtClean="0">
                  <a:solidFill>
                    <a:srgbClr val="3366FF"/>
                  </a:solidFill>
                </a:rPr>
                <a:t>CT</a:t>
              </a:r>
              <a:r>
                <a:rPr lang="en-US" sz="900" b="1" dirty="0" smtClean="0">
                  <a:solidFill>
                    <a:schemeClr val="accent3">
                      <a:lumMod val="75000"/>
                    </a:schemeClr>
                  </a:solidFill>
                </a:rPr>
                <a:t>C</a:t>
              </a:r>
            </a:p>
            <a:p>
              <a:r>
                <a:rPr lang="en-US" sz="900" b="1" dirty="0" smtClean="0">
                  <a:solidFill>
                    <a:srgbClr val="3366FF"/>
                  </a:solidFill>
                </a:rPr>
                <a:t>TT</a:t>
              </a:r>
              <a:r>
                <a:rPr lang="en-US" sz="900" b="1" dirty="0" smtClean="0">
                  <a:solidFill>
                    <a:srgbClr val="FF0000"/>
                  </a:solidFill>
                </a:rPr>
                <a:t>A</a:t>
              </a:r>
              <a:endParaRPr lang="en-US" sz="900" b="1" dirty="0" smtClean="0">
                <a:solidFill>
                  <a:schemeClr val="accent3">
                    <a:lumMod val="75000"/>
                  </a:schemeClr>
                </a:solidFill>
              </a:endParaRPr>
            </a:p>
            <a:p>
              <a:r>
                <a:rPr lang="en-US" sz="900" b="1" dirty="0" smtClean="0">
                  <a:solidFill>
                    <a:srgbClr val="3366FF"/>
                  </a:solidFill>
                </a:rPr>
                <a:t>TT</a:t>
              </a:r>
              <a:r>
                <a:rPr lang="en-US" sz="900" b="1" dirty="0" smtClean="0">
                  <a:solidFill>
                    <a:srgbClr val="EDBF3D"/>
                  </a:solidFill>
                </a:rPr>
                <a:t>G</a:t>
              </a:r>
              <a:endParaRPr lang="en-US" sz="900" b="1" dirty="0" smtClean="0"/>
            </a:p>
            <a:p>
              <a:r>
                <a:rPr lang="en-US" sz="900" b="1" dirty="0" smtClean="0">
                  <a:solidFill>
                    <a:srgbClr val="3366FF"/>
                  </a:solidFill>
                </a:rPr>
                <a:t>TT</a:t>
              </a:r>
              <a:r>
                <a:rPr lang="en-US" sz="900" b="1" dirty="0" smtClean="0">
                  <a:solidFill>
                    <a:srgbClr val="FF0000"/>
                  </a:solidFill>
                </a:rPr>
                <a:t>A</a:t>
              </a:r>
              <a:endParaRPr lang="en-US" sz="900" b="1" dirty="0" smtClean="0">
                <a:solidFill>
                  <a:schemeClr val="accent3">
                    <a:lumMod val="75000"/>
                  </a:schemeClr>
                </a:solidFill>
              </a:endParaRPr>
            </a:p>
            <a:p>
              <a:r>
                <a:rPr lang="en-US" sz="900" b="1" dirty="0" smtClean="0">
                  <a:solidFill>
                    <a:schemeClr val="accent3">
                      <a:lumMod val="75000"/>
                    </a:schemeClr>
                  </a:solidFill>
                </a:rPr>
                <a:t>C</a:t>
              </a:r>
              <a:r>
                <a:rPr lang="en-US" sz="900" b="1" dirty="0" smtClean="0">
                  <a:solidFill>
                    <a:srgbClr val="3366FF"/>
                  </a:solidFill>
                </a:rPr>
                <a:t>T</a:t>
              </a:r>
              <a:r>
                <a:rPr lang="en-US" sz="900" b="1" dirty="0" smtClean="0">
                  <a:solidFill>
                    <a:srgbClr val="EDBF3D"/>
                  </a:solidFill>
                </a:rPr>
                <a:t>G</a:t>
              </a:r>
              <a:endParaRPr lang="en-AU" sz="900" b="1" dirty="0"/>
            </a:p>
          </p:txBody>
        </p:sp>
        <p:sp>
          <p:nvSpPr>
            <p:cNvPr id="58" name="Rectangle 57"/>
            <p:cNvSpPr/>
            <p:nvPr/>
          </p:nvSpPr>
          <p:spPr>
            <a:xfrm>
              <a:off x="5524500" y="4766359"/>
              <a:ext cx="304800" cy="299819"/>
            </a:xfrm>
            <a:prstGeom prst="rect">
              <a:avLst/>
            </a:prstGeom>
            <a:solidFill>
              <a:srgbClr val="F3D65E"/>
            </a:solidFill>
            <a:ln>
              <a:noFill/>
            </a:ln>
            <a:effectLst>
              <a:outerShdw blurRad="40000" dist="23000" dir="2700000" rotWithShape="0">
                <a:schemeClr val="bg1">
                  <a:lumMod val="50000"/>
                  <a:alpha val="35000"/>
                </a:scheme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9" name="Rectangle 58"/>
            <p:cNvSpPr/>
            <p:nvPr/>
          </p:nvSpPr>
          <p:spPr>
            <a:xfrm>
              <a:off x="6226175" y="4768849"/>
              <a:ext cx="304800" cy="299819"/>
            </a:xfrm>
            <a:prstGeom prst="rect">
              <a:avLst/>
            </a:prstGeom>
            <a:solidFill>
              <a:srgbClr val="F3D65E"/>
            </a:solidFill>
            <a:ln>
              <a:noFill/>
            </a:ln>
            <a:effectLst>
              <a:outerShdw blurRad="40000" dist="23000" dir="2700000" rotWithShape="0">
                <a:schemeClr val="bg1">
                  <a:lumMod val="50000"/>
                  <a:alpha val="35000"/>
                </a:scheme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0" name="Rectangle 59"/>
            <p:cNvSpPr/>
            <p:nvPr/>
          </p:nvSpPr>
          <p:spPr>
            <a:xfrm>
              <a:off x="7708058" y="4771339"/>
              <a:ext cx="304800" cy="299819"/>
            </a:xfrm>
            <a:prstGeom prst="rect">
              <a:avLst/>
            </a:prstGeom>
            <a:solidFill>
              <a:schemeClr val="bg1">
                <a:lumMod val="65000"/>
              </a:schemeClr>
            </a:solidFill>
            <a:ln>
              <a:noFill/>
            </a:ln>
            <a:effectLst>
              <a:outerShdw blurRad="40000" dist="23000" dir="2700000" rotWithShape="0">
                <a:schemeClr val="bg1">
                  <a:lumMod val="50000"/>
                  <a:alpha val="35000"/>
                </a:scheme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1" name="Rectangle 60"/>
            <p:cNvSpPr/>
            <p:nvPr/>
          </p:nvSpPr>
          <p:spPr>
            <a:xfrm>
              <a:off x="8410575" y="4766359"/>
              <a:ext cx="304800" cy="299819"/>
            </a:xfrm>
            <a:prstGeom prst="rect">
              <a:avLst/>
            </a:prstGeom>
            <a:solidFill>
              <a:schemeClr val="bg1">
                <a:lumMod val="65000"/>
              </a:schemeClr>
            </a:solidFill>
            <a:ln>
              <a:noFill/>
            </a:ln>
            <a:effectLst>
              <a:outerShdw blurRad="40000" dist="23000" dir="2700000" rotWithShape="0">
                <a:schemeClr val="bg1">
                  <a:lumMod val="50000"/>
                  <a:alpha val="35000"/>
                </a:scheme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2" name="TextBox 61"/>
            <p:cNvSpPr txBox="1"/>
            <p:nvPr/>
          </p:nvSpPr>
          <p:spPr>
            <a:xfrm>
              <a:off x="7162800" y="4616702"/>
              <a:ext cx="390303" cy="784830"/>
            </a:xfrm>
            <a:prstGeom prst="rect">
              <a:avLst/>
            </a:prstGeom>
            <a:solidFill>
              <a:schemeClr val="accent2">
                <a:lumMod val="20000"/>
                <a:lumOff val="80000"/>
              </a:schemeClr>
            </a:solidFill>
            <a:ln>
              <a:noFill/>
            </a:ln>
          </p:spPr>
          <p:txBody>
            <a:bodyPr wrap="square" rtlCol="0">
              <a:spAutoFit/>
            </a:bodyPr>
            <a:lstStyle/>
            <a:p>
              <a:r>
                <a:rPr lang="en-US" sz="900" b="1" dirty="0" smtClean="0">
                  <a:solidFill>
                    <a:srgbClr val="3366FF"/>
                  </a:solidFill>
                </a:rPr>
                <a:t>CT</a:t>
              </a:r>
              <a:r>
                <a:rPr lang="en-US" sz="900" b="1" dirty="0" smtClean="0">
                  <a:solidFill>
                    <a:schemeClr val="accent3">
                      <a:lumMod val="75000"/>
                    </a:schemeClr>
                  </a:solidFill>
                </a:rPr>
                <a:t>C</a:t>
              </a:r>
            </a:p>
            <a:p>
              <a:r>
                <a:rPr lang="en-US" sz="900" b="1" dirty="0" smtClean="0">
                  <a:solidFill>
                    <a:srgbClr val="3366FF"/>
                  </a:solidFill>
                </a:rPr>
                <a:t>TT</a:t>
              </a:r>
              <a:r>
                <a:rPr lang="en-US" sz="900" b="1" dirty="0" smtClean="0">
                  <a:solidFill>
                    <a:srgbClr val="FF0000"/>
                  </a:solidFill>
                </a:rPr>
                <a:t>A</a:t>
              </a:r>
              <a:endParaRPr lang="en-US" sz="900" b="1" dirty="0" smtClean="0">
                <a:solidFill>
                  <a:schemeClr val="accent3">
                    <a:lumMod val="75000"/>
                  </a:schemeClr>
                </a:solidFill>
              </a:endParaRPr>
            </a:p>
            <a:p>
              <a:r>
                <a:rPr lang="en-US" sz="900" b="1" dirty="0" smtClean="0">
                  <a:solidFill>
                    <a:srgbClr val="3366FF"/>
                  </a:solidFill>
                </a:rPr>
                <a:t>TT</a:t>
              </a:r>
              <a:r>
                <a:rPr lang="en-US" sz="900" b="1" dirty="0" smtClean="0">
                  <a:solidFill>
                    <a:srgbClr val="EDBF3D"/>
                  </a:solidFill>
                </a:rPr>
                <a:t>G</a:t>
              </a:r>
              <a:endParaRPr lang="en-US" sz="900" b="1" dirty="0" smtClean="0"/>
            </a:p>
            <a:p>
              <a:r>
                <a:rPr lang="en-US" sz="900" b="1" dirty="0" smtClean="0">
                  <a:solidFill>
                    <a:srgbClr val="3366FF"/>
                  </a:solidFill>
                </a:rPr>
                <a:t>TT</a:t>
              </a:r>
              <a:r>
                <a:rPr lang="en-US" sz="900" b="1" dirty="0" smtClean="0">
                  <a:solidFill>
                    <a:srgbClr val="FF0000"/>
                  </a:solidFill>
                </a:rPr>
                <a:t>A</a:t>
              </a:r>
              <a:endParaRPr lang="en-US" sz="900" b="1" dirty="0" smtClean="0">
                <a:solidFill>
                  <a:schemeClr val="accent3">
                    <a:lumMod val="75000"/>
                  </a:schemeClr>
                </a:solidFill>
              </a:endParaRPr>
            </a:p>
            <a:p>
              <a:r>
                <a:rPr lang="en-US" sz="900" b="1" dirty="0" smtClean="0">
                  <a:solidFill>
                    <a:schemeClr val="accent3">
                      <a:lumMod val="75000"/>
                    </a:schemeClr>
                  </a:solidFill>
                </a:rPr>
                <a:t>C</a:t>
              </a:r>
              <a:r>
                <a:rPr lang="en-US" sz="900" b="1" dirty="0" smtClean="0">
                  <a:solidFill>
                    <a:srgbClr val="3366FF"/>
                  </a:solidFill>
                </a:rPr>
                <a:t>T</a:t>
              </a:r>
              <a:r>
                <a:rPr lang="en-US" sz="900" b="1" dirty="0" smtClean="0">
                  <a:solidFill>
                    <a:srgbClr val="EDBF3D"/>
                  </a:solidFill>
                </a:rPr>
                <a:t>G</a:t>
              </a:r>
              <a:endParaRPr lang="en-AU" sz="900" b="1" dirty="0"/>
            </a:p>
          </p:txBody>
        </p:sp>
      </p:grpSp>
      <p:sp>
        <p:nvSpPr>
          <p:cNvPr id="4" name="TextBox 3"/>
          <p:cNvSpPr txBox="1"/>
          <p:nvPr/>
        </p:nvSpPr>
        <p:spPr>
          <a:xfrm>
            <a:off x="5076683" y="2540001"/>
            <a:ext cx="2306250" cy="369332"/>
          </a:xfrm>
          <a:prstGeom prst="rect">
            <a:avLst/>
          </a:prstGeom>
          <a:noFill/>
        </p:spPr>
        <p:txBody>
          <a:bodyPr wrap="square" rtlCol="0">
            <a:spAutoFit/>
          </a:bodyPr>
          <a:lstStyle/>
          <a:p>
            <a:r>
              <a:rPr lang="en-US" dirty="0" err="1" smtClean="0">
                <a:solidFill>
                  <a:schemeClr val="bg1">
                    <a:lumMod val="50000"/>
                  </a:schemeClr>
                </a:solidFill>
                <a:sym typeface="Wingdings"/>
              </a:rPr>
              <a:t>ω</a:t>
            </a:r>
            <a:r>
              <a:rPr lang="en-US" dirty="0" smtClean="0">
                <a:solidFill>
                  <a:schemeClr val="bg1">
                    <a:lumMod val="50000"/>
                  </a:schemeClr>
                </a:solidFill>
                <a:sym typeface="Wingdings"/>
              </a:rPr>
              <a:t>=0.1     </a:t>
            </a:r>
            <a:r>
              <a:rPr lang="en-US" dirty="0" err="1" smtClean="0">
                <a:solidFill>
                  <a:schemeClr val="bg1">
                    <a:lumMod val="50000"/>
                  </a:schemeClr>
                </a:solidFill>
                <a:sym typeface="Wingdings"/>
              </a:rPr>
              <a:t>ω</a:t>
            </a:r>
            <a:r>
              <a:rPr lang="en-US" dirty="0" smtClean="0">
                <a:solidFill>
                  <a:schemeClr val="bg1">
                    <a:lumMod val="50000"/>
                  </a:schemeClr>
                </a:solidFill>
                <a:sym typeface="Wingdings"/>
              </a:rPr>
              <a:t>=1	 </a:t>
            </a:r>
            <a:r>
              <a:rPr lang="en-US" b="1" dirty="0" err="1" smtClean="0">
                <a:solidFill>
                  <a:schemeClr val="accent2">
                    <a:lumMod val="75000"/>
                  </a:schemeClr>
                </a:solidFill>
                <a:sym typeface="Wingdings"/>
              </a:rPr>
              <a:t>ω</a:t>
            </a:r>
            <a:r>
              <a:rPr lang="en-US" b="1" dirty="0" smtClean="0">
                <a:solidFill>
                  <a:schemeClr val="accent2">
                    <a:lumMod val="75000"/>
                  </a:schemeClr>
                </a:solidFill>
                <a:sym typeface="Wingdings"/>
              </a:rPr>
              <a:t> =4.3  </a:t>
            </a:r>
            <a:endParaRPr lang="en-US" b="1" dirty="0">
              <a:solidFill>
                <a:schemeClr val="accent2">
                  <a:lumMod val="75000"/>
                </a:schemeClr>
              </a:solidFill>
            </a:endParaRPr>
          </a:p>
        </p:txBody>
      </p:sp>
    </p:spTree>
    <p:extLst>
      <p:ext uri="{BB962C8B-B14F-4D97-AF65-F5344CB8AC3E}">
        <p14:creationId xmlns:p14="http://schemas.microsoft.com/office/powerpoint/2010/main" val="247106388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ChangeArrowheads="1"/>
          </p:cNvSpPr>
          <p:nvPr>
            <p:ph type="title"/>
          </p:nvPr>
        </p:nvSpPr>
        <p:spPr>
          <a:xfrm>
            <a:off x="596412" y="661989"/>
            <a:ext cx="7924800" cy="1722437"/>
          </a:xfrm>
        </p:spPr>
        <p:txBody>
          <a:bodyPr>
            <a:noAutofit/>
          </a:bodyPr>
          <a:lstStyle/>
          <a:p>
            <a:pPr algn="l"/>
            <a:r>
              <a:rPr lang="en-GB" sz="3600" dirty="0">
                <a:solidFill>
                  <a:srgbClr val="C40000"/>
                </a:solidFill>
              </a:rPr>
              <a:t>Empirical Bayesian calculation of posterior probabilities that a site is under positive selection with </a:t>
            </a:r>
            <a:r>
              <a:rPr lang="en-GB" sz="3600" dirty="0">
                <a:solidFill>
                  <a:srgbClr val="C40000"/>
                </a:solidFill>
                <a:sym typeface="Symbol" charset="0"/>
              </a:rPr>
              <a:t> &gt; 1.</a:t>
            </a:r>
            <a:r>
              <a:rPr lang="en-GB" sz="3600" dirty="0">
                <a:solidFill>
                  <a:srgbClr val="C40000"/>
                </a:solidFill>
              </a:rPr>
              <a:t> </a:t>
            </a:r>
          </a:p>
        </p:txBody>
      </p:sp>
      <p:sp>
        <p:nvSpPr>
          <p:cNvPr id="54274" name="Text Box 8"/>
          <p:cNvSpPr txBox="1">
            <a:spLocks noChangeArrowheads="1"/>
          </p:cNvSpPr>
          <p:nvPr/>
        </p:nvSpPr>
        <p:spPr bwMode="auto">
          <a:xfrm>
            <a:off x="788378" y="2978150"/>
            <a:ext cx="770499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61963" indent="-461963"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50000"/>
              </a:spcBef>
              <a:buFontTx/>
              <a:buChar char="•"/>
            </a:pPr>
            <a:r>
              <a:rPr lang="en-GB" sz="2800" dirty="0">
                <a:solidFill>
                  <a:schemeClr val="tx2"/>
                </a:solidFill>
                <a:latin typeface="+mn-lt"/>
              </a:rPr>
              <a:t>Naïve Empirical Bayes (NEB) ignores sampling errors in parameter estimates.</a:t>
            </a:r>
          </a:p>
          <a:p>
            <a:pPr eaLnBrk="0" hangingPunct="0">
              <a:spcBef>
                <a:spcPct val="50000"/>
              </a:spcBef>
              <a:buFontTx/>
              <a:buChar char="•"/>
            </a:pPr>
            <a:r>
              <a:rPr lang="en-GB" sz="2800" dirty="0">
                <a:solidFill>
                  <a:schemeClr val="tx2"/>
                </a:solidFill>
                <a:latin typeface="+mn-lt"/>
              </a:rPr>
              <a:t>Bayes Empirical Bayes (BEB) accounts for sampling errors by integrating over a prior.</a:t>
            </a:r>
            <a:endParaRPr lang="en-GB" sz="2800" dirty="0">
              <a:latin typeface="+mn-lt"/>
              <a:cs typeface="Times New Roman" charset="0"/>
              <a:sym typeface="Math1" charset="0"/>
            </a:endParaRPr>
          </a:p>
        </p:txBody>
      </p:sp>
      <p:sp>
        <p:nvSpPr>
          <p:cNvPr id="54275" name="Rectangle 9"/>
          <p:cNvSpPr>
            <a:spLocks noChangeArrowheads="1"/>
          </p:cNvSpPr>
          <p:nvPr/>
        </p:nvSpPr>
        <p:spPr bwMode="auto">
          <a:xfrm>
            <a:off x="3962286" y="5592764"/>
            <a:ext cx="47919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r" eaLnBrk="0" hangingPunct="0"/>
            <a:r>
              <a:rPr lang="en-GB" sz="2000" dirty="0">
                <a:solidFill>
                  <a:schemeClr val="tx1">
                    <a:lumMod val="50000"/>
                    <a:lumOff val="50000"/>
                  </a:schemeClr>
                </a:solidFill>
              </a:rPr>
              <a:t>Nielsen &amp; Yang. </a:t>
            </a:r>
            <a:r>
              <a:rPr lang="en-GB" sz="2000" dirty="0" smtClean="0">
                <a:solidFill>
                  <a:schemeClr val="tx1">
                    <a:lumMod val="50000"/>
                    <a:lumOff val="50000"/>
                  </a:schemeClr>
                </a:solidFill>
              </a:rPr>
              <a:t>1998 </a:t>
            </a:r>
            <a:r>
              <a:rPr lang="en-GB" sz="2000" i="1" dirty="0">
                <a:solidFill>
                  <a:schemeClr val="tx1">
                    <a:lumMod val="50000"/>
                    <a:lumOff val="50000"/>
                  </a:schemeClr>
                </a:solidFill>
              </a:rPr>
              <a:t>Genetics</a:t>
            </a:r>
            <a:r>
              <a:rPr lang="en-GB" sz="2000" dirty="0">
                <a:solidFill>
                  <a:schemeClr val="tx1">
                    <a:lumMod val="50000"/>
                    <a:lumOff val="50000"/>
                  </a:schemeClr>
                </a:solidFill>
              </a:rPr>
              <a:t> </a:t>
            </a:r>
            <a:r>
              <a:rPr lang="en-GB" sz="2000" b="1" dirty="0" smtClean="0">
                <a:solidFill>
                  <a:schemeClr val="tx1">
                    <a:lumMod val="50000"/>
                    <a:lumOff val="50000"/>
                  </a:schemeClr>
                </a:solidFill>
              </a:rPr>
              <a:t>148</a:t>
            </a:r>
            <a:endParaRPr lang="en-GB" sz="2000" dirty="0">
              <a:solidFill>
                <a:schemeClr val="tx1">
                  <a:lumMod val="50000"/>
                  <a:lumOff val="50000"/>
                </a:schemeClr>
              </a:solidFill>
            </a:endParaRPr>
          </a:p>
          <a:p>
            <a:pPr algn="r" eaLnBrk="0" hangingPunct="0"/>
            <a:r>
              <a:rPr lang="en-GB" sz="2000" dirty="0">
                <a:solidFill>
                  <a:schemeClr val="tx1">
                    <a:lumMod val="50000"/>
                    <a:lumOff val="50000"/>
                  </a:schemeClr>
                </a:solidFill>
              </a:rPr>
              <a:t>Yang, Wong &amp; </a:t>
            </a:r>
            <a:r>
              <a:rPr lang="en-GB" sz="2000" dirty="0" smtClean="0">
                <a:solidFill>
                  <a:schemeClr val="tx1">
                    <a:lumMod val="50000"/>
                    <a:lumOff val="50000"/>
                  </a:schemeClr>
                </a:solidFill>
              </a:rPr>
              <a:t>Nielsen 2005 </a:t>
            </a:r>
            <a:r>
              <a:rPr lang="en-GB" sz="2000" i="1" dirty="0" err="1" smtClean="0">
                <a:solidFill>
                  <a:schemeClr val="tx1">
                    <a:lumMod val="50000"/>
                    <a:lumOff val="50000"/>
                  </a:schemeClr>
                </a:solidFill>
              </a:rPr>
              <a:t>Mol</a:t>
            </a:r>
            <a:r>
              <a:rPr lang="en-GB" sz="2000" i="1" dirty="0" smtClean="0">
                <a:solidFill>
                  <a:schemeClr val="tx1">
                    <a:lumMod val="50000"/>
                    <a:lumOff val="50000"/>
                  </a:schemeClr>
                </a:solidFill>
              </a:rPr>
              <a:t> </a:t>
            </a:r>
            <a:r>
              <a:rPr lang="en-GB" sz="2000" i="1" dirty="0" err="1" smtClean="0">
                <a:solidFill>
                  <a:schemeClr val="tx1">
                    <a:lumMod val="50000"/>
                    <a:lumOff val="50000"/>
                  </a:schemeClr>
                </a:solidFill>
              </a:rPr>
              <a:t>Biol</a:t>
            </a:r>
            <a:r>
              <a:rPr lang="en-GB" sz="2000" i="1" dirty="0" smtClean="0">
                <a:solidFill>
                  <a:schemeClr val="tx1">
                    <a:lumMod val="50000"/>
                    <a:lumOff val="50000"/>
                  </a:schemeClr>
                </a:solidFill>
              </a:rPr>
              <a:t> </a:t>
            </a:r>
            <a:r>
              <a:rPr lang="en-GB" sz="2000" i="1" dirty="0" err="1" smtClean="0">
                <a:solidFill>
                  <a:schemeClr val="tx1">
                    <a:lumMod val="50000"/>
                    <a:lumOff val="50000"/>
                  </a:schemeClr>
                </a:solidFill>
              </a:rPr>
              <a:t>Evol</a:t>
            </a:r>
            <a:r>
              <a:rPr lang="en-GB" sz="2000" dirty="0" smtClean="0">
                <a:solidFill>
                  <a:schemeClr val="tx1">
                    <a:lumMod val="50000"/>
                    <a:lumOff val="50000"/>
                  </a:schemeClr>
                </a:solidFill>
              </a:rPr>
              <a:t> </a:t>
            </a:r>
            <a:r>
              <a:rPr lang="en-GB" sz="2000" b="1" dirty="0" smtClean="0">
                <a:solidFill>
                  <a:schemeClr val="tx1">
                    <a:lumMod val="50000"/>
                    <a:lumOff val="50000"/>
                  </a:schemeClr>
                </a:solidFill>
              </a:rPr>
              <a:t>22</a:t>
            </a:r>
            <a:endParaRPr lang="en-GB" sz="2000" dirty="0">
              <a:solidFill>
                <a:schemeClr val="tx1">
                  <a:lumMod val="50000"/>
                  <a:lumOff val="50000"/>
                </a:schemeClr>
              </a:solidFill>
            </a:endParaRPr>
          </a:p>
        </p:txBody>
      </p:sp>
    </p:spTree>
    <p:extLst>
      <p:ext uri="{BB962C8B-B14F-4D97-AF65-F5344CB8AC3E}">
        <p14:creationId xmlns:p14="http://schemas.microsoft.com/office/powerpoint/2010/main" val="2810094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2" name="Text Box 4"/>
          <p:cNvSpPr txBox="1">
            <a:spLocks noChangeArrowheads="1"/>
          </p:cNvSpPr>
          <p:nvPr/>
        </p:nvSpPr>
        <p:spPr bwMode="auto">
          <a:xfrm>
            <a:off x="2438400" y="1143000"/>
            <a:ext cx="1066800" cy="457200"/>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AU"/>
          </a:p>
        </p:txBody>
      </p:sp>
      <p:graphicFrame>
        <p:nvGraphicFramePr>
          <p:cNvPr id="293896" name="Object 8"/>
          <p:cNvGraphicFramePr>
            <a:graphicFrameLocks noChangeAspect="1"/>
          </p:cNvGraphicFramePr>
          <p:nvPr/>
        </p:nvGraphicFramePr>
        <p:xfrm>
          <a:off x="1676400" y="5516563"/>
          <a:ext cx="5715000" cy="1112837"/>
        </p:xfrm>
        <a:graphic>
          <a:graphicData uri="http://schemas.openxmlformats.org/presentationml/2006/ole">
            <mc:AlternateContent xmlns:mc="http://schemas.openxmlformats.org/markup-compatibility/2006">
              <mc:Choice xmlns:v="urn:schemas-microsoft-com:vml" Requires="v">
                <p:oleObj spid="_x0000_s7473" name="Equation" r:id="rId3" imgW="2870200" imgH="558800" progId="Equation.3">
                  <p:embed/>
                </p:oleObj>
              </mc:Choice>
              <mc:Fallback>
                <p:oleObj name="Equation" r:id="rId3" imgW="2870200" imgH="558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516563"/>
                        <a:ext cx="5715000" cy="111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93899" name="Picture 11"/>
          <p:cNvPicPr>
            <a:picLocks noChangeAspect="1" noChangeArrowheads="1"/>
          </p:cNvPicPr>
          <p:nvPr/>
        </p:nvPicPr>
        <p:blipFill>
          <a:blip r:embed="rId5"/>
          <a:srcRect/>
          <a:stretch>
            <a:fillRect/>
          </a:stretch>
        </p:blipFill>
        <p:spPr bwMode="auto">
          <a:xfrm>
            <a:off x="0" y="1147835"/>
            <a:ext cx="9144000" cy="4173538"/>
          </a:xfrm>
          <a:prstGeom prst="rect">
            <a:avLst/>
          </a:prstGeom>
          <a:noFill/>
          <a:ln w="9525">
            <a:noFill/>
            <a:miter lim="800000"/>
            <a:headEnd/>
            <a:tailEnd/>
          </a:ln>
          <a:effectLst/>
        </p:spPr>
      </p:pic>
      <p:sp>
        <p:nvSpPr>
          <p:cNvPr id="7"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lvl1pPr algn="ctr">
              <a:spcBef>
                <a:spcPct val="0"/>
              </a:spcBef>
              <a:buNone/>
              <a:defRPr sz="3600" b="1">
                <a:solidFill>
                  <a:srgbClr val="C40000"/>
                </a:solidFill>
                <a:latin typeface="+mj-lt"/>
                <a:ea typeface="+mj-ea"/>
                <a:cs typeface="+mj-cs"/>
              </a:defRPr>
            </a:lvl1pPr>
          </a:lstStyle>
          <a:p>
            <a:r>
              <a:rPr lang="en-US" dirty="0"/>
              <a:t>Posterior probabilities of  for MHC (M2a)</a:t>
            </a:r>
          </a:p>
        </p:txBody>
      </p:sp>
    </p:spTree>
    <p:extLst>
      <p:ext uri="{BB962C8B-B14F-4D97-AF65-F5344CB8AC3E}">
        <p14:creationId xmlns:p14="http://schemas.microsoft.com/office/powerpoint/2010/main" val="319502429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4914" name="Object 2"/>
          <p:cNvGraphicFramePr>
            <a:graphicFrameLocks noChangeAspect="1"/>
          </p:cNvGraphicFramePr>
          <p:nvPr>
            <p:extLst>
              <p:ext uri="{D42A27DB-BD31-4B8C-83A1-F6EECF244321}">
                <p14:modId xmlns:p14="http://schemas.microsoft.com/office/powerpoint/2010/main" val="1653622392"/>
              </p:ext>
            </p:extLst>
          </p:nvPr>
        </p:nvGraphicFramePr>
        <p:xfrm>
          <a:off x="5152571" y="1333272"/>
          <a:ext cx="3528409" cy="5524728"/>
        </p:xfrm>
        <a:graphic>
          <a:graphicData uri="http://schemas.openxmlformats.org/presentationml/2006/ole">
            <mc:AlternateContent xmlns:mc="http://schemas.openxmlformats.org/markup-compatibility/2006">
              <mc:Choice xmlns:v="urn:schemas-microsoft-com:vml" Requires="v">
                <p:oleObj spid="_x0000_s16652" name="Image" r:id="rId3" imgW="3685139" imgH="5769149" progId="">
                  <p:embed/>
                </p:oleObj>
              </mc:Choice>
              <mc:Fallback>
                <p:oleObj name="Image" r:id="rId3" imgW="3685139" imgH="576914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2571" y="1333272"/>
                        <a:ext cx="3528409" cy="5524728"/>
                      </a:xfrm>
                      <a:prstGeom prst="rect">
                        <a:avLst/>
                      </a:prstGeom>
                      <a:noFill/>
                      <a:ln>
                        <a:noFill/>
                      </a:ln>
                      <a:effectLst/>
                    </p:spPr>
                  </p:pic>
                </p:oleObj>
              </mc:Fallback>
            </mc:AlternateContent>
          </a:graphicData>
        </a:graphic>
      </p:graphicFrame>
      <p:sp>
        <p:nvSpPr>
          <p:cNvPr id="294915" name="Rectangle 3"/>
          <p:cNvSpPr>
            <a:spLocks noGrp="1" noChangeArrowheads="1"/>
          </p:cNvSpPr>
          <p:nvPr>
            <p:ph type="title"/>
          </p:nvPr>
        </p:nvSpPr>
        <p:spPr>
          <a:xfrm>
            <a:off x="276980" y="2562965"/>
            <a:ext cx="4419600" cy="3581400"/>
          </a:xfrm>
          <a:noFill/>
          <a:ln/>
        </p:spPr>
        <p:txBody>
          <a:bodyPr lIns="90488" tIns="44450" rIns="90488" bIns="44450">
            <a:normAutofit fontScale="90000"/>
          </a:bodyPr>
          <a:lstStyle/>
          <a:p>
            <a:pPr algn="r"/>
            <a:r>
              <a:rPr lang="en-GB" sz="3200" dirty="0">
                <a:solidFill>
                  <a:srgbClr val="7F7F7F"/>
                </a:solidFill>
              </a:rPr>
              <a:t>25 sites identified </a:t>
            </a:r>
            <a:br>
              <a:rPr lang="en-GB" sz="3200" dirty="0">
                <a:solidFill>
                  <a:srgbClr val="7F7F7F"/>
                </a:solidFill>
              </a:rPr>
            </a:br>
            <a:r>
              <a:rPr lang="en-GB" sz="3200" dirty="0">
                <a:solidFill>
                  <a:srgbClr val="7F7F7F"/>
                </a:solidFill>
              </a:rPr>
              <a:t>under M2a</a:t>
            </a:r>
            <a:br>
              <a:rPr lang="en-GB" sz="3200" dirty="0">
                <a:solidFill>
                  <a:srgbClr val="7F7F7F"/>
                </a:solidFill>
              </a:rPr>
            </a:br>
            <a:r>
              <a:rPr lang="en-GB" sz="3200" dirty="0">
                <a:solidFill>
                  <a:srgbClr val="7F7F7F"/>
                </a:solidFill>
              </a:rPr>
              <a:t/>
            </a:r>
            <a:br>
              <a:rPr lang="en-GB" sz="3200" dirty="0">
                <a:solidFill>
                  <a:srgbClr val="7F7F7F"/>
                </a:solidFill>
              </a:rPr>
            </a:br>
            <a:r>
              <a:rPr lang="en-GB" sz="3200" dirty="0" smtClean="0">
                <a:solidFill>
                  <a:srgbClr val="7F7F7F"/>
                </a:solidFill>
              </a:rPr>
              <a:t>All </a:t>
            </a:r>
            <a:r>
              <a:rPr lang="en-GB" sz="3200" dirty="0">
                <a:solidFill>
                  <a:srgbClr val="7F7F7F"/>
                </a:solidFill>
              </a:rPr>
              <a:t>sites cluster together in the antigen recognition </a:t>
            </a:r>
            <a:r>
              <a:rPr lang="en-GB" sz="3200" dirty="0" smtClean="0">
                <a:solidFill>
                  <a:srgbClr val="7F7F7F"/>
                </a:solidFill>
              </a:rPr>
              <a:t>domain (blue)</a:t>
            </a:r>
            <a:br>
              <a:rPr lang="en-GB" sz="3200" dirty="0" smtClean="0">
                <a:solidFill>
                  <a:srgbClr val="7F7F7F"/>
                </a:solidFill>
              </a:rPr>
            </a:br>
            <a:r>
              <a:rPr lang="en-GB" sz="3200" dirty="0">
                <a:solidFill>
                  <a:srgbClr val="7F7F7F"/>
                </a:solidFill>
              </a:rPr>
              <a:t/>
            </a:r>
            <a:br>
              <a:rPr lang="en-GB" sz="3200" dirty="0">
                <a:solidFill>
                  <a:srgbClr val="7F7F7F"/>
                </a:solidFill>
              </a:rPr>
            </a:br>
            <a:r>
              <a:rPr lang="en-GB" sz="2200" i="1" dirty="0" smtClean="0">
                <a:solidFill>
                  <a:srgbClr val="7F7F7F"/>
                </a:solidFill>
              </a:rPr>
              <a:t>Yang and Swanson (2002)</a:t>
            </a:r>
            <a:endParaRPr lang="en-GB" sz="2200" i="1" dirty="0">
              <a:solidFill>
                <a:srgbClr val="7F7F7F"/>
              </a:solidFill>
            </a:endParaRPr>
          </a:p>
        </p:txBody>
      </p:sp>
      <p:sp>
        <p:nvSpPr>
          <p:cNvPr id="6"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US" dirty="0"/>
              <a:t>Human MHC Class I: 3D structure</a:t>
            </a:r>
          </a:p>
        </p:txBody>
      </p:sp>
    </p:spTree>
    <p:extLst>
      <p:ext uri="{BB962C8B-B14F-4D97-AF65-F5344CB8AC3E}">
        <p14:creationId xmlns:p14="http://schemas.microsoft.com/office/powerpoint/2010/main" val="24427944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468728" y="829803"/>
            <a:ext cx="8301045" cy="2071687"/>
          </a:xfrm>
          <a:noFill/>
          <a:ln>
            <a:solidFill>
              <a:srgbClr val="FFFFFF"/>
            </a:solidFill>
          </a:ln>
        </p:spPr>
        <p:txBody>
          <a:bodyPr vert="horz" lIns="91440" tIns="45720" rIns="91440" bIns="45720" rtlCol="0" anchor="ctr">
            <a:noAutofit/>
          </a:bodyPr>
          <a:lstStyle/>
          <a:p>
            <a:pPr algn="l"/>
            <a:r>
              <a:rPr lang="en-GB" sz="3600" b="1" dirty="0">
                <a:solidFill>
                  <a:srgbClr val="C40000"/>
                </a:solidFill>
              </a:rPr>
              <a:t>High variability may also mean functional significance</a:t>
            </a:r>
            <a:r>
              <a:rPr lang="en-GB" sz="3600" b="1" dirty="0" smtClean="0">
                <a:solidFill>
                  <a:srgbClr val="C40000"/>
                </a:solidFill>
              </a:rPr>
              <a:t>, if </a:t>
            </a:r>
            <a:r>
              <a:rPr lang="en-GB" sz="3600" b="1" dirty="0">
                <a:solidFill>
                  <a:srgbClr val="C40000"/>
                </a:solidFill>
              </a:rPr>
              <a:t>the variability is driven by </a:t>
            </a:r>
            <a:r>
              <a:rPr lang="en-GB" sz="3600" b="1" dirty="0" smtClean="0">
                <a:solidFill>
                  <a:srgbClr val="C40000"/>
                </a:solidFill>
              </a:rPr>
              <a:t>selection</a:t>
            </a:r>
            <a:endParaRPr lang="en-GB" sz="3600" b="1" dirty="0">
              <a:solidFill>
                <a:srgbClr val="C40000"/>
              </a:solidFill>
            </a:endParaRPr>
          </a:p>
        </p:txBody>
      </p:sp>
      <p:sp>
        <p:nvSpPr>
          <p:cNvPr id="26626" name="Text Box 3"/>
          <p:cNvSpPr txBox="1">
            <a:spLocks noChangeArrowheads="1"/>
          </p:cNvSpPr>
          <p:nvPr/>
        </p:nvSpPr>
        <p:spPr bwMode="auto">
          <a:xfrm>
            <a:off x="810359" y="3306763"/>
            <a:ext cx="765223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50000"/>
              </a:spcBef>
            </a:pPr>
            <a:r>
              <a:rPr lang="en-GB" sz="2800" dirty="0">
                <a:solidFill>
                  <a:srgbClr val="7F7F7F"/>
                </a:solidFill>
                <a:latin typeface="+mn-lt"/>
              </a:rPr>
              <a:t>Evolutionary biologists are more interested in positive selection because fixations of advantageous mutations in the genes or genomes are responsible for evolutionary innovations and species divergences.</a:t>
            </a:r>
          </a:p>
        </p:txBody>
      </p:sp>
    </p:spTree>
    <p:extLst>
      <p:ext uri="{BB962C8B-B14F-4D97-AF65-F5344CB8AC3E}">
        <p14:creationId xmlns:p14="http://schemas.microsoft.com/office/powerpoint/2010/main" val="1011566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12700" y="-3439"/>
            <a:ext cx="9144000" cy="1168398"/>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Positive selection in bacterial GALA</a:t>
            </a:r>
          </a:p>
        </p:txBody>
      </p:sp>
      <p:sp>
        <p:nvSpPr>
          <p:cNvPr id="7" name="TextBox 6"/>
          <p:cNvSpPr txBox="1"/>
          <p:nvPr/>
        </p:nvSpPr>
        <p:spPr>
          <a:xfrm>
            <a:off x="4258396" y="1474809"/>
            <a:ext cx="4723492" cy="2215991"/>
          </a:xfrm>
          <a:prstGeom prst="rect">
            <a:avLst/>
          </a:prstGeom>
          <a:noFill/>
          <a:ln>
            <a:noFill/>
          </a:ln>
        </p:spPr>
        <p:txBody>
          <a:bodyPr wrap="square" rtlCol="0">
            <a:spAutoFit/>
          </a:bodyPr>
          <a:lstStyle/>
          <a:p>
            <a:r>
              <a:rPr lang="en-US" sz="2400" dirty="0" smtClean="0">
                <a:solidFill>
                  <a:srgbClr val="7F7F7F"/>
                </a:solidFill>
              </a:rPr>
              <a:t>Bacterial GALA (type III effectors) acquired  from host plants by LGT: residues under positive selection are found on the convex side of horse-shoe </a:t>
            </a:r>
            <a:r>
              <a:rPr lang="en-US" sz="2400" dirty="0">
                <a:solidFill>
                  <a:srgbClr val="7F7F7F"/>
                </a:solidFill>
              </a:rPr>
              <a:t>&amp;</a:t>
            </a:r>
            <a:r>
              <a:rPr lang="en-US" sz="2400" dirty="0" smtClean="0">
                <a:solidFill>
                  <a:srgbClr val="7F7F7F"/>
                </a:solidFill>
              </a:rPr>
              <a:t> involved in binding </a:t>
            </a:r>
          </a:p>
          <a:p>
            <a:r>
              <a:rPr lang="en-US" i="1" dirty="0" smtClean="0">
                <a:solidFill>
                  <a:srgbClr val="7F7F7F"/>
                </a:solidFill>
              </a:rPr>
              <a:t>Data from </a:t>
            </a:r>
            <a:r>
              <a:rPr lang="en-US" i="1" dirty="0" err="1" smtClean="0">
                <a:solidFill>
                  <a:srgbClr val="7F7F7F"/>
                </a:solidFill>
              </a:rPr>
              <a:t>Kajava</a:t>
            </a:r>
            <a:r>
              <a:rPr lang="en-US" i="1" dirty="0" smtClean="0">
                <a:solidFill>
                  <a:srgbClr val="7F7F7F"/>
                </a:solidFill>
              </a:rPr>
              <a:t>, Anisimova, </a:t>
            </a:r>
            <a:r>
              <a:rPr lang="en-US" i="1" dirty="0" err="1" smtClean="0">
                <a:solidFill>
                  <a:srgbClr val="7F7F7F"/>
                </a:solidFill>
              </a:rPr>
              <a:t>Peeters</a:t>
            </a:r>
            <a:r>
              <a:rPr lang="en-US" i="1" dirty="0" smtClean="0">
                <a:solidFill>
                  <a:srgbClr val="7F7F7F"/>
                </a:solidFill>
              </a:rPr>
              <a:t> (2008)</a:t>
            </a:r>
            <a:endParaRPr lang="en-US" i="1" dirty="0">
              <a:solidFill>
                <a:srgbClr val="7F7F7F"/>
              </a:solidFill>
            </a:endParaRPr>
          </a:p>
        </p:txBody>
      </p:sp>
      <p:pic>
        <p:nvPicPr>
          <p:cNvPr id="8" name="Picture 7" descr="all-lrr"/>
          <p:cNvPicPr>
            <a:picLocks noChangeAspect="1" noChangeArrowheads="1"/>
          </p:cNvPicPr>
          <p:nvPr/>
        </p:nvPicPr>
        <p:blipFill>
          <a:blip r:embed="rId3"/>
          <a:srcRect/>
          <a:stretch>
            <a:fillRect/>
          </a:stretch>
        </p:blipFill>
        <p:spPr bwMode="auto">
          <a:xfrm>
            <a:off x="796894" y="4017013"/>
            <a:ext cx="3288866" cy="2466092"/>
          </a:xfrm>
          <a:prstGeom prst="rect">
            <a:avLst/>
          </a:prstGeom>
          <a:noFill/>
        </p:spPr>
      </p:pic>
      <p:pic>
        <p:nvPicPr>
          <p:cNvPr id="9" name="Picture 8"/>
          <p:cNvPicPr>
            <a:picLocks noChangeAspect="1"/>
          </p:cNvPicPr>
          <p:nvPr/>
        </p:nvPicPr>
        <p:blipFill>
          <a:blip r:embed="rId4"/>
          <a:srcRect b="51984"/>
          <a:stretch>
            <a:fillRect/>
          </a:stretch>
        </p:blipFill>
        <p:spPr>
          <a:xfrm>
            <a:off x="637406" y="1463859"/>
            <a:ext cx="3484017" cy="2378825"/>
          </a:xfrm>
          <a:prstGeom prst="rect">
            <a:avLst/>
          </a:prstGeom>
        </p:spPr>
      </p:pic>
      <p:sp>
        <p:nvSpPr>
          <p:cNvPr id="3" name="TextBox 2"/>
          <p:cNvSpPr txBox="1"/>
          <p:nvPr/>
        </p:nvSpPr>
        <p:spPr>
          <a:xfrm>
            <a:off x="560302" y="4742639"/>
            <a:ext cx="312906" cy="369332"/>
          </a:xfrm>
          <a:prstGeom prst="rect">
            <a:avLst/>
          </a:prstGeom>
          <a:noFill/>
        </p:spPr>
        <p:txBody>
          <a:bodyPr wrap="none" rtlCol="0">
            <a:spAutoFit/>
          </a:bodyPr>
          <a:lstStyle/>
          <a:p>
            <a:r>
              <a:rPr lang="en-US" dirty="0"/>
              <a:t>B</a:t>
            </a:r>
          </a:p>
        </p:txBody>
      </p:sp>
      <p:pic>
        <p:nvPicPr>
          <p:cNvPr id="10" name="Picture 9"/>
          <p:cNvPicPr>
            <a:picLocks noChangeAspect="1"/>
          </p:cNvPicPr>
          <p:nvPr/>
        </p:nvPicPr>
        <p:blipFill>
          <a:blip r:embed="rId5"/>
          <a:stretch>
            <a:fillRect/>
          </a:stretch>
        </p:blipFill>
        <p:spPr>
          <a:xfrm>
            <a:off x="4258396" y="4264124"/>
            <a:ext cx="4617693" cy="2218981"/>
          </a:xfrm>
          <a:prstGeom prst="rect">
            <a:avLst/>
          </a:prstGeom>
        </p:spPr>
      </p:pic>
    </p:spTree>
    <p:extLst>
      <p:ext uri="{BB962C8B-B14F-4D97-AF65-F5344CB8AC3E}">
        <p14:creationId xmlns:p14="http://schemas.microsoft.com/office/powerpoint/2010/main" val="277118796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1" name="Rectangle 3"/>
          <p:cNvSpPr>
            <a:spLocks noChangeArrowheads="1"/>
          </p:cNvSpPr>
          <p:nvPr/>
        </p:nvSpPr>
        <p:spPr bwMode="auto">
          <a:xfrm>
            <a:off x="258687" y="3620309"/>
            <a:ext cx="8553450" cy="3046988"/>
          </a:xfrm>
          <a:prstGeom prst="rect">
            <a:avLst/>
          </a:prstGeom>
          <a:noFill/>
          <a:ln w="12700">
            <a:noFill/>
            <a:miter lim="800000"/>
            <a:headEnd/>
            <a:tailEnd/>
          </a:ln>
          <a:effectLst/>
        </p:spPr>
        <p:txBody>
          <a:bodyPr anchor="ctr">
            <a:prstTxWarp prst="textNoShape">
              <a:avLst/>
            </a:prstTxWarp>
            <a:spAutoFit/>
          </a:bodyPr>
          <a:lstStyle/>
          <a:p>
            <a:pPr defTabSz="762000" eaLnBrk="1" hangingPunct="1"/>
            <a:r>
              <a:rPr lang="en-US" altLang="ja-JP" sz="2400" dirty="0" err="1">
                <a:solidFill>
                  <a:srgbClr val="7F7F7F"/>
                </a:solidFill>
                <a:ea typeface="MS PGothic" pitchFamily="34" charset="-128"/>
                <a:cs typeface="MS PGothic" pitchFamily="34" charset="-128"/>
              </a:rPr>
              <a:t>Ivarsson</a:t>
            </a:r>
            <a:r>
              <a:rPr lang="en-US" altLang="ja-JP" sz="2400" dirty="0">
                <a:solidFill>
                  <a:srgbClr val="7F7F7F"/>
                </a:solidFill>
                <a:ea typeface="MS PGothic" pitchFamily="34" charset="-128"/>
                <a:cs typeface="MS PGothic" pitchFamily="34" charset="-128"/>
              </a:rPr>
              <a:t>, </a:t>
            </a:r>
            <a:r>
              <a:rPr lang="en-US" altLang="ja-JP" sz="2400" dirty="0" smtClean="0">
                <a:solidFill>
                  <a:srgbClr val="7F7F7F"/>
                </a:solidFill>
                <a:ea typeface="MS PGothic" pitchFamily="34" charset="-128"/>
                <a:cs typeface="MS PGothic" pitchFamily="34" charset="-128"/>
              </a:rPr>
              <a:t>Mackey</a:t>
            </a:r>
            <a:r>
              <a:rPr lang="en-US" altLang="ja-JP" sz="2400" dirty="0">
                <a:solidFill>
                  <a:srgbClr val="7F7F7F"/>
                </a:solidFill>
                <a:ea typeface="MS PGothic" pitchFamily="34" charset="-128"/>
                <a:cs typeface="MS PGothic" pitchFamily="34" charset="-128"/>
              </a:rPr>
              <a:t>, </a:t>
            </a:r>
            <a:r>
              <a:rPr lang="en-US" altLang="ja-JP" sz="2400" dirty="0" err="1" smtClean="0">
                <a:solidFill>
                  <a:srgbClr val="7F7F7F"/>
                </a:solidFill>
                <a:ea typeface="MS PGothic" pitchFamily="34" charset="-128"/>
                <a:cs typeface="MS PGothic" pitchFamily="34" charset="-128"/>
              </a:rPr>
              <a:t>Edalat</a:t>
            </a:r>
            <a:r>
              <a:rPr lang="en-US" altLang="ja-JP" sz="2400" dirty="0">
                <a:solidFill>
                  <a:srgbClr val="7F7F7F"/>
                </a:solidFill>
                <a:ea typeface="MS PGothic" pitchFamily="34" charset="-128"/>
                <a:cs typeface="MS PGothic" pitchFamily="34" charset="-128"/>
              </a:rPr>
              <a:t>, </a:t>
            </a:r>
            <a:r>
              <a:rPr lang="en-US" altLang="ja-JP" sz="2400" dirty="0" smtClean="0">
                <a:solidFill>
                  <a:srgbClr val="7F7F7F"/>
                </a:solidFill>
                <a:ea typeface="MS PGothic" pitchFamily="34" charset="-128"/>
                <a:cs typeface="MS PGothic" pitchFamily="34" charset="-128"/>
              </a:rPr>
              <a:t>Pearson</a:t>
            </a:r>
            <a:r>
              <a:rPr lang="en-US" altLang="ja-JP" sz="2400" dirty="0">
                <a:solidFill>
                  <a:srgbClr val="7F7F7F"/>
                </a:solidFill>
                <a:ea typeface="MS PGothic" pitchFamily="34" charset="-128"/>
                <a:cs typeface="MS PGothic" pitchFamily="34" charset="-128"/>
              </a:rPr>
              <a:t>, and </a:t>
            </a:r>
            <a:r>
              <a:rPr lang="en-US" altLang="ja-JP" sz="2400" dirty="0" err="1" smtClean="0">
                <a:solidFill>
                  <a:srgbClr val="7F7F7F"/>
                </a:solidFill>
                <a:ea typeface="MS PGothic" pitchFamily="34" charset="-128"/>
                <a:cs typeface="MS PGothic" pitchFamily="34" charset="-128"/>
              </a:rPr>
              <a:t>Mannervik</a:t>
            </a:r>
            <a:r>
              <a:rPr lang="en-US" altLang="ja-JP" sz="2400" dirty="0">
                <a:solidFill>
                  <a:srgbClr val="7F7F7F"/>
                </a:solidFill>
                <a:ea typeface="MS PGothic" pitchFamily="34" charset="-128"/>
                <a:cs typeface="MS PGothic" pitchFamily="34" charset="-128"/>
              </a:rPr>
              <a:t> </a:t>
            </a:r>
            <a:r>
              <a:rPr lang="en-US" altLang="ja-JP" sz="2400" dirty="0" smtClean="0">
                <a:solidFill>
                  <a:srgbClr val="7F7F7F"/>
                </a:solidFill>
                <a:ea typeface="MS PGothic" pitchFamily="34" charset="-128"/>
                <a:cs typeface="MS PGothic" pitchFamily="34" charset="-128"/>
              </a:rPr>
              <a:t>(2002</a:t>
            </a:r>
            <a:r>
              <a:rPr lang="en-US" altLang="ja-JP" sz="2400" dirty="0">
                <a:solidFill>
                  <a:srgbClr val="7F7F7F"/>
                </a:solidFill>
                <a:ea typeface="MS PGothic" pitchFamily="34" charset="-128"/>
                <a:cs typeface="MS PGothic" pitchFamily="34" charset="-128"/>
              </a:rPr>
              <a:t>)</a:t>
            </a:r>
            <a:r>
              <a:rPr lang="en-US" altLang="ja-JP" sz="2400" dirty="0" smtClean="0">
                <a:solidFill>
                  <a:srgbClr val="7F7F7F"/>
                </a:solidFill>
                <a:ea typeface="MS PGothic" pitchFamily="34" charset="-128"/>
                <a:cs typeface="MS PGothic" pitchFamily="34" charset="-128"/>
              </a:rPr>
              <a:t> </a:t>
            </a:r>
            <a:r>
              <a:rPr lang="en-US" altLang="ja-JP" sz="2400" dirty="0">
                <a:solidFill>
                  <a:srgbClr val="7F7F7F"/>
                </a:solidFill>
                <a:ea typeface="MS PGothic" pitchFamily="34" charset="-128"/>
                <a:cs typeface="MS PGothic" pitchFamily="34" charset="-128"/>
              </a:rPr>
              <a:t>Identification of residues in glutathione </a:t>
            </a:r>
            <a:r>
              <a:rPr lang="en-US" altLang="ja-JP" sz="2400" dirty="0" err="1">
                <a:solidFill>
                  <a:srgbClr val="7F7F7F"/>
                </a:solidFill>
                <a:ea typeface="MS PGothic" pitchFamily="34" charset="-128"/>
                <a:cs typeface="MS PGothic" pitchFamily="34" charset="-128"/>
              </a:rPr>
              <a:t>transferase</a:t>
            </a:r>
            <a:r>
              <a:rPr lang="en-US" altLang="ja-JP" sz="2400" dirty="0">
                <a:solidFill>
                  <a:srgbClr val="7F7F7F"/>
                </a:solidFill>
                <a:ea typeface="MS PGothic" pitchFamily="34" charset="-128"/>
                <a:cs typeface="MS PGothic" pitchFamily="34" charset="-128"/>
              </a:rPr>
              <a:t> capable of driving functional </a:t>
            </a:r>
            <a:r>
              <a:rPr lang="en-US" altLang="ja-JP" sz="2400" dirty="0" smtClean="0">
                <a:solidFill>
                  <a:srgbClr val="7F7F7F"/>
                </a:solidFill>
                <a:ea typeface="MS PGothic" pitchFamily="34" charset="-128"/>
                <a:cs typeface="MS PGothic" pitchFamily="34" charset="-128"/>
              </a:rPr>
              <a:t>diversification </a:t>
            </a:r>
            <a:r>
              <a:rPr lang="en-US" altLang="ja-JP" sz="2400" dirty="0">
                <a:solidFill>
                  <a:srgbClr val="7F7F7F"/>
                </a:solidFill>
                <a:ea typeface="MS PGothic" pitchFamily="34" charset="-128"/>
                <a:cs typeface="MS PGothic" pitchFamily="34" charset="-128"/>
              </a:rPr>
              <a:t>in evolution: </a:t>
            </a:r>
            <a:r>
              <a:rPr lang="en-US" altLang="ja-JP" sz="2400" b="1" dirty="0">
                <a:solidFill>
                  <a:srgbClr val="7F7F7F"/>
                </a:solidFill>
                <a:ea typeface="MS PGothic" pitchFamily="34" charset="-128"/>
                <a:cs typeface="MS PGothic" pitchFamily="34" charset="-128"/>
              </a:rPr>
              <a:t>a novel approach to protein design</a:t>
            </a:r>
            <a:r>
              <a:rPr lang="en-US" altLang="ja-JP" sz="2400" dirty="0">
                <a:solidFill>
                  <a:srgbClr val="7F7F7F"/>
                </a:solidFill>
                <a:ea typeface="MS PGothic" pitchFamily="34" charset="-128"/>
                <a:cs typeface="MS PGothic" pitchFamily="34" charset="-128"/>
              </a:rPr>
              <a:t>.  </a:t>
            </a:r>
            <a:r>
              <a:rPr lang="en-US" altLang="ja-JP" sz="2400" i="1" dirty="0">
                <a:solidFill>
                  <a:srgbClr val="7F7F7F"/>
                </a:solidFill>
                <a:ea typeface="MS PGothic" pitchFamily="34" charset="-128"/>
                <a:cs typeface="MS PGothic" pitchFamily="34" charset="-128"/>
              </a:rPr>
              <a:t>J. Biol. Chem.</a:t>
            </a:r>
            <a:r>
              <a:rPr lang="en-US" altLang="ja-JP" sz="2400" dirty="0">
                <a:solidFill>
                  <a:srgbClr val="7F7F7F"/>
                </a:solidFill>
                <a:ea typeface="MS PGothic" pitchFamily="34" charset="-128"/>
                <a:cs typeface="MS PGothic" pitchFamily="34" charset="-128"/>
              </a:rPr>
              <a:t> 278:8733-8738.</a:t>
            </a:r>
          </a:p>
          <a:p>
            <a:pPr defTabSz="762000" eaLnBrk="1" hangingPunct="1"/>
            <a:endParaRPr lang="en-US" altLang="ja-JP" sz="2400" dirty="0">
              <a:solidFill>
                <a:srgbClr val="7F7F7F"/>
              </a:solidFill>
              <a:ea typeface="MS PGothic" pitchFamily="34" charset="-128"/>
              <a:cs typeface="MS PGothic" pitchFamily="34" charset="-128"/>
            </a:endParaRPr>
          </a:p>
          <a:p>
            <a:pPr defTabSz="762000" eaLnBrk="1" hangingPunct="1"/>
            <a:r>
              <a:rPr lang="en-US" altLang="ja-JP" sz="2400" dirty="0" err="1" smtClean="0">
                <a:solidFill>
                  <a:srgbClr val="7F7F7F"/>
                </a:solidFill>
                <a:ea typeface="MS PGothic" pitchFamily="34" charset="-128"/>
                <a:cs typeface="MS PGothic" pitchFamily="34" charset="-128"/>
              </a:rPr>
              <a:t>Bielawski</a:t>
            </a:r>
            <a:r>
              <a:rPr lang="en-US" altLang="ja-JP" sz="2400" dirty="0" smtClean="0">
                <a:solidFill>
                  <a:srgbClr val="7F7F7F"/>
                </a:solidFill>
                <a:ea typeface="MS PGothic" pitchFamily="34" charset="-128"/>
                <a:cs typeface="MS PGothic" pitchFamily="34" charset="-128"/>
              </a:rPr>
              <a:t>, Dunn</a:t>
            </a:r>
            <a:r>
              <a:rPr lang="en-US" altLang="ja-JP" sz="2400" dirty="0">
                <a:solidFill>
                  <a:srgbClr val="7F7F7F"/>
                </a:solidFill>
                <a:ea typeface="MS PGothic" pitchFamily="34" charset="-128"/>
                <a:cs typeface="MS PGothic" pitchFamily="34" charset="-128"/>
              </a:rPr>
              <a:t>, </a:t>
            </a:r>
            <a:r>
              <a:rPr lang="en-US" altLang="ja-JP" sz="2400" dirty="0" err="1" smtClean="0">
                <a:solidFill>
                  <a:srgbClr val="7F7F7F"/>
                </a:solidFill>
                <a:ea typeface="MS PGothic" pitchFamily="34" charset="-128"/>
                <a:cs typeface="MS PGothic" pitchFamily="34" charset="-128"/>
              </a:rPr>
              <a:t>Sabehi</a:t>
            </a:r>
            <a:r>
              <a:rPr lang="en-US" altLang="ja-JP" sz="2400" dirty="0">
                <a:solidFill>
                  <a:srgbClr val="7F7F7F"/>
                </a:solidFill>
                <a:ea typeface="MS PGothic" pitchFamily="34" charset="-128"/>
                <a:cs typeface="MS PGothic" pitchFamily="34" charset="-128"/>
              </a:rPr>
              <a:t>, and </a:t>
            </a:r>
            <a:r>
              <a:rPr lang="en-US" altLang="ja-JP" sz="2400" dirty="0" err="1" smtClean="0">
                <a:solidFill>
                  <a:srgbClr val="7F7F7F"/>
                </a:solidFill>
                <a:ea typeface="MS PGothic" pitchFamily="34" charset="-128"/>
                <a:cs typeface="MS PGothic" pitchFamily="34" charset="-128"/>
              </a:rPr>
              <a:t>Beja</a:t>
            </a:r>
            <a:r>
              <a:rPr lang="en-US" altLang="ja-JP" sz="2400" dirty="0" smtClean="0">
                <a:solidFill>
                  <a:srgbClr val="7F7F7F"/>
                </a:solidFill>
                <a:ea typeface="MS PGothic" pitchFamily="34" charset="-128"/>
                <a:cs typeface="MS PGothic" pitchFamily="34" charset="-128"/>
              </a:rPr>
              <a:t> (2004</a:t>
            </a:r>
            <a:r>
              <a:rPr lang="en-US" altLang="ja-JP" sz="2400" dirty="0">
                <a:solidFill>
                  <a:srgbClr val="7F7F7F"/>
                </a:solidFill>
                <a:ea typeface="MS PGothic" pitchFamily="34" charset="-128"/>
                <a:cs typeface="MS PGothic" pitchFamily="34" charset="-128"/>
              </a:rPr>
              <a:t>)</a:t>
            </a:r>
            <a:r>
              <a:rPr lang="en-US" altLang="ja-JP" sz="2400" dirty="0" smtClean="0">
                <a:solidFill>
                  <a:srgbClr val="7F7F7F"/>
                </a:solidFill>
                <a:ea typeface="MS PGothic" pitchFamily="34" charset="-128"/>
                <a:cs typeface="MS PGothic" pitchFamily="34" charset="-128"/>
              </a:rPr>
              <a:t> </a:t>
            </a:r>
            <a:r>
              <a:rPr lang="en-US" altLang="ja-JP" sz="2400" dirty="0">
                <a:solidFill>
                  <a:srgbClr val="7F7F7F"/>
                </a:solidFill>
                <a:ea typeface="MS PGothic" pitchFamily="34" charset="-128"/>
                <a:cs typeface="MS PGothic" pitchFamily="34" charset="-128"/>
              </a:rPr>
              <a:t>Darwinian </a:t>
            </a:r>
            <a:r>
              <a:rPr lang="en-US" altLang="ja-JP" sz="2400" b="1" dirty="0">
                <a:solidFill>
                  <a:srgbClr val="7F7F7F"/>
                </a:solidFill>
                <a:ea typeface="MS PGothic" pitchFamily="34" charset="-128"/>
                <a:cs typeface="MS PGothic" pitchFamily="34" charset="-128"/>
              </a:rPr>
              <a:t>adaptation of </a:t>
            </a:r>
            <a:r>
              <a:rPr lang="en-US" altLang="ja-JP" sz="2400" b="1" dirty="0" err="1">
                <a:solidFill>
                  <a:srgbClr val="7F7F7F"/>
                </a:solidFill>
                <a:ea typeface="MS PGothic" pitchFamily="34" charset="-128"/>
                <a:cs typeface="MS PGothic" pitchFamily="34" charset="-128"/>
              </a:rPr>
              <a:t>proteorhodopsin</a:t>
            </a:r>
            <a:r>
              <a:rPr lang="en-US" altLang="ja-JP" sz="2400" b="1" dirty="0">
                <a:solidFill>
                  <a:srgbClr val="7F7F7F"/>
                </a:solidFill>
                <a:ea typeface="MS PGothic" pitchFamily="34" charset="-128"/>
                <a:cs typeface="MS PGothic" pitchFamily="34" charset="-128"/>
              </a:rPr>
              <a:t> to different light intensities</a:t>
            </a:r>
            <a:r>
              <a:rPr lang="en-US" altLang="ja-JP" sz="2400" dirty="0">
                <a:solidFill>
                  <a:srgbClr val="7F7F7F"/>
                </a:solidFill>
                <a:ea typeface="MS PGothic" pitchFamily="34" charset="-128"/>
                <a:cs typeface="MS PGothic" pitchFamily="34" charset="-128"/>
              </a:rPr>
              <a:t> in the marine environment. </a:t>
            </a:r>
            <a:r>
              <a:rPr lang="en-US" altLang="ja-JP" sz="2400" i="1" dirty="0">
                <a:solidFill>
                  <a:srgbClr val="7F7F7F"/>
                </a:solidFill>
                <a:ea typeface="MS PGothic" pitchFamily="34" charset="-128"/>
                <a:cs typeface="MS PGothic" pitchFamily="34" charset="-128"/>
              </a:rPr>
              <a:t>Proc. Natl. Acad. Sci. U.S.A.</a:t>
            </a:r>
            <a:r>
              <a:rPr lang="en-US" altLang="ja-JP" sz="2400" dirty="0">
                <a:solidFill>
                  <a:srgbClr val="7F7F7F"/>
                </a:solidFill>
                <a:ea typeface="MS PGothic" pitchFamily="34" charset="-128"/>
                <a:cs typeface="MS PGothic" pitchFamily="34" charset="-128"/>
              </a:rPr>
              <a:t> 101:14824-14829.</a:t>
            </a:r>
          </a:p>
        </p:txBody>
      </p:sp>
      <p:sp>
        <p:nvSpPr>
          <p:cNvPr id="4" name="Title 1"/>
          <p:cNvSpPr>
            <a:spLocks noGrp="1"/>
          </p:cNvSpPr>
          <p:nvPr/>
        </p:nvSpPr>
        <p:spPr>
          <a:xfrm>
            <a:off x="-12700" y="-3439"/>
            <a:ext cx="9144000" cy="3414296"/>
          </a:xfrm>
          <a:prstGeom prst="rect">
            <a:avLst/>
          </a:prstGeom>
          <a:solidFill>
            <a:schemeClr val="accent2">
              <a:lumMod val="20000"/>
              <a:lumOff val="80000"/>
            </a:schemeClr>
          </a:solidFill>
          <a:effectLst>
            <a:outerShdw blurRad="50800" dist="38100" dir="2700000">
              <a:srgbClr val="000000">
                <a:alpha val="43000"/>
              </a:srgbClr>
            </a:outerShdw>
          </a:effectLst>
        </p:spPr>
        <p:txBody>
          <a:bodyPr vert="horz" lIns="91440" tIns="45720" rIns="91440" bIns="45720" rtlCol="0" anchor="ctr">
            <a:normAutofit/>
          </a:bodyPr>
          <a:lstStyle/>
          <a:p>
            <a:pPr algn="ctr">
              <a:spcBef>
                <a:spcPct val="0"/>
              </a:spcBef>
            </a:pPr>
            <a:r>
              <a:rPr lang="en-AU" sz="2800" b="1" dirty="0">
                <a:solidFill>
                  <a:schemeClr val="accent2">
                    <a:lumMod val="75000"/>
                  </a:schemeClr>
                </a:solidFill>
                <a:latin typeface="+mj-lt"/>
                <a:ea typeface="+mj-ea"/>
                <a:cs typeface="+mj-cs"/>
              </a:rPr>
              <a:t>	With more genomes sequenced, the approach of evolutionary comparison becomes more powerful.  </a:t>
            </a:r>
            <a:br>
              <a:rPr lang="en-AU" sz="2800" b="1" dirty="0">
                <a:solidFill>
                  <a:schemeClr val="accent2">
                    <a:lumMod val="75000"/>
                  </a:schemeClr>
                </a:solidFill>
                <a:latin typeface="+mj-lt"/>
                <a:ea typeface="+mj-ea"/>
                <a:cs typeface="+mj-cs"/>
              </a:rPr>
            </a:br>
            <a:endParaRPr lang="en-AU" sz="2800" b="1" dirty="0">
              <a:solidFill>
                <a:schemeClr val="accent2">
                  <a:lumMod val="75000"/>
                </a:schemeClr>
              </a:solidFill>
              <a:latin typeface="+mj-lt"/>
              <a:ea typeface="+mj-ea"/>
              <a:cs typeface="+mj-cs"/>
            </a:endParaRPr>
          </a:p>
          <a:p>
            <a:pPr algn="ctr">
              <a:spcBef>
                <a:spcPct val="0"/>
              </a:spcBef>
            </a:pPr>
            <a:r>
              <a:rPr lang="en-AU" sz="2800" b="1" dirty="0">
                <a:solidFill>
                  <a:schemeClr val="accent2">
                    <a:lumMod val="75000"/>
                  </a:schemeClr>
                </a:solidFill>
                <a:latin typeface="+mj-lt"/>
                <a:ea typeface="+mj-ea"/>
                <a:cs typeface="+mj-cs"/>
              </a:rPr>
              <a:t>	It provides a way of generating interesting biological hypotheses, which can be validated by experimentation.</a:t>
            </a:r>
          </a:p>
        </p:txBody>
      </p:sp>
    </p:spTree>
    <p:extLst>
      <p:ext uri="{BB962C8B-B14F-4D97-AF65-F5344CB8AC3E}">
        <p14:creationId xmlns:p14="http://schemas.microsoft.com/office/powerpoint/2010/main" val="208596334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5" name="Picture 3"/>
          <p:cNvPicPr>
            <a:picLocks noChangeAspect="1" noChangeArrowheads="1"/>
          </p:cNvPicPr>
          <p:nvPr/>
        </p:nvPicPr>
        <p:blipFill>
          <a:blip r:embed="rId2"/>
          <a:srcRect/>
          <a:stretch>
            <a:fillRect/>
          </a:stretch>
        </p:blipFill>
        <p:spPr bwMode="auto">
          <a:xfrm>
            <a:off x="108855" y="403744"/>
            <a:ext cx="8891587" cy="2686050"/>
          </a:xfrm>
          <a:prstGeom prst="rect">
            <a:avLst/>
          </a:prstGeom>
          <a:solidFill>
            <a:srgbClr val="FDFFB7"/>
          </a:solidFill>
          <a:ln w="12700">
            <a:noFill/>
            <a:miter lim="800000"/>
            <a:headEnd/>
            <a:tailEnd/>
          </a:ln>
          <a:effectLst/>
        </p:spPr>
      </p:pic>
      <p:sp>
        <p:nvSpPr>
          <p:cNvPr id="4" name="Title 1"/>
          <p:cNvSpPr>
            <a:spLocks noGrp="1"/>
          </p:cNvSpPr>
          <p:nvPr/>
        </p:nvSpPr>
        <p:spPr>
          <a:xfrm>
            <a:off x="0" y="3443704"/>
            <a:ext cx="9144000" cy="3414296"/>
          </a:xfrm>
          <a:prstGeom prst="rect">
            <a:avLst/>
          </a:prstGeom>
          <a:solidFill>
            <a:schemeClr val="accent2">
              <a:lumMod val="20000"/>
              <a:lumOff val="80000"/>
            </a:schemeClr>
          </a:solidFill>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AU" sz="3200" dirty="0" smtClean="0">
                <a:solidFill>
                  <a:schemeClr val="accent2">
                    <a:lumMod val="75000"/>
                  </a:schemeClr>
                </a:solidFill>
                <a:effectLst>
                  <a:outerShdw blurRad="50800" dist="38100" dir="2700000">
                    <a:srgbClr val="000000">
                      <a:alpha val="43000"/>
                    </a:srgbClr>
                  </a:outerShdw>
                </a:effectLst>
              </a:rPr>
              <a:t>	</a:t>
            </a:r>
            <a:r>
              <a:rPr lang="en-AU" sz="2100" dirty="0">
                <a:solidFill>
                  <a:schemeClr val="accent2">
                    <a:lumMod val="75000"/>
                  </a:schemeClr>
                </a:solidFill>
              </a:rPr>
              <a:t>Rhesus TRIM5 restricts HIV-1 while human TRIM5 has only weak restriction.  </a:t>
            </a:r>
            <a:endParaRPr lang="en-AU" sz="2100" dirty="0" smtClean="0">
              <a:solidFill>
                <a:schemeClr val="accent2">
                  <a:lumMod val="75000"/>
                </a:schemeClr>
              </a:solidFill>
            </a:endParaRPr>
          </a:p>
          <a:p>
            <a:r>
              <a:rPr lang="en-AU" sz="2100" dirty="0" smtClean="0">
                <a:solidFill>
                  <a:schemeClr val="accent2">
                    <a:lumMod val="75000"/>
                  </a:schemeClr>
                </a:solidFill>
              </a:rPr>
              <a:t>Phylogenetic </a:t>
            </a:r>
            <a:r>
              <a:rPr lang="en-AU" sz="2100" dirty="0">
                <a:solidFill>
                  <a:schemeClr val="accent2">
                    <a:lumMod val="75000"/>
                  </a:schemeClr>
                </a:solidFill>
              </a:rPr>
              <a:t>analysis identified a 13-aa patch with many positive-selected sites.  Functional studies of chimeric TRIM5 genes demonstrated that the patch was largely responsible for the difference in function</a:t>
            </a:r>
            <a:r>
              <a:rPr lang="en-AU" sz="2100" dirty="0" smtClean="0">
                <a:solidFill>
                  <a:schemeClr val="accent2">
                    <a:lumMod val="75000"/>
                  </a:schemeClr>
                </a:solidFill>
              </a:rPr>
              <a:t>. (Sawyer et al 2005)</a:t>
            </a:r>
            <a:endParaRPr lang="en-AU" sz="2100" dirty="0">
              <a:solidFill>
                <a:schemeClr val="accent2">
                  <a:lumMod val="75000"/>
                </a:schemeClr>
              </a:solidFill>
            </a:endParaRPr>
          </a:p>
        </p:txBody>
      </p:sp>
    </p:spTree>
    <p:extLst>
      <p:ext uri="{BB962C8B-B14F-4D97-AF65-F5344CB8AC3E}">
        <p14:creationId xmlns:p14="http://schemas.microsoft.com/office/powerpoint/2010/main" val="271556447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US" dirty="0" smtClean="0"/>
              <a:t>Exercises with </a:t>
            </a:r>
            <a:r>
              <a:rPr lang="en-US" dirty="0" err="1" smtClean="0"/>
              <a:t>codeml</a:t>
            </a:r>
            <a:endParaRPr lang="en-US" dirty="0"/>
          </a:p>
        </p:txBody>
      </p:sp>
      <p:sp>
        <p:nvSpPr>
          <p:cNvPr id="7" name="TextBox 6"/>
          <p:cNvSpPr txBox="1"/>
          <p:nvPr/>
        </p:nvSpPr>
        <p:spPr>
          <a:xfrm>
            <a:off x="675249" y="1696928"/>
            <a:ext cx="8263765" cy="1754327"/>
          </a:xfrm>
          <a:prstGeom prst="rect">
            <a:avLst/>
          </a:prstGeom>
          <a:noFill/>
        </p:spPr>
        <p:txBody>
          <a:bodyPr wrap="square" rtlCol="0">
            <a:spAutoFit/>
          </a:bodyPr>
          <a:lstStyle/>
          <a:p>
            <a:r>
              <a:rPr lang="en-US" sz="3600" dirty="0" smtClean="0">
                <a:solidFill>
                  <a:srgbClr val="7F7F7F"/>
                </a:solidFill>
              </a:rPr>
              <a:t>Focus:</a:t>
            </a:r>
          </a:p>
          <a:p>
            <a:endParaRPr lang="en-US" sz="3600" dirty="0" smtClean="0">
              <a:solidFill>
                <a:srgbClr val="7F7F7F"/>
              </a:solidFill>
            </a:endParaRPr>
          </a:p>
          <a:p>
            <a:r>
              <a:rPr lang="en-US" sz="3600" dirty="0" smtClean="0">
                <a:solidFill>
                  <a:srgbClr val="7F7F7F"/>
                </a:solidFill>
              </a:rPr>
              <a:t>ML estimation with </a:t>
            </a:r>
            <a:r>
              <a:rPr lang="de-CH" sz="3600" dirty="0" err="1" smtClean="0">
                <a:solidFill>
                  <a:srgbClr val="7F7F7F"/>
                </a:solidFill>
              </a:rPr>
              <a:t>site</a:t>
            </a:r>
            <a:r>
              <a:rPr lang="de-CH" sz="3600" dirty="0" smtClean="0">
                <a:solidFill>
                  <a:srgbClr val="7F7F7F"/>
                </a:solidFill>
              </a:rPr>
              <a:t> </a:t>
            </a:r>
            <a:r>
              <a:rPr lang="en-US" sz="3600" dirty="0" smtClean="0">
                <a:solidFill>
                  <a:srgbClr val="7F7F7F"/>
                </a:solidFill>
              </a:rPr>
              <a:t>models</a:t>
            </a:r>
            <a:endParaRPr lang="en-US" sz="3600" dirty="0">
              <a:solidFill>
                <a:srgbClr val="7F7F7F"/>
              </a:solidFill>
            </a:endParaRPr>
          </a:p>
        </p:txBody>
      </p:sp>
    </p:spTree>
    <p:extLst>
      <p:ext uri="{BB962C8B-B14F-4D97-AF65-F5344CB8AC3E}">
        <p14:creationId xmlns:p14="http://schemas.microsoft.com/office/powerpoint/2010/main" val="31266039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939" name="Group 3"/>
          <p:cNvGrpSpPr>
            <a:grpSpLocks/>
          </p:cNvGrpSpPr>
          <p:nvPr/>
        </p:nvGrpSpPr>
        <p:grpSpPr bwMode="auto">
          <a:xfrm>
            <a:off x="323850" y="1343248"/>
            <a:ext cx="3836988" cy="2374900"/>
            <a:chOff x="204" y="709"/>
            <a:chExt cx="2417" cy="1496"/>
          </a:xfrm>
        </p:grpSpPr>
        <p:grpSp>
          <p:nvGrpSpPr>
            <p:cNvPr id="295940" name="Group 4"/>
            <p:cNvGrpSpPr>
              <a:grpSpLocks/>
            </p:cNvGrpSpPr>
            <p:nvPr/>
          </p:nvGrpSpPr>
          <p:grpSpPr bwMode="auto">
            <a:xfrm>
              <a:off x="1247" y="709"/>
              <a:ext cx="1374" cy="1454"/>
              <a:chOff x="1135" y="800"/>
              <a:chExt cx="1374" cy="1454"/>
            </a:xfrm>
          </p:grpSpPr>
          <p:grpSp>
            <p:nvGrpSpPr>
              <p:cNvPr id="295941" name="Group 5"/>
              <p:cNvGrpSpPr>
                <a:grpSpLocks/>
              </p:cNvGrpSpPr>
              <p:nvPr/>
            </p:nvGrpSpPr>
            <p:grpSpPr bwMode="auto">
              <a:xfrm>
                <a:off x="1135" y="800"/>
                <a:ext cx="1374" cy="1454"/>
                <a:chOff x="1135" y="800"/>
                <a:chExt cx="1374" cy="1454"/>
              </a:xfrm>
            </p:grpSpPr>
            <p:sp>
              <p:nvSpPr>
                <p:cNvPr id="295942" name="Line 6"/>
                <p:cNvSpPr>
                  <a:spLocks noChangeShapeType="1"/>
                </p:cNvSpPr>
                <p:nvPr/>
              </p:nvSpPr>
              <p:spPr bwMode="auto">
                <a:xfrm flipH="1">
                  <a:off x="2218" y="1824"/>
                  <a:ext cx="291" cy="1"/>
                </a:xfrm>
                <a:prstGeom prst="line">
                  <a:avLst/>
                </a:prstGeom>
                <a:noFill/>
                <a:ln w="76200" cap="sq">
                  <a:solidFill>
                    <a:srgbClr val="376092"/>
                  </a:solidFill>
                  <a:miter lim="800000"/>
                  <a:headEnd/>
                  <a:tailEnd/>
                </a:ln>
              </p:spPr>
              <p:txBody>
                <a:bodyPr>
                  <a:prstTxWarp prst="textNoShape">
                    <a:avLst/>
                  </a:prstTxWarp>
                </a:bodyPr>
                <a:lstStyle/>
                <a:p>
                  <a:endParaRPr lang="en-AU"/>
                </a:p>
              </p:txBody>
            </p:sp>
            <p:sp>
              <p:nvSpPr>
                <p:cNvPr id="295943" name="Line 7"/>
                <p:cNvSpPr>
                  <a:spLocks noChangeShapeType="1"/>
                </p:cNvSpPr>
                <p:nvPr/>
              </p:nvSpPr>
              <p:spPr bwMode="auto">
                <a:xfrm flipV="1">
                  <a:off x="2176" y="1825"/>
                  <a:ext cx="30" cy="429"/>
                </a:xfrm>
                <a:prstGeom prst="line">
                  <a:avLst/>
                </a:prstGeom>
                <a:noFill/>
                <a:ln w="76200" cap="sq">
                  <a:solidFill>
                    <a:srgbClr val="376092"/>
                  </a:solidFill>
                  <a:miter lim="800000"/>
                  <a:headEnd/>
                  <a:tailEnd/>
                </a:ln>
              </p:spPr>
              <p:txBody>
                <a:bodyPr>
                  <a:prstTxWarp prst="textNoShape">
                    <a:avLst/>
                  </a:prstTxWarp>
                </a:bodyPr>
                <a:lstStyle/>
                <a:p>
                  <a:endParaRPr lang="en-AU"/>
                </a:p>
              </p:txBody>
            </p:sp>
            <p:sp>
              <p:nvSpPr>
                <p:cNvPr id="295944" name="Line 8"/>
                <p:cNvSpPr>
                  <a:spLocks noChangeShapeType="1"/>
                </p:cNvSpPr>
                <p:nvPr/>
              </p:nvSpPr>
              <p:spPr bwMode="auto">
                <a:xfrm flipV="1">
                  <a:off x="1135" y="1655"/>
                  <a:ext cx="783" cy="37"/>
                </a:xfrm>
                <a:prstGeom prst="line">
                  <a:avLst/>
                </a:prstGeom>
                <a:noFill/>
                <a:ln w="76200" cap="sq">
                  <a:solidFill>
                    <a:srgbClr val="376092"/>
                  </a:solidFill>
                  <a:miter lim="800000"/>
                  <a:headEnd/>
                  <a:tailEnd/>
                </a:ln>
              </p:spPr>
              <p:txBody>
                <a:bodyPr>
                  <a:prstTxWarp prst="textNoShape">
                    <a:avLst/>
                  </a:prstTxWarp>
                </a:bodyPr>
                <a:lstStyle/>
                <a:p>
                  <a:endParaRPr lang="en-AU"/>
                </a:p>
              </p:txBody>
            </p:sp>
            <p:sp>
              <p:nvSpPr>
                <p:cNvPr id="295945" name="Line 9"/>
                <p:cNvSpPr>
                  <a:spLocks noChangeShapeType="1"/>
                </p:cNvSpPr>
                <p:nvPr/>
              </p:nvSpPr>
              <p:spPr bwMode="auto">
                <a:xfrm flipH="1">
                  <a:off x="1926" y="800"/>
                  <a:ext cx="144" cy="851"/>
                </a:xfrm>
                <a:prstGeom prst="line">
                  <a:avLst/>
                </a:prstGeom>
                <a:noFill/>
                <a:ln w="76200" cap="sq">
                  <a:solidFill>
                    <a:srgbClr val="376092"/>
                  </a:solidFill>
                  <a:miter lim="800000"/>
                  <a:headEnd/>
                  <a:tailEnd/>
                </a:ln>
              </p:spPr>
              <p:txBody>
                <a:bodyPr>
                  <a:prstTxWarp prst="textNoShape">
                    <a:avLst/>
                  </a:prstTxWarp>
                </a:bodyPr>
                <a:lstStyle/>
                <a:p>
                  <a:endParaRPr lang="en-AU"/>
                </a:p>
              </p:txBody>
            </p:sp>
            <p:sp>
              <p:nvSpPr>
                <p:cNvPr id="295946" name="Line 10"/>
                <p:cNvSpPr>
                  <a:spLocks noChangeShapeType="1"/>
                </p:cNvSpPr>
                <p:nvPr/>
              </p:nvSpPr>
              <p:spPr bwMode="auto">
                <a:xfrm>
                  <a:off x="1926" y="1655"/>
                  <a:ext cx="277" cy="177"/>
                </a:xfrm>
                <a:prstGeom prst="line">
                  <a:avLst/>
                </a:prstGeom>
                <a:noFill/>
                <a:ln w="76200" cap="sq">
                  <a:solidFill>
                    <a:srgbClr val="376092"/>
                  </a:solidFill>
                  <a:miter lim="800000"/>
                  <a:headEnd/>
                  <a:tailEnd/>
                </a:ln>
              </p:spPr>
              <p:txBody>
                <a:bodyPr>
                  <a:prstTxWarp prst="textNoShape">
                    <a:avLst/>
                  </a:prstTxWarp>
                </a:bodyPr>
                <a:lstStyle/>
                <a:p>
                  <a:endParaRPr lang="en-AU"/>
                </a:p>
              </p:txBody>
            </p:sp>
          </p:grpSp>
          <p:sp>
            <p:nvSpPr>
              <p:cNvPr id="295947" name="Rectangle 11"/>
              <p:cNvSpPr>
                <a:spLocks noChangeArrowheads="1"/>
              </p:cNvSpPr>
              <p:nvPr/>
            </p:nvSpPr>
            <p:spPr bwMode="auto">
              <a:xfrm>
                <a:off x="1156" y="1162"/>
                <a:ext cx="635" cy="339"/>
              </a:xfrm>
              <a:prstGeom prst="rect">
                <a:avLst/>
              </a:prstGeom>
              <a:noFill/>
              <a:ln w="9525">
                <a:noFill/>
                <a:miter lim="800000"/>
                <a:headEnd/>
                <a:tailEnd/>
              </a:ln>
            </p:spPr>
            <p:txBody>
              <a:bodyPr lIns="0" tIns="0" rIns="0" bIns="0">
                <a:prstTxWarp prst="textNoShape">
                  <a:avLst/>
                </a:prstTxWarp>
              </a:bodyPr>
              <a:lstStyle/>
              <a:p>
                <a:pPr eaLnBrk="1" hangingPunct="1"/>
                <a:r>
                  <a:rPr lang="en-GB" sz="2800" b="1" dirty="0">
                    <a:solidFill>
                      <a:srgbClr val="376092"/>
                    </a:solidFill>
                    <a:ea typeface="Arial" charset="0"/>
                    <a:cs typeface="Arial" charset="0"/>
                    <a:sym typeface="Symbol" charset="2"/>
                  </a:rPr>
                  <a:t></a:t>
                </a:r>
                <a:r>
                  <a:rPr lang="en-GB" sz="1600" b="1" dirty="0">
                    <a:solidFill>
                      <a:srgbClr val="376092"/>
                    </a:solidFill>
                    <a:ea typeface="Arial" charset="0"/>
                    <a:cs typeface="Arial" charset="0"/>
                    <a:sym typeface="Symbol" charset="2"/>
                  </a:rPr>
                  <a:t>0 </a:t>
                </a:r>
                <a:r>
                  <a:rPr lang="en-GB" sz="2800" b="1" dirty="0">
                    <a:solidFill>
                      <a:srgbClr val="376092"/>
                    </a:solidFill>
                    <a:ea typeface="Arial" charset="0"/>
                    <a:cs typeface="Arial" charset="0"/>
                    <a:sym typeface="Symbol" charset="2"/>
                  </a:rPr>
                  <a:t>&lt; 1</a:t>
                </a:r>
              </a:p>
            </p:txBody>
          </p:sp>
        </p:grpSp>
        <p:sp>
          <p:nvSpPr>
            <p:cNvPr id="295948" name="Rectangle 12"/>
            <p:cNvSpPr>
              <a:spLocks noChangeArrowheads="1"/>
            </p:cNvSpPr>
            <p:nvPr/>
          </p:nvSpPr>
          <p:spPr bwMode="auto">
            <a:xfrm>
              <a:off x="204" y="1706"/>
              <a:ext cx="1678" cy="499"/>
            </a:xfrm>
            <a:prstGeom prst="rect">
              <a:avLst/>
            </a:prstGeom>
            <a:noFill/>
            <a:ln w="9525">
              <a:noFill/>
              <a:miter lim="800000"/>
              <a:headEnd/>
              <a:tailEnd/>
            </a:ln>
            <a:effectLst/>
          </p:spPr>
          <p:txBody>
            <a:bodyPr anchor="ctr">
              <a:prstTxWarp prst="textNoShape">
                <a:avLst/>
              </a:prstTxWarp>
            </a:bodyPr>
            <a:lstStyle/>
            <a:p>
              <a:pPr eaLnBrk="1" hangingPunct="1"/>
              <a:r>
                <a:rPr lang="en-GB" sz="2000" b="1" dirty="0" smtClean="0">
                  <a:solidFill>
                    <a:srgbClr val="376092"/>
                  </a:solidFill>
                </a:rPr>
                <a:t>Conserved class</a:t>
              </a:r>
            </a:p>
            <a:p>
              <a:pPr eaLnBrk="1" hangingPunct="1"/>
              <a:r>
                <a:rPr lang="en-GB" sz="2000" b="1" dirty="0" smtClean="0">
                  <a:solidFill>
                    <a:srgbClr val="376092"/>
                  </a:solidFill>
                </a:rPr>
                <a:t> </a:t>
              </a:r>
              <a:r>
                <a:rPr lang="en-GB" sz="2000" b="1" i="1" dirty="0">
                  <a:solidFill>
                    <a:srgbClr val="376092"/>
                  </a:solidFill>
                </a:rPr>
                <a:t>p</a:t>
              </a:r>
              <a:r>
                <a:rPr lang="en-GB" sz="2000" b="1" dirty="0">
                  <a:solidFill>
                    <a:srgbClr val="376092"/>
                  </a:solidFill>
                </a:rPr>
                <a:t>0</a:t>
              </a:r>
            </a:p>
          </p:txBody>
        </p:sp>
      </p:grpSp>
      <p:grpSp>
        <p:nvGrpSpPr>
          <p:cNvPr id="295949" name="Group 13"/>
          <p:cNvGrpSpPr>
            <a:grpSpLocks/>
          </p:cNvGrpSpPr>
          <p:nvPr/>
        </p:nvGrpSpPr>
        <p:grpSpPr bwMode="auto">
          <a:xfrm>
            <a:off x="5003800" y="1463065"/>
            <a:ext cx="3635375" cy="2308225"/>
            <a:chOff x="3152" y="754"/>
            <a:chExt cx="2290" cy="1454"/>
          </a:xfrm>
        </p:grpSpPr>
        <p:grpSp>
          <p:nvGrpSpPr>
            <p:cNvPr id="295950" name="Group 14"/>
            <p:cNvGrpSpPr>
              <a:grpSpLocks/>
            </p:cNvGrpSpPr>
            <p:nvPr/>
          </p:nvGrpSpPr>
          <p:grpSpPr bwMode="auto">
            <a:xfrm>
              <a:off x="3152" y="754"/>
              <a:ext cx="1374" cy="1454"/>
              <a:chOff x="2995" y="800"/>
              <a:chExt cx="1374" cy="1454"/>
            </a:xfrm>
          </p:grpSpPr>
          <p:grpSp>
            <p:nvGrpSpPr>
              <p:cNvPr id="295951" name="Group 15"/>
              <p:cNvGrpSpPr>
                <a:grpSpLocks/>
              </p:cNvGrpSpPr>
              <p:nvPr/>
            </p:nvGrpSpPr>
            <p:grpSpPr bwMode="auto">
              <a:xfrm>
                <a:off x="2995" y="800"/>
                <a:ext cx="1374" cy="1454"/>
                <a:chOff x="2995" y="800"/>
                <a:chExt cx="1374" cy="1454"/>
              </a:xfrm>
            </p:grpSpPr>
            <p:sp>
              <p:nvSpPr>
                <p:cNvPr id="295952" name="Line 16"/>
                <p:cNvSpPr>
                  <a:spLocks noChangeShapeType="1"/>
                </p:cNvSpPr>
                <p:nvPr/>
              </p:nvSpPr>
              <p:spPr bwMode="auto">
                <a:xfrm flipH="1">
                  <a:off x="4078" y="1824"/>
                  <a:ext cx="291" cy="1"/>
                </a:xfrm>
                <a:prstGeom prst="line">
                  <a:avLst/>
                </a:prstGeom>
                <a:noFill/>
                <a:ln w="76200" cap="sq">
                  <a:solidFill>
                    <a:srgbClr val="7F7F7F"/>
                  </a:solidFill>
                  <a:miter lim="800000"/>
                  <a:headEnd/>
                  <a:tailEnd/>
                </a:ln>
              </p:spPr>
              <p:txBody>
                <a:bodyPr>
                  <a:prstTxWarp prst="textNoShape">
                    <a:avLst/>
                  </a:prstTxWarp>
                </a:bodyPr>
                <a:lstStyle/>
                <a:p>
                  <a:endParaRPr lang="en-AU"/>
                </a:p>
              </p:txBody>
            </p:sp>
            <p:sp>
              <p:nvSpPr>
                <p:cNvPr id="295953" name="Line 17"/>
                <p:cNvSpPr>
                  <a:spLocks noChangeShapeType="1"/>
                </p:cNvSpPr>
                <p:nvPr/>
              </p:nvSpPr>
              <p:spPr bwMode="auto">
                <a:xfrm flipV="1">
                  <a:off x="4036" y="1825"/>
                  <a:ext cx="30" cy="429"/>
                </a:xfrm>
                <a:prstGeom prst="line">
                  <a:avLst/>
                </a:prstGeom>
                <a:noFill/>
                <a:ln w="76200" cap="sq">
                  <a:solidFill>
                    <a:srgbClr val="7F7F7F"/>
                  </a:solidFill>
                  <a:miter lim="800000"/>
                  <a:headEnd/>
                  <a:tailEnd/>
                </a:ln>
              </p:spPr>
              <p:txBody>
                <a:bodyPr>
                  <a:prstTxWarp prst="textNoShape">
                    <a:avLst/>
                  </a:prstTxWarp>
                </a:bodyPr>
                <a:lstStyle/>
                <a:p>
                  <a:endParaRPr lang="en-AU"/>
                </a:p>
              </p:txBody>
            </p:sp>
            <p:sp>
              <p:nvSpPr>
                <p:cNvPr id="295954" name="Line 18"/>
                <p:cNvSpPr>
                  <a:spLocks noChangeShapeType="1"/>
                </p:cNvSpPr>
                <p:nvPr/>
              </p:nvSpPr>
              <p:spPr bwMode="auto">
                <a:xfrm flipV="1">
                  <a:off x="2995" y="1655"/>
                  <a:ext cx="783" cy="37"/>
                </a:xfrm>
                <a:prstGeom prst="line">
                  <a:avLst/>
                </a:prstGeom>
                <a:noFill/>
                <a:ln w="76200" cap="sq">
                  <a:solidFill>
                    <a:srgbClr val="7F7F7F"/>
                  </a:solidFill>
                  <a:miter lim="800000"/>
                  <a:headEnd/>
                  <a:tailEnd/>
                </a:ln>
              </p:spPr>
              <p:txBody>
                <a:bodyPr>
                  <a:prstTxWarp prst="textNoShape">
                    <a:avLst/>
                  </a:prstTxWarp>
                </a:bodyPr>
                <a:lstStyle/>
                <a:p>
                  <a:endParaRPr lang="en-AU"/>
                </a:p>
              </p:txBody>
            </p:sp>
            <p:sp>
              <p:nvSpPr>
                <p:cNvPr id="295955" name="Line 19"/>
                <p:cNvSpPr>
                  <a:spLocks noChangeShapeType="1"/>
                </p:cNvSpPr>
                <p:nvPr/>
              </p:nvSpPr>
              <p:spPr bwMode="auto">
                <a:xfrm flipH="1">
                  <a:off x="3786" y="800"/>
                  <a:ext cx="144" cy="851"/>
                </a:xfrm>
                <a:prstGeom prst="line">
                  <a:avLst/>
                </a:prstGeom>
                <a:noFill/>
                <a:ln w="76200" cap="sq">
                  <a:solidFill>
                    <a:srgbClr val="7F7F7F"/>
                  </a:solidFill>
                  <a:miter lim="800000"/>
                  <a:headEnd/>
                  <a:tailEnd/>
                </a:ln>
              </p:spPr>
              <p:txBody>
                <a:bodyPr>
                  <a:prstTxWarp prst="textNoShape">
                    <a:avLst/>
                  </a:prstTxWarp>
                </a:bodyPr>
                <a:lstStyle/>
                <a:p>
                  <a:endParaRPr lang="en-AU"/>
                </a:p>
              </p:txBody>
            </p:sp>
            <p:sp>
              <p:nvSpPr>
                <p:cNvPr id="295956" name="Line 20"/>
                <p:cNvSpPr>
                  <a:spLocks noChangeShapeType="1"/>
                </p:cNvSpPr>
                <p:nvPr/>
              </p:nvSpPr>
              <p:spPr bwMode="auto">
                <a:xfrm>
                  <a:off x="3786" y="1655"/>
                  <a:ext cx="277" cy="177"/>
                </a:xfrm>
                <a:prstGeom prst="line">
                  <a:avLst/>
                </a:prstGeom>
                <a:noFill/>
                <a:ln w="76200" cap="sq">
                  <a:solidFill>
                    <a:srgbClr val="7F7F7F"/>
                  </a:solidFill>
                  <a:miter lim="800000"/>
                  <a:headEnd/>
                  <a:tailEnd/>
                </a:ln>
              </p:spPr>
              <p:txBody>
                <a:bodyPr>
                  <a:prstTxWarp prst="textNoShape">
                    <a:avLst/>
                  </a:prstTxWarp>
                </a:bodyPr>
                <a:lstStyle/>
                <a:p>
                  <a:endParaRPr lang="en-AU"/>
                </a:p>
              </p:txBody>
            </p:sp>
          </p:grpSp>
          <p:sp>
            <p:nvSpPr>
              <p:cNvPr id="295957" name="Rectangle 21"/>
              <p:cNvSpPr>
                <a:spLocks noChangeArrowheads="1"/>
              </p:cNvSpPr>
              <p:nvPr/>
            </p:nvSpPr>
            <p:spPr bwMode="auto">
              <a:xfrm>
                <a:off x="3016" y="1128"/>
                <a:ext cx="680" cy="317"/>
              </a:xfrm>
              <a:prstGeom prst="rect">
                <a:avLst/>
              </a:prstGeom>
              <a:noFill/>
              <a:ln w="9525">
                <a:noFill/>
                <a:miter lim="800000"/>
                <a:headEnd/>
                <a:tailEnd/>
              </a:ln>
            </p:spPr>
            <p:txBody>
              <a:bodyPr lIns="0" tIns="0" rIns="0" bIns="0">
                <a:prstTxWarp prst="textNoShape">
                  <a:avLst/>
                </a:prstTxWarp>
              </a:bodyPr>
              <a:lstStyle/>
              <a:p>
                <a:pPr eaLnBrk="1" hangingPunct="1"/>
                <a:r>
                  <a:rPr lang="en-GB" sz="2800" b="1">
                    <a:ea typeface="Arial" charset="0"/>
                    <a:cs typeface="Arial" charset="0"/>
                    <a:sym typeface="Symbol" charset="2"/>
                  </a:rPr>
                  <a:t></a:t>
                </a:r>
                <a:r>
                  <a:rPr lang="en-GB" sz="1600" b="1">
                    <a:ea typeface="Arial" charset="0"/>
                    <a:cs typeface="Arial" charset="0"/>
                    <a:sym typeface="Symbol" charset="2"/>
                  </a:rPr>
                  <a:t>1 </a:t>
                </a:r>
                <a:r>
                  <a:rPr lang="en-GB" sz="2800" b="1">
                    <a:ea typeface="Arial" charset="0"/>
                    <a:cs typeface="Arial" charset="0"/>
                    <a:sym typeface="Symbol" charset="2"/>
                  </a:rPr>
                  <a:t>= 1</a:t>
                </a:r>
              </a:p>
            </p:txBody>
          </p:sp>
        </p:grpSp>
        <p:sp>
          <p:nvSpPr>
            <p:cNvPr id="295958" name="Rectangle 22"/>
            <p:cNvSpPr>
              <a:spLocks noChangeArrowheads="1"/>
            </p:cNvSpPr>
            <p:nvPr/>
          </p:nvSpPr>
          <p:spPr bwMode="auto">
            <a:xfrm>
              <a:off x="3923" y="799"/>
              <a:ext cx="1519" cy="499"/>
            </a:xfrm>
            <a:prstGeom prst="rect">
              <a:avLst/>
            </a:prstGeom>
            <a:noFill/>
            <a:ln w="9525">
              <a:noFill/>
              <a:miter lim="800000"/>
              <a:headEnd/>
              <a:tailEnd/>
            </a:ln>
            <a:effectLst/>
          </p:spPr>
          <p:txBody>
            <a:bodyPr anchor="ctr">
              <a:prstTxWarp prst="textNoShape">
                <a:avLst/>
              </a:prstTxWarp>
            </a:bodyPr>
            <a:lstStyle/>
            <a:p>
              <a:pPr algn="r" eaLnBrk="1" hangingPunct="1"/>
              <a:r>
                <a:rPr lang="en-GB" sz="2000" b="1" dirty="0" smtClean="0"/>
                <a:t>Neutral class</a:t>
              </a:r>
            </a:p>
            <a:p>
              <a:pPr algn="r" eaLnBrk="1" hangingPunct="1"/>
              <a:r>
                <a:rPr lang="en-GB" sz="2000" b="1" i="1" dirty="0" smtClean="0"/>
                <a:t>p</a:t>
              </a:r>
              <a:r>
                <a:rPr lang="en-GB" sz="2000" b="1" dirty="0" smtClean="0"/>
                <a:t>1</a:t>
              </a:r>
              <a:endParaRPr lang="en-GB" sz="2000" b="1" dirty="0"/>
            </a:p>
          </p:txBody>
        </p:sp>
      </p:grpSp>
      <p:grpSp>
        <p:nvGrpSpPr>
          <p:cNvPr id="295959" name="Group 23"/>
          <p:cNvGrpSpPr>
            <a:grpSpLocks/>
          </p:cNvGrpSpPr>
          <p:nvPr/>
        </p:nvGrpSpPr>
        <p:grpSpPr bwMode="auto">
          <a:xfrm>
            <a:off x="395288" y="3982883"/>
            <a:ext cx="4176712" cy="2447925"/>
            <a:chOff x="249" y="2387"/>
            <a:chExt cx="2631" cy="1542"/>
          </a:xfrm>
        </p:grpSpPr>
        <p:grpSp>
          <p:nvGrpSpPr>
            <p:cNvPr id="295960" name="Group 24"/>
            <p:cNvGrpSpPr>
              <a:grpSpLocks/>
            </p:cNvGrpSpPr>
            <p:nvPr/>
          </p:nvGrpSpPr>
          <p:grpSpPr bwMode="auto">
            <a:xfrm>
              <a:off x="1247" y="2387"/>
              <a:ext cx="1633" cy="1454"/>
              <a:chOff x="521" y="2205"/>
              <a:chExt cx="1633" cy="1454"/>
            </a:xfrm>
          </p:grpSpPr>
          <p:grpSp>
            <p:nvGrpSpPr>
              <p:cNvPr id="295961" name="Group 25"/>
              <p:cNvGrpSpPr>
                <a:grpSpLocks/>
              </p:cNvGrpSpPr>
              <p:nvPr/>
            </p:nvGrpSpPr>
            <p:grpSpPr bwMode="auto">
              <a:xfrm>
                <a:off x="521" y="2205"/>
                <a:ext cx="1374" cy="1454"/>
                <a:chOff x="521" y="2205"/>
                <a:chExt cx="1374" cy="1454"/>
              </a:xfrm>
            </p:grpSpPr>
            <p:sp>
              <p:nvSpPr>
                <p:cNvPr id="295962" name="Line 26"/>
                <p:cNvSpPr>
                  <a:spLocks noChangeShapeType="1"/>
                </p:cNvSpPr>
                <p:nvPr/>
              </p:nvSpPr>
              <p:spPr bwMode="auto">
                <a:xfrm flipH="1">
                  <a:off x="1604" y="3229"/>
                  <a:ext cx="291" cy="1"/>
                </a:xfrm>
                <a:prstGeom prst="line">
                  <a:avLst/>
                </a:prstGeom>
                <a:noFill/>
                <a:ln w="76200" cap="sq">
                  <a:solidFill>
                    <a:schemeClr val="accent1">
                      <a:lumMod val="75000"/>
                    </a:schemeClr>
                  </a:solidFill>
                  <a:miter lim="800000"/>
                  <a:headEnd/>
                  <a:tailEnd/>
                </a:ln>
              </p:spPr>
              <p:txBody>
                <a:bodyPr>
                  <a:prstTxWarp prst="textNoShape">
                    <a:avLst/>
                  </a:prstTxWarp>
                </a:bodyPr>
                <a:lstStyle/>
                <a:p>
                  <a:endParaRPr lang="en-AU"/>
                </a:p>
              </p:txBody>
            </p:sp>
            <p:sp>
              <p:nvSpPr>
                <p:cNvPr id="295963" name="Line 27"/>
                <p:cNvSpPr>
                  <a:spLocks noChangeShapeType="1"/>
                </p:cNvSpPr>
                <p:nvPr/>
              </p:nvSpPr>
              <p:spPr bwMode="auto">
                <a:xfrm flipV="1">
                  <a:off x="1562" y="3230"/>
                  <a:ext cx="30" cy="429"/>
                </a:xfrm>
                <a:prstGeom prst="line">
                  <a:avLst/>
                </a:prstGeom>
                <a:noFill/>
                <a:ln w="76200" cap="sq">
                  <a:solidFill>
                    <a:schemeClr val="accent1">
                      <a:lumMod val="75000"/>
                    </a:schemeClr>
                  </a:solidFill>
                  <a:miter lim="800000"/>
                  <a:headEnd/>
                  <a:tailEnd/>
                </a:ln>
              </p:spPr>
              <p:txBody>
                <a:bodyPr>
                  <a:prstTxWarp prst="textNoShape">
                    <a:avLst/>
                  </a:prstTxWarp>
                </a:bodyPr>
                <a:lstStyle/>
                <a:p>
                  <a:endParaRPr lang="en-AU"/>
                </a:p>
              </p:txBody>
            </p:sp>
            <p:sp>
              <p:nvSpPr>
                <p:cNvPr id="295964" name="Line 28"/>
                <p:cNvSpPr>
                  <a:spLocks noChangeShapeType="1"/>
                </p:cNvSpPr>
                <p:nvPr/>
              </p:nvSpPr>
              <p:spPr bwMode="auto">
                <a:xfrm flipV="1">
                  <a:off x="521" y="3060"/>
                  <a:ext cx="783" cy="37"/>
                </a:xfrm>
                <a:prstGeom prst="line">
                  <a:avLst/>
                </a:prstGeom>
                <a:noFill/>
                <a:ln w="76200" cap="sq">
                  <a:solidFill>
                    <a:schemeClr val="accent1">
                      <a:lumMod val="75000"/>
                    </a:schemeClr>
                  </a:solidFill>
                  <a:miter lim="800000"/>
                  <a:headEnd/>
                  <a:tailEnd/>
                </a:ln>
              </p:spPr>
              <p:txBody>
                <a:bodyPr>
                  <a:prstTxWarp prst="textNoShape">
                    <a:avLst/>
                  </a:prstTxWarp>
                </a:bodyPr>
                <a:lstStyle/>
                <a:p>
                  <a:endParaRPr lang="en-AU"/>
                </a:p>
              </p:txBody>
            </p:sp>
            <p:sp>
              <p:nvSpPr>
                <p:cNvPr id="295965" name="Line 29"/>
                <p:cNvSpPr>
                  <a:spLocks noChangeShapeType="1"/>
                </p:cNvSpPr>
                <p:nvPr/>
              </p:nvSpPr>
              <p:spPr bwMode="auto">
                <a:xfrm flipH="1">
                  <a:off x="1312" y="2205"/>
                  <a:ext cx="144" cy="851"/>
                </a:xfrm>
                <a:prstGeom prst="line">
                  <a:avLst/>
                </a:prstGeom>
                <a:noFill/>
                <a:ln w="76200" cap="sq">
                  <a:solidFill>
                    <a:schemeClr val="accent1">
                      <a:lumMod val="75000"/>
                    </a:schemeClr>
                  </a:solidFill>
                  <a:miter lim="800000"/>
                  <a:headEnd/>
                  <a:tailEnd/>
                </a:ln>
              </p:spPr>
              <p:txBody>
                <a:bodyPr>
                  <a:prstTxWarp prst="textNoShape">
                    <a:avLst/>
                  </a:prstTxWarp>
                </a:bodyPr>
                <a:lstStyle/>
                <a:p>
                  <a:endParaRPr lang="en-AU"/>
                </a:p>
              </p:txBody>
            </p:sp>
            <p:sp>
              <p:nvSpPr>
                <p:cNvPr id="295966" name="Line 30"/>
                <p:cNvSpPr>
                  <a:spLocks noChangeShapeType="1"/>
                </p:cNvSpPr>
                <p:nvPr/>
              </p:nvSpPr>
              <p:spPr bwMode="auto">
                <a:xfrm>
                  <a:off x="1312" y="3060"/>
                  <a:ext cx="277" cy="177"/>
                </a:xfrm>
                <a:prstGeom prst="line">
                  <a:avLst/>
                </a:prstGeom>
                <a:noFill/>
                <a:ln w="101600" cap="sq">
                  <a:solidFill>
                    <a:srgbClr val="990033"/>
                  </a:solidFill>
                  <a:miter lim="800000"/>
                  <a:headEnd/>
                  <a:tailEnd/>
                </a:ln>
              </p:spPr>
              <p:txBody>
                <a:bodyPr>
                  <a:prstTxWarp prst="textNoShape">
                    <a:avLst/>
                  </a:prstTxWarp>
                </a:bodyPr>
                <a:lstStyle/>
                <a:p>
                  <a:endParaRPr lang="en-AU"/>
                </a:p>
              </p:txBody>
            </p:sp>
          </p:grpSp>
          <p:sp>
            <p:nvSpPr>
              <p:cNvPr id="295967" name="Rectangle 31"/>
              <p:cNvSpPr>
                <a:spLocks noChangeArrowheads="1"/>
              </p:cNvSpPr>
              <p:nvPr/>
            </p:nvSpPr>
            <p:spPr bwMode="auto">
              <a:xfrm>
                <a:off x="542" y="2567"/>
                <a:ext cx="635" cy="339"/>
              </a:xfrm>
              <a:prstGeom prst="rect">
                <a:avLst/>
              </a:prstGeom>
              <a:noFill/>
              <a:ln w="9525">
                <a:noFill/>
                <a:miter lim="800000"/>
                <a:headEnd/>
                <a:tailEnd/>
              </a:ln>
            </p:spPr>
            <p:txBody>
              <a:bodyPr lIns="0" tIns="0" rIns="0" bIns="0">
                <a:prstTxWarp prst="textNoShape">
                  <a:avLst/>
                </a:prstTxWarp>
              </a:bodyPr>
              <a:lstStyle/>
              <a:p>
                <a:pPr eaLnBrk="1" hangingPunct="1"/>
                <a:r>
                  <a:rPr lang="en-GB" sz="2800" b="1" dirty="0">
                    <a:solidFill>
                      <a:srgbClr val="376092"/>
                    </a:solidFill>
                    <a:ea typeface="Arial" charset="0"/>
                    <a:cs typeface="Arial" charset="0"/>
                    <a:sym typeface="Symbol" charset="2"/>
                  </a:rPr>
                  <a:t></a:t>
                </a:r>
                <a:r>
                  <a:rPr lang="en-GB" sz="1600" b="1" dirty="0">
                    <a:solidFill>
                      <a:srgbClr val="376092"/>
                    </a:solidFill>
                    <a:ea typeface="Arial" charset="0"/>
                    <a:cs typeface="Arial" charset="0"/>
                    <a:sym typeface="Symbol" charset="2"/>
                  </a:rPr>
                  <a:t>0 </a:t>
                </a:r>
                <a:r>
                  <a:rPr lang="en-GB" sz="2800" b="1" dirty="0">
                    <a:solidFill>
                      <a:srgbClr val="376092"/>
                    </a:solidFill>
                    <a:ea typeface="Arial" charset="0"/>
                    <a:cs typeface="Arial" charset="0"/>
                    <a:sym typeface="Symbol" charset="2"/>
                  </a:rPr>
                  <a:t>&lt; 1</a:t>
                </a:r>
              </a:p>
            </p:txBody>
          </p:sp>
          <p:sp>
            <p:nvSpPr>
              <p:cNvPr id="295968" name="Rectangle 32"/>
              <p:cNvSpPr>
                <a:spLocks noChangeArrowheads="1"/>
              </p:cNvSpPr>
              <p:nvPr/>
            </p:nvSpPr>
            <p:spPr bwMode="auto">
              <a:xfrm>
                <a:off x="1474" y="2795"/>
                <a:ext cx="680" cy="317"/>
              </a:xfrm>
              <a:prstGeom prst="rect">
                <a:avLst/>
              </a:prstGeom>
              <a:noFill/>
              <a:ln w="9525">
                <a:noFill/>
                <a:miter lim="800000"/>
                <a:headEnd/>
                <a:tailEnd/>
              </a:ln>
            </p:spPr>
            <p:txBody>
              <a:bodyPr lIns="0" tIns="0" rIns="0" bIns="0">
                <a:prstTxWarp prst="textNoShape">
                  <a:avLst/>
                </a:prstTxWarp>
              </a:bodyPr>
              <a:lstStyle/>
              <a:p>
                <a:pPr eaLnBrk="1" hangingPunct="1"/>
                <a:r>
                  <a:rPr lang="en-GB" sz="2800" b="1">
                    <a:solidFill>
                      <a:srgbClr val="AC0D35"/>
                    </a:solidFill>
                    <a:ea typeface="Arial" charset="0"/>
                    <a:cs typeface="Arial" charset="0"/>
                    <a:sym typeface="Symbol" charset="2"/>
                  </a:rPr>
                  <a:t></a:t>
                </a:r>
                <a:r>
                  <a:rPr lang="en-GB" sz="1600" b="1">
                    <a:solidFill>
                      <a:srgbClr val="AC0D35"/>
                    </a:solidFill>
                    <a:ea typeface="Arial" charset="0"/>
                    <a:cs typeface="Arial" charset="0"/>
                    <a:sym typeface="Symbol" charset="2"/>
                  </a:rPr>
                  <a:t>2 </a:t>
                </a:r>
                <a:r>
                  <a:rPr lang="en-GB" sz="2800" b="1">
                    <a:solidFill>
                      <a:srgbClr val="AC0D35"/>
                    </a:solidFill>
                    <a:ea typeface="Arial" charset="0"/>
                    <a:cs typeface="Arial" charset="0"/>
                    <a:sym typeface="Symbol" charset="2"/>
                  </a:rPr>
                  <a:t>≥ 1</a:t>
                </a:r>
                <a:endParaRPr lang="en-GB" sz="2800" b="1">
                  <a:solidFill>
                    <a:srgbClr val="FB4431"/>
                  </a:solidFill>
                  <a:ea typeface="Arial" charset="0"/>
                  <a:cs typeface="Arial" charset="0"/>
                  <a:sym typeface="Symbol" charset="2"/>
                </a:endParaRPr>
              </a:p>
            </p:txBody>
          </p:sp>
        </p:grpSp>
        <p:sp>
          <p:nvSpPr>
            <p:cNvPr id="295969" name="Rectangle 33"/>
            <p:cNvSpPr>
              <a:spLocks noChangeArrowheads="1"/>
            </p:cNvSpPr>
            <p:nvPr/>
          </p:nvSpPr>
          <p:spPr bwMode="auto">
            <a:xfrm>
              <a:off x="249" y="3430"/>
              <a:ext cx="1678" cy="499"/>
            </a:xfrm>
            <a:prstGeom prst="rect">
              <a:avLst/>
            </a:prstGeom>
            <a:noFill/>
            <a:ln w="9525">
              <a:noFill/>
              <a:miter lim="800000"/>
              <a:headEnd/>
              <a:tailEnd/>
            </a:ln>
            <a:effectLst/>
          </p:spPr>
          <p:txBody>
            <a:bodyPr anchor="ctr">
              <a:prstTxWarp prst="textNoShape">
                <a:avLst/>
              </a:prstTxWarp>
            </a:bodyPr>
            <a:lstStyle/>
            <a:p>
              <a:pPr eaLnBrk="1" hangingPunct="1"/>
              <a:r>
                <a:rPr lang="en-GB" sz="2000" b="1" dirty="0">
                  <a:solidFill>
                    <a:srgbClr val="AC0D35"/>
                  </a:solidFill>
                </a:rPr>
                <a:t>Variable </a:t>
              </a:r>
              <a:r>
                <a:rPr lang="en-GB" sz="2000" b="1" dirty="0" smtClean="0">
                  <a:solidFill>
                    <a:srgbClr val="AC0D35"/>
                  </a:solidFill>
                </a:rPr>
                <a:t>class 1</a:t>
              </a:r>
              <a:r>
                <a:rPr lang="en-GB" sz="2000" b="1" dirty="0">
                  <a:solidFill>
                    <a:srgbClr val="AC0D35"/>
                  </a:solidFill>
                </a:rPr>
                <a:t/>
              </a:r>
              <a:br>
                <a:rPr lang="en-GB" sz="2000" b="1" dirty="0">
                  <a:solidFill>
                    <a:srgbClr val="AC0D35"/>
                  </a:solidFill>
                </a:rPr>
              </a:br>
              <a:r>
                <a:rPr lang="en-GB" sz="2000" b="1" i="1" dirty="0">
                  <a:solidFill>
                    <a:srgbClr val="AC0D35"/>
                  </a:solidFill>
                </a:rPr>
                <a:t>p</a:t>
              </a:r>
              <a:r>
                <a:rPr lang="en-GB" sz="2000" b="1" dirty="0">
                  <a:solidFill>
                    <a:srgbClr val="AC0D35"/>
                  </a:solidFill>
                </a:rPr>
                <a:t>0(1-</a:t>
              </a:r>
              <a:r>
                <a:rPr lang="en-GB" sz="2000" b="1" i="1" dirty="0">
                  <a:solidFill>
                    <a:srgbClr val="AC0D35"/>
                  </a:solidFill>
                </a:rPr>
                <a:t>p</a:t>
              </a:r>
              <a:r>
                <a:rPr lang="en-GB" sz="2000" b="1" dirty="0">
                  <a:solidFill>
                    <a:srgbClr val="AC0D35"/>
                  </a:solidFill>
                </a:rPr>
                <a:t>0-</a:t>
              </a:r>
              <a:r>
                <a:rPr lang="en-GB" sz="2000" b="1" i="1" dirty="0">
                  <a:solidFill>
                    <a:srgbClr val="AC0D35"/>
                  </a:solidFill>
                </a:rPr>
                <a:t>p</a:t>
              </a:r>
              <a:r>
                <a:rPr lang="en-GB" sz="2000" b="1" dirty="0">
                  <a:solidFill>
                    <a:srgbClr val="AC0D35"/>
                  </a:solidFill>
                </a:rPr>
                <a:t>1)/(</a:t>
              </a:r>
              <a:r>
                <a:rPr lang="en-GB" sz="2000" b="1" i="1" dirty="0">
                  <a:solidFill>
                    <a:srgbClr val="AC0D35"/>
                  </a:solidFill>
                </a:rPr>
                <a:t>p</a:t>
              </a:r>
              <a:r>
                <a:rPr lang="en-GB" sz="2000" b="1" dirty="0">
                  <a:solidFill>
                    <a:srgbClr val="AC0D35"/>
                  </a:solidFill>
                </a:rPr>
                <a:t>0+</a:t>
              </a:r>
              <a:r>
                <a:rPr lang="en-GB" sz="2000" b="1" i="1" dirty="0">
                  <a:solidFill>
                    <a:srgbClr val="AC0D35"/>
                  </a:solidFill>
                </a:rPr>
                <a:t>p</a:t>
              </a:r>
              <a:r>
                <a:rPr lang="en-GB" sz="2000" b="1" dirty="0">
                  <a:solidFill>
                    <a:srgbClr val="AC0D35"/>
                  </a:solidFill>
                </a:rPr>
                <a:t>1)</a:t>
              </a:r>
              <a:endParaRPr lang="en-GB" sz="2000" b="1" dirty="0">
                <a:solidFill>
                  <a:srgbClr val="990033"/>
                </a:solidFill>
              </a:endParaRPr>
            </a:p>
          </p:txBody>
        </p:sp>
      </p:grpSp>
      <p:grpSp>
        <p:nvGrpSpPr>
          <p:cNvPr id="295970" name="Group 34"/>
          <p:cNvGrpSpPr>
            <a:grpSpLocks/>
          </p:cNvGrpSpPr>
          <p:nvPr/>
        </p:nvGrpSpPr>
        <p:grpSpPr bwMode="auto">
          <a:xfrm>
            <a:off x="4787900" y="3874705"/>
            <a:ext cx="4032250" cy="2736850"/>
            <a:chOff x="3016" y="2296"/>
            <a:chExt cx="2540" cy="1724"/>
          </a:xfrm>
        </p:grpSpPr>
        <p:grpSp>
          <p:nvGrpSpPr>
            <p:cNvPr id="295971" name="Group 35"/>
            <p:cNvGrpSpPr>
              <a:grpSpLocks/>
            </p:cNvGrpSpPr>
            <p:nvPr/>
          </p:nvGrpSpPr>
          <p:grpSpPr bwMode="auto">
            <a:xfrm>
              <a:off x="3016" y="2296"/>
              <a:ext cx="1633" cy="1454"/>
              <a:chOff x="3787" y="2251"/>
              <a:chExt cx="1633" cy="1454"/>
            </a:xfrm>
          </p:grpSpPr>
          <p:grpSp>
            <p:nvGrpSpPr>
              <p:cNvPr id="295972" name="Group 36"/>
              <p:cNvGrpSpPr>
                <a:grpSpLocks/>
              </p:cNvGrpSpPr>
              <p:nvPr/>
            </p:nvGrpSpPr>
            <p:grpSpPr bwMode="auto">
              <a:xfrm>
                <a:off x="3787" y="2251"/>
                <a:ext cx="1374" cy="1454"/>
                <a:chOff x="3787" y="2251"/>
                <a:chExt cx="1374" cy="1454"/>
              </a:xfrm>
            </p:grpSpPr>
            <p:sp>
              <p:nvSpPr>
                <p:cNvPr id="295973" name="Line 37"/>
                <p:cNvSpPr>
                  <a:spLocks noChangeShapeType="1"/>
                </p:cNvSpPr>
                <p:nvPr/>
              </p:nvSpPr>
              <p:spPr bwMode="auto">
                <a:xfrm flipH="1">
                  <a:off x="4870" y="3275"/>
                  <a:ext cx="291" cy="1"/>
                </a:xfrm>
                <a:prstGeom prst="line">
                  <a:avLst/>
                </a:prstGeom>
                <a:noFill/>
                <a:ln w="76200" cap="sq">
                  <a:solidFill>
                    <a:schemeClr val="bg1">
                      <a:lumMod val="50000"/>
                    </a:schemeClr>
                  </a:solidFill>
                  <a:miter lim="800000"/>
                  <a:headEnd/>
                  <a:tailEnd/>
                </a:ln>
              </p:spPr>
              <p:txBody>
                <a:bodyPr>
                  <a:prstTxWarp prst="textNoShape">
                    <a:avLst/>
                  </a:prstTxWarp>
                </a:bodyPr>
                <a:lstStyle/>
                <a:p>
                  <a:endParaRPr lang="en-AU"/>
                </a:p>
              </p:txBody>
            </p:sp>
            <p:sp>
              <p:nvSpPr>
                <p:cNvPr id="295974" name="Line 38"/>
                <p:cNvSpPr>
                  <a:spLocks noChangeShapeType="1"/>
                </p:cNvSpPr>
                <p:nvPr/>
              </p:nvSpPr>
              <p:spPr bwMode="auto">
                <a:xfrm flipV="1">
                  <a:off x="4828" y="3276"/>
                  <a:ext cx="30" cy="429"/>
                </a:xfrm>
                <a:prstGeom prst="line">
                  <a:avLst/>
                </a:prstGeom>
                <a:noFill/>
                <a:ln w="76200" cap="sq">
                  <a:solidFill>
                    <a:schemeClr val="bg1">
                      <a:lumMod val="50000"/>
                    </a:schemeClr>
                  </a:solidFill>
                  <a:miter lim="800000"/>
                  <a:headEnd/>
                  <a:tailEnd/>
                </a:ln>
              </p:spPr>
              <p:txBody>
                <a:bodyPr>
                  <a:prstTxWarp prst="textNoShape">
                    <a:avLst/>
                  </a:prstTxWarp>
                </a:bodyPr>
                <a:lstStyle/>
                <a:p>
                  <a:endParaRPr lang="en-AU"/>
                </a:p>
              </p:txBody>
            </p:sp>
            <p:sp>
              <p:nvSpPr>
                <p:cNvPr id="295975" name="Line 39"/>
                <p:cNvSpPr>
                  <a:spLocks noChangeShapeType="1"/>
                </p:cNvSpPr>
                <p:nvPr/>
              </p:nvSpPr>
              <p:spPr bwMode="auto">
                <a:xfrm flipV="1">
                  <a:off x="3787" y="3106"/>
                  <a:ext cx="783" cy="37"/>
                </a:xfrm>
                <a:prstGeom prst="line">
                  <a:avLst/>
                </a:prstGeom>
                <a:noFill/>
                <a:ln w="76200" cap="sq">
                  <a:solidFill>
                    <a:schemeClr val="bg1">
                      <a:lumMod val="50000"/>
                    </a:schemeClr>
                  </a:solidFill>
                  <a:miter lim="800000"/>
                  <a:headEnd/>
                  <a:tailEnd/>
                </a:ln>
              </p:spPr>
              <p:txBody>
                <a:bodyPr>
                  <a:prstTxWarp prst="textNoShape">
                    <a:avLst/>
                  </a:prstTxWarp>
                </a:bodyPr>
                <a:lstStyle/>
                <a:p>
                  <a:endParaRPr lang="en-AU"/>
                </a:p>
              </p:txBody>
            </p:sp>
            <p:sp>
              <p:nvSpPr>
                <p:cNvPr id="295976" name="Line 40"/>
                <p:cNvSpPr>
                  <a:spLocks noChangeShapeType="1"/>
                </p:cNvSpPr>
                <p:nvPr/>
              </p:nvSpPr>
              <p:spPr bwMode="auto">
                <a:xfrm flipH="1">
                  <a:off x="4578" y="2251"/>
                  <a:ext cx="144" cy="851"/>
                </a:xfrm>
                <a:prstGeom prst="line">
                  <a:avLst/>
                </a:prstGeom>
                <a:noFill/>
                <a:ln w="76200" cap="sq">
                  <a:solidFill>
                    <a:schemeClr val="bg1">
                      <a:lumMod val="50000"/>
                    </a:schemeClr>
                  </a:solidFill>
                  <a:miter lim="800000"/>
                  <a:headEnd/>
                  <a:tailEnd/>
                </a:ln>
              </p:spPr>
              <p:txBody>
                <a:bodyPr>
                  <a:prstTxWarp prst="textNoShape">
                    <a:avLst/>
                  </a:prstTxWarp>
                </a:bodyPr>
                <a:lstStyle/>
                <a:p>
                  <a:endParaRPr lang="en-AU"/>
                </a:p>
              </p:txBody>
            </p:sp>
            <p:sp>
              <p:nvSpPr>
                <p:cNvPr id="295977" name="Line 41"/>
                <p:cNvSpPr>
                  <a:spLocks noChangeShapeType="1"/>
                </p:cNvSpPr>
                <p:nvPr/>
              </p:nvSpPr>
              <p:spPr bwMode="auto">
                <a:xfrm>
                  <a:off x="4578" y="3106"/>
                  <a:ext cx="277" cy="177"/>
                </a:xfrm>
                <a:prstGeom prst="line">
                  <a:avLst/>
                </a:prstGeom>
                <a:noFill/>
                <a:ln w="101600" cap="sq">
                  <a:solidFill>
                    <a:srgbClr val="990033"/>
                  </a:solidFill>
                  <a:miter lim="800000"/>
                  <a:headEnd/>
                  <a:tailEnd/>
                </a:ln>
              </p:spPr>
              <p:txBody>
                <a:bodyPr>
                  <a:prstTxWarp prst="textNoShape">
                    <a:avLst/>
                  </a:prstTxWarp>
                </a:bodyPr>
                <a:lstStyle/>
                <a:p>
                  <a:endParaRPr lang="en-AU"/>
                </a:p>
              </p:txBody>
            </p:sp>
          </p:grpSp>
          <p:sp>
            <p:nvSpPr>
              <p:cNvPr id="295978" name="Rectangle 42"/>
              <p:cNvSpPr>
                <a:spLocks noChangeArrowheads="1"/>
              </p:cNvSpPr>
              <p:nvPr/>
            </p:nvSpPr>
            <p:spPr bwMode="auto">
              <a:xfrm>
                <a:off x="3808" y="2579"/>
                <a:ext cx="680" cy="317"/>
              </a:xfrm>
              <a:prstGeom prst="rect">
                <a:avLst/>
              </a:prstGeom>
              <a:noFill/>
              <a:ln w="9525">
                <a:noFill/>
                <a:miter lim="800000"/>
                <a:headEnd/>
                <a:tailEnd/>
              </a:ln>
            </p:spPr>
            <p:txBody>
              <a:bodyPr lIns="0" tIns="0" rIns="0" bIns="0">
                <a:prstTxWarp prst="textNoShape">
                  <a:avLst/>
                </a:prstTxWarp>
              </a:bodyPr>
              <a:lstStyle/>
              <a:p>
                <a:pPr eaLnBrk="1" hangingPunct="1"/>
                <a:r>
                  <a:rPr lang="en-GB" sz="2800" b="1">
                    <a:ea typeface="Arial" charset="0"/>
                    <a:cs typeface="Arial" charset="0"/>
                    <a:sym typeface="Symbol" charset="2"/>
                  </a:rPr>
                  <a:t></a:t>
                </a:r>
                <a:r>
                  <a:rPr lang="en-GB" sz="1600" b="1">
                    <a:ea typeface="Arial" charset="0"/>
                    <a:cs typeface="Arial" charset="0"/>
                    <a:sym typeface="Symbol" charset="2"/>
                  </a:rPr>
                  <a:t>1 </a:t>
                </a:r>
                <a:r>
                  <a:rPr lang="en-GB" sz="2800" b="1">
                    <a:ea typeface="Arial" charset="0"/>
                    <a:cs typeface="Arial" charset="0"/>
                    <a:sym typeface="Symbol" charset="2"/>
                  </a:rPr>
                  <a:t>= 1</a:t>
                </a:r>
              </a:p>
            </p:txBody>
          </p:sp>
          <p:sp>
            <p:nvSpPr>
              <p:cNvPr id="295979" name="Rectangle 43"/>
              <p:cNvSpPr>
                <a:spLocks noChangeArrowheads="1"/>
              </p:cNvSpPr>
              <p:nvPr/>
            </p:nvSpPr>
            <p:spPr bwMode="auto">
              <a:xfrm>
                <a:off x="4740" y="2840"/>
                <a:ext cx="680" cy="317"/>
              </a:xfrm>
              <a:prstGeom prst="rect">
                <a:avLst/>
              </a:prstGeom>
              <a:noFill/>
              <a:ln w="9525">
                <a:noFill/>
                <a:miter lim="800000"/>
                <a:headEnd/>
                <a:tailEnd/>
              </a:ln>
            </p:spPr>
            <p:txBody>
              <a:bodyPr lIns="0" tIns="0" rIns="0" bIns="0">
                <a:prstTxWarp prst="textNoShape">
                  <a:avLst/>
                </a:prstTxWarp>
              </a:bodyPr>
              <a:lstStyle/>
              <a:p>
                <a:pPr eaLnBrk="1" hangingPunct="1"/>
                <a:r>
                  <a:rPr lang="en-GB" sz="2800" b="1">
                    <a:solidFill>
                      <a:srgbClr val="AC0D35"/>
                    </a:solidFill>
                    <a:ea typeface="Arial" charset="0"/>
                    <a:cs typeface="Arial" charset="0"/>
                    <a:sym typeface="Symbol" charset="2"/>
                  </a:rPr>
                  <a:t></a:t>
                </a:r>
                <a:r>
                  <a:rPr lang="en-GB" sz="1600" b="1">
                    <a:solidFill>
                      <a:srgbClr val="AC0D35"/>
                    </a:solidFill>
                    <a:ea typeface="Arial" charset="0"/>
                    <a:cs typeface="Arial" charset="0"/>
                    <a:sym typeface="Symbol" charset="2"/>
                  </a:rPr>
                  <a:t>2 </a:t>
                </a:r>
                <a:r>
                  <a:rPr lang="en-GB" sz="2800" b="1">
                    <a:solidFill>
                      <a:srgbClr val="AC0D35"/>
                    </a:solidFill>
                    <a:ea typeface="Arial" charset="0"/>
                    <a:cs typeface="Arial" charset="0"/>
                    <a:sym typeface="Symbol" charset="2"/>
                  </a:rPr>
                  <a:t>≥ 1</a:t>
                </a:r>
              </a:p>
            </p:txBody>
          </p:sp>
        </p:grpSp>
        <p:sp>
          <p:nvSpPr>
            <p:cNvPr id="295980" name="Rectangle 44"/>
            <p:cNvSpPr>
              <a:spLocks noChangeArrowheads="1"/>
            </p:cNvSpPr>
            <p:nvPr/>
          </p:nvSpPr>
          <p:spPr bwMode="auto">
            <a:xfrm>
              <a:off x="3878" y="3521"/>
              <a:ext cx="1678" cy="499"/>
            </a:xfrm>
            <a:prstGeom prst="rect">
              <a:avLst/>
            </a:prstGeom>
            <a:noFill/>
            <a:ln w="9525">
              <a:noFill/>
              <a:miter lim="800000"/>
              <a:headEnd/>
              <a:tailEnd/>
            </a:ln>
            <a:effectLst/>
          </p:spPr>
          <p:txBody>
            <a:bodyPr anchor="ctr">
              <a:prstTxWarp prst="textNoShape">
                <a:avLst/>
              </a:prstTxWarp>
            </a:bodyPr>
            <a:lstStyle/>
            <a:p>
              <a:pPr algn="r" eaLnBrk="1" hangingPunct="1"/>
              <a:r>
                <a:rPr lang="en-GB" sz="2000" b="1" dirty="0" smtClean="0">
                  <a:solidFill>
                    <a:srgbClr val="AC0D35"/>
                  </a:solidFill>
                </a:rPr>
                <a:t>Variable class 2 </a:t>
              </a:r>
              <a:r>
                <a:rPr lang="en-GB" sz="2000" b="1" dirty="0">
                  <a:solidFill>
                    <a:srgbClr val="AC0D35"/>
                  </a:solidFill>
                </a:rPr>
                <a:t/>
              </a:r>
              <a:br>
                <a:rPr lang="en-GB" sz="2000" b="1" dirty="0">
                  <a:solidFill>
                    <a:srgbClr val="AC0D35"/>
                  </a:solidFill>
                </a:rPr>
              </a:br>
              <a:r>
                <a:rPr lang="en-GB" sz="2000" b="1" i="1" dirty="0">
                  <a:solidFill>
                    <a:srgbClr val="AC0D35"/>
                  </a:solidFill>
                </a:rPr>
                <a:t>p</a:t>
              </a:r>
              <a:r>
                <a:rPr lang="en-GB" sz="2000" b="1" dirty="0">
                  <a:solidFill>
                    <a:srgbClr val="AC0D35"/>
                  </a:solidFill>
                </a:rPr>
                <a:t>1(1-</a:t>
              </a:r>
              <a:r>
                <a:rPr lang="en-GB" sz="2000" b="1" i="1" dirty="0">
                  <a:solidFill>
                    <a:srgbClr val="AC0D35"/>
                  </a:solidFill>
                </a:rPr>
                <a:t>p</a:t>
              </a:r>
              <a:r>
                <a:rPr lang="en-GB" sz="2000" b="1" dirty="0">
                  <a:solidFill>
                    <a:srgbClr val="AC0D35"/>
                  </a:solidFill>
                </a:rPr>
                <a:t>0-</a:t>
              </a:r>
              <a:r>
                <a:rPr lang="en-GB" sz="2000" b="1" i="1" dirty="0">
                  <a:solidFill>
                    <a:srgbClr val="AC0D35"/>
                  </a:solidFill>
                </a:rPr>
                <a:t>p</a:t>
              </a:r>
              <a:r>
                <a:rPr lang="en-GB" sz="2000" b="1" dirty="0">
                  <a:solidFill>
                    <a:srgbClr val="AC0D35"/>
                  </a:solidFill>
                </a:rPr>
                <a:t>1)/(</a:t>
              </a:r>
              <a:r>
                <a:rPr lang="en-GB" sz="2000" b="1" i="1" dirty="0">
                  <a:solidFill>
                    <a:srgbClr val="AC0D35"/>
                  </a:solidFill>
                </a:rPr>
                <a:t>p</a:t>
              </a:r>
              <a:r>
                <a:rPr lang="en-GB" sz="2000" b="1" dirty="0">
                  <a:solidFill>
                    <a:srgbClr val="AC0D35"/>
                  </a:solidFill>
                </a:rPr>
                <a:t>0+</a:t>
              </a:r>
              <a:r>
                <a:rPr lang="en-GB" sz="2000" b="1" i="1" dirty="0">
                  <a:solidFill>
                    <a:srgbClr val="AC0D35"/>
                  </a:solidFill>
                </a:rPr>
                <a:t>p</a:t>
              </a:r>
              <a:r>
                <a:rPr lang="en-GB" sz="2000" b="1" dirty="0">
                  <a:solidFill>
                    <a:srgbClr val="AC0D35"/>
                  </a:solidFill>
                </a:rPr>
                <a:t>1)</a:t>
              </a:r>
              <a:endParaRPr lang="en-GB" sz="2000" b="1" dirty="0">
                <a:solidFill>
                  <a:srgbClr val="990033"/>
                </a:solidFill>
              </a:endParaRPr>
            </a:p>
          </p:txBody>
        </p:sp>
      </p:grpSp>
      <p:sp>
        <p:nvSpPr>
          <p:cNvPr id="45" name="Title 1"/>
          <p:cNvSpPr>
            <a:spLocks noGrp="1"/>
          </p:cNvSpPr>
          <p:nvPr/>
        </p:nvSpPr>
        <p:spPr>
          <a:xfrm>
            <a:off x="-12700" y="-3439"/>
            <a:ext cx="9144000" cy="1116201"/>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	Branch-site codon model A (Yang et al 2005)</a:t>
            </a:r>
          </a:p>
        </p:txBody>
      </p:sp>
    </p:spTree>
    <p:extLst>
      <p:ext uri="{BB962C8B-B14F-4D97-AF65-F5344CB8AC3E}">
        <p14:creationId xmlns:p14="http://schemas.microsoft.com/office/powerpoint/2010/main" val="190433865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ChangeArrowheads="1"/>
          </p:cNvSpPr>
          <p:nvPr/>
        </p:nvSpPr>
        <p:spPr bwMode="auto">
          <a:xfrm>
            <a:off x="381000" y="5734050"/>
            <a:ext cx="8151813" cy="908050"/>
          </a:xfrm>
          <a:prstGeom prst="rect">
            <a:avLst/>
          </a:prstGeom>
          <a:noFill/>
          <a:ln w="9525">
            <a:noFill/>
            <a:miter lim="800000"/>
            <a:headEnd/>
            <a:tailEnd/>
          </a:ln>
          <a:effectLst/>
        </p:spPr>
        <p:txBody>
          <a:bodyPr anchor="ctr">
            <a:prstTxWarp prst="textNoShape">
              <a:avLst/>
            </a:prstTxWarp>
          </a:bodyPr>
          <a:lstStyle/>
          <a:p>
            <a:pPr algn="ctr" eaLnBrk="1" hangingPunct="1"/>
            <a:r>
              <a:rPr lang="en-GB" sz="2400" dirty="0">
                <a:solidFill>
                  <a:schemeClr val="bg1">
                    <a:lumMod val="50000"/>
                  </a:schemeClr>
                </a:solidFill>
              </a:rPr>
              <a:t>Foreground branches (with </a:t>
            </a:r>
            <a:r>
              <a:rPr lang="en-GB" sz="2400" dirty="0">
                <a:solidFill>
                  <a:schemeClr val="bg1">
                    <a:lumMod val="50000"/>
                  </a:schemeClr>
                </a:solidFill>
                <a:sym typeface="Symbol" charset="2"/>
              </a:rPr>
              <a:t></a:t>
            </a:r>
            <a:r>
              <a:rPr lang="en-GB" sz="2400" baseline="-25000" dirty="0">
                <a:solidFill>
                  <a:schemeClr val="bg1">
                    <a:lumMod val="50000"/>
                  </a:schemeClr>
                </a:solidFill>
                <a:sym typeface="Symbol" charset="2"/>
              </a:rPr>
              <a:t>2</a:t>
            </a:r>
            <a:r>
              <a:rPr lang="en-GB" sz="2400" dirty="0">
                <a:solidFill>
                  <a:schemeClr val="bg1">
                    <a:lumMod val="50000"/>
                  </a:schemeClr>
                </a:solidFill>
              </a:rPr>
              <a:t>) are defined </a:t>
            </a:r>
            <a:r>
              <a:rPr lang="en-GB" sz="2400" i="1" dirty="0">
                <a:solidFill>
                  <a:schemeClr val="bg1">
                    <a:lumMod val="50000"/>
                  </a:schemeClr>
                </a:solidFill>
              </a:rPr>
              <a:t>a priori</a:t>
            </a:r>
            <a:endParaRPr lang="en-GB" sz="2400" dirty="0">
              <a:solidFill>
                <a:schemeClr val="bg1">
                  <a:lumMod val="50000"/>
                </a:schemeClr>
              </a:solidFill>
            </a:endParaRPr>
          </a:p>
        </p:txBody>
      </p:sp>
      <p:sp>
        <p:nvSpPr>
          <p:cNvPr id="296964" name="Rectangle 4"/>
          <p:cNvSpPr>
            <a:spLocks noChangeArrowheads="1"/>
          </p:cNvSpPr>
          <p:nvPr/>
        </p:nvSpPr>
        <p:spPr bwMode="auto">
          <a:xfrm>
            <a:off x="1187450" y="1484313"/>
            <a:ext cx="2160588" cy="1873250"/>
          </a:xfrm>
          <a:prstGeom prst="rect">
            <a:avLst/>
          </a:prstGeom>
          <a:noFill/>
          <a:ln w="9525">
            <a:noFill/>
            <a:miter lim="800000"/>
            <a:headEnd/>
            <a:tailEnd/>
          </a:ln>
          <a:effectLst/>
        </p:spPr>
        <p:txBody>
          <a:bodyPr anchor="ctr">
            <a:prstTxWarp prst="textNoShape">
              <a:avLst/>
            </a:prstTxWarp>
          </a:bodyPr>
          <a:lstStyle/>
          <a:p>
            <a:pPr algn="ctr" eaLnBrk="1" hangingPunct="1"/>
            <a:r>
              <a:rPr lang="en-GB" sz="2400" b="1" dirty="0">
                <a:solidFill>
                  <a:schemeClr val="bg1">
                    <a:lumMod val="50000"/>
                  </a:schemeClr>
                </a:solidFill>
              </a:rPr>
              <a:t>Null:</a:t>
            </a:r>
            <a:br>
              <a:rPr lang="en-GB" sz="2400" b="1" dirty="0">
                <a:solidFill>
                  <a:schemeClr val="bg1">
                    <a:lumMod val="50000"/>
                  </a:schemeClr>
                </a:solidFill>
              </a:rPr>
            </a:br>
            <a:r>
              <a:rPr lang="en-GB" sz="2400" b="1" dirty="0">
                <a:solidFill>
                  <a:schemeClr val="bg1">
                    <a:lumMod val="50000"/>
                  </a:schemeClr>
                </a:solidFill>
              </a:rPr>
              <a:t>Model A </a:t>
            </a:r>
            <a:br>
              <a:rPr lang="en-GB" sz="2400" b="1" dirty="0">
                <a:solidFill>
                  <a:schemeClr val="bg1">
                    <a:lumMod val="50000"/>
                  </a:schemeClr>
                </a:solidFill>
              </a:rPr>
            </a:br>
            <a:r>
              <a:rPr lang="en-GB" sz="2400" b="1" dirty="0">
                <a:solidFill>
                  <a:schemeClr val="bg1">
                    <a:lumMod val="50000"/>
                  </a:schemeClr>
                </a:solidFill>
                <a:sym typeface="Symbol" charset="2"/>
              </a:rPr>
              <a:t></a:t>
            </a:r>
            <a:r>
              <a:rPr lang="en-GB" sz="2400" b="1" baseline="-25000" dirty="0">
                <a:solidFill>
                  <a:schemeClr val="bg1">
                    <a:lumMod val="50000"/>
                  </a:schemeClr>
                </a:solidFill>
                <a:sym typeface="Symbol" charset="2"/>
              </a:rPr>
              <a:t>2</a:t>
            </a:r>
            <a:r>
              <a:rPr lang="en-GB" sz="2400" b="1" dirty="0">
                <a:solidFill>
                  <a:schemeClr val="bg1">
                    <a:lumMod val="50000"/>
                  </a:schemeClr>
                </a:solidFill>
                <a:sym typeface="Symbol" charset="2"/>
              </a:rPr>
              <a:t> = 1 fixed</a:t>
            </a:r>
            <a:br>
              <a:rPr lang="en-GB" sz="2400" b="1" dirty="0">
                <a:solidFill>
                  <a:schemeClr val="bg1">
                    <a:lumMod val="50000"/>
                  </a:schemeClr>
                </a:solidFill>
                <a:sym typeface="Symbol" charset="2"/>
              </a:rPr>
            </a:br>
            <a:r>
              <a:rPr lang="en-GB" sz="2400" b="1" dirty="0">
                <a:solidFill>
                  <a:schemeClr val="bg1">
                    <a:lumMod val="50000"/>
                  </a:schemeClr>
                </a:solidFill>
                <a:sym typeface="Symbol" charset="2"/>
              </a:rPr>
              <a:t/>
            </a:r>
            <a:br>
              <a:rPr lang="en-GB" sz="2400" b="1" dirty="0">
                <a:solidFill>
                  <a:schemeClr val="bg1">
                    <a:lumMod val="50000"/>
                  </a:schemeClr>
                </a:solidFill>
                <a:sym typeface="Symbol" charset="2"/>
              </a:rPr>
            </a:br>
            <a:r>
              <a:rPr lang="en-GB" sz="3200" b="1" dirty="0">
                <a:solidFill>
                  <a:schemeClr val="bg1">
                    <a:lumMod val="50000"/>
                  </a:schemeClr>
                </a:solidFill>
                <a:sym typeface="MT Extra" charset="0"/>
              </a:rPr>
              <a:t></a:t>
            </a:r>
            <a:r>
              <a:rPr lang="en-GB" sz="3200" b="1" baseline="-25000" dirty="0">
                <a:solidFill>
                  <a:schemeClr val="bg1">
                    <a:lumMod val="50000"/>
                  </a:schemeClr>
                </a:solidFill>
                <a:sym typeface="MT Extra" charset="0"/>
              </a:rPr>
              <a:t>0</a:t>
            </a:r>
            <a:endParaRPr lang="en-GB" sz="3200" b="1" i="1" dirty="0">
              <a:solidFill>
                <a:schemeClr val="bg1">
                  <a:lumMod val="50000"/>
                </a:schemeClr>
              </a:solidFill>
              <a:sym typeface="MT Extra" charset="0"/>
            </a:endParaRPr>
          </a:p>
        </p:txBody>
      </p:sp>
      <p:sp>
        <p:nvSpPr>
          <p:cNvPr id="296965" name="Rectangle 5"/>
          <p:cNvSpPr>
            <a:spLocks noChangeArrowheads="1"/>
          </p:cNvSpPr>
          <p:nvPr/>
        </p:nvSpPr>
        <p:spPr bwMode="auto">
          <a:xfrm>
            <a:off x="5364163" y="1125538"/>
            <a:ext cx="2808287" cy="2520950"/>
          </a:xfrm>
          <a:prstGeom prst="rect">
            <a:avLst/>
          </a:prstGeom>
          <a:noFill/>
          <a:ln w="9525">
            <a:noFill/>
            <a:miter lim="800000"/>
            <a:headEnd/>
            <a:tailEnd/>
          </a:ln>
          <a:effectLst/>
        </p:spPr>
        <p:txBody>
          <a:bodyPr anchor="ctr">
            <a:prstTxWarp prst="textNoShape">
              <a:avLst/>
            </a:prstTxWarp>
          </a:bodyPr>
          <a:lstStyle/>
          <a:p>
            <a:pPr algn="ctr" eaLnBrk="1" hangingPunct="1"/>
            <a:r>
              <a:rPr lang="en-GB" sz="2400" b="1" dirty="0">
                <a:solidFill>
                  <a:schemeClr val="accent2">
                    <a:lumMod val="75000"/>
                  </a:schemeClr>
                </a:solidFill>
              </a:rPr>
              <a:t/>
            </a:r>
            <a:br>
              <a:rPr lang="en-GB" sz="2400" b="1" dirty="0">
                <a:solidFill>
                  <a:schemeClr val="accent2">
                    <a:lumMod val="75000"/>
                  </a:schemeClr>
                </a:solidFill>
              </a:rPr>
            </a:br>
            <a:r>
              <a:rPr lang="en-GB" sz="2400" b="1" dirty="0">
                <a:solidFill>
                  <a:schemeClr val="accent2">
                    <a:lumMod val="75000"/>
                  </a:schemeClr>
                </a:solidFill>
              </a:rPr>
              <a:t>Alternative:</a:t>
            </a:r>
            <a:br>
              <a:rPr lang="en-GB" sz="2400" b="1" dirty="0">
                <a:solidFill>
                  <a:schemeClr val="accent2">
                    <a:lumMod val="75000"/>
                  </a:schemeClr>
                </a:solidFill>
              </a:rPr>
            </a:br>
            <a:r>
              <a:rPr lang="en-GB" sz="2400" b="1" dirty="0">
                <a:solidFill>
                  <a:schemeClr val="accent2">
                    <a:lumMod val="75000"/>
                  </a:schemeClr>
                </a:solidFill>
              </a:rPr>
              <a:t>Model A </a:t>
            </a:r>
            <a:br>
              <a:rPr lang="en-GB" sz="2400" b="1" dirty="0">
                <a:solidFill>
                  <a:schemeClr val="accent2">
                    <a:lumMod val="75000"/>
                  </a:schemeClr>
                </a:solidFill>
              </a:rPr>
            </a:br>
            <a:r>
              <a:rPr lang="en-GB" sz="2400" b="1" dirty="0">
                <a:solidFill>
                  <a:schemeClr val="accent2">
                    <a:lumMod val="75000"/>
                  </a:schemeClr>
                </a:solidFill>
                <a:sym typeface="Symbol" charset="2"/>
              </a:rPr>
              <a:t></a:t>
            </a:r>
            <a:r>
              <a:rPr lang="en-GB" sz="2400" b="1" baseline="-25000" dirty="0">
                <a:solidFill>
                  <a:schemeClr val="accent2">
                    <a:lumMod val="75000"/>
                  </a:schemeClr>
                </a:solidFill>
                <a:sym typeface="Symbol" charset="2"/>
              </a:rPr>
              <a:t>2</a:t>
            </a:r>
            <a:r>
              <a:rPr lang="en-GB" sz="2400" b="1" dirty="0">
                <a:solidFill>
                  <a:schemeClr val="accent2">
                    <a:lumMod val="75000"/>
                  </a:schemeClr>
                </a:solidFill>
                <a:sym typeface="Symbol" charset="2"/>
              </a:rPr>
              <a:t> ≥ 1 estimated</a:t>
            </a:r>
            <a:br>
              <a:rPr lang="en-GB" sz="2400" b="1" dirty="0">
                <a:solidFill>
                  <a:schemeClr val="accent2">
                    <a:lumMod val="75000"/>
                  </a:schemeClr>
                </a:solidFill>
                <a:sym typeface="Symbol" charset="2"/>
              </a:rPr>
            </a:br>
            <a:r>
              <a:rPr lang="en-GB" sz="2400" b="1" dirty="0">
                <a:solidFill>
                  <a:schemeClr val="accent2">
                    <a:lumMod val="75000"/>
                  </a:schemeClr>
                </a:solidFill>
                <a:sym typeface="Symbol" charset="2"/>
              </a:rPr>
              <a:t/>
            </a:r>
            <a:br>
              <a:rPr lang="en-GB" sz="2400" b="1" dirty="0">
                <a:solidFill>
                  <a:schemeClr val="accent2">
                    <a:lumMod val="75000"/>
                  </a:schemeClr>
                </a:solidFill>
                <a:sym typeface="Symbol" charset="2"/>
              </a:rPr>
            </a:br>
            <a:r>
              <a:rPr lang="en-GB" sz="3200" b="1" dirty="0">
                <a:solidFill>
                  <a:schemeClr val="accent2">
                    <a:lumMod val="75000"/>
                  </a:schemeClr>
                </a:solidFill>
                <a:sym typeface="MT Extra" charset="0"/>
              </a:rPr>
              <a:t></a:t>
            </a:r>
            <a:r>
              <a:rPr lang="en-GB" sz="3200" b="1" baseline="-25000" dirty="0">
                <a:solidFill>
                  <a:schemeClr val="accent2">
                    <a:lumMod val="75000"/>
                  </a:schemeClr>
                </a:solidFill>
                <a:sym typeface="MT Extra" charset="0"/>
              </a:rPr>
              <a:t>1</a:t>
            </a:r>
            <a:r>
              <a:rPr lang="en-GB" sz="2400" b="1" i="1" dirty="0">
                <a:solidFill>
                  <a:schemeClr val="accent2">
                    <a:lumMod val="75000"/>
                  </a:schemeClr>
                </a:solidFill>
                <a:sym typeface="MT Extra" charset="0"/>
              </a:rPr>
              <a:t/>
            </a:r>
            <a:br>
              <a:rPr lang="en-GB" sz="2400" b="1" i="1" dirty="0">
                <a:solidFill>
                  <a:schemeClr val="accent2">
                    <a:lumMod val="75000"/>
                  </a:schemeClr>
                </a:solidFill>
                <a:sym typeface="MT Extra" charset="0"/>
              </a:rPr>
            </a:br>
            <a:endParaRPr lang="en-GB" sz="2400" b="1" i="1" dirty="0">
              <a:solidFill>
                <a:schemeClr val="accent2">
                  <a:lumMod val="75000"/>
                </a:schemeClr>
              </a:solidFill>
              <a:sym typeface="Symbol" charset="2"/>
            </a:endParaRPr>
          </a:p>
        </p:txBody>
      </p:sp>
      <p:sp>
        <p:nvSpPr>
          <p:cNvPr id="296966" name="Line 6"/>
          <p:cNvSpPr>
            <a:spLocks noChangeShapeType="1"/>
          </p:cNvSpPr>
          <p:nvPr/>
        </p:nvSpPr>
        <p:spPr bwMode="auto">
          <a:xfrm rot="420000">
            <a:off x="2411413" y="3716338"/>
            <a:ext cx="1439862" cy="863600"/>
          </a:xfrm>
          <a:prstGeom prst="line">
            <a:avLst/>
          </a:prstGeom>
          <a:noFill/>
          <a:ln w="38100">
            <a:solidFill>
              <a:schemeClr val="tx1"/>
            </a:solidFill>
            <a:round/>
            <a:headEnd/>
            <a:tailEnd type="stealth" w="lg" len="lg"/>
          </a:ln>
          <a:effectLst/>
        </p:spPr>
        <p:txBody>
          <a:bodyPr>
            <a:prstTxWarp prst="textNoShape">
              <a:avLst/>
            </a:prstTxWarp>
          </a:bodyPr>
          <a:lstStyle/>
          <a:p>
            <a:endParaRPr lang="en-AU"/>
          </a:p>
        </p:txBody>
      </p:sp>
      <p:sp>
        <p:nvSpPr>
          <p:cNvPr id="296967" name="Line 7"/>
          <p:cNvSpPr>
            <a:spLocks noChangeShapeType="1"/>
          </p:cNvSpPr>
          <p:nvPr/>
        </p:nvSpPr>
        <p:spPr bwMode="auto">
          <a:xfrm flipH="1">
            <a:off x="5435600" y="3573463"/>
            <a:ext cx="1225550" cy="1079500"/>
          </a:xfrm>
          <a:prstGeom prst="line">
            <a:avLst/>
          </a:prstGeom>
          <a:noFill/>
          <a:ln w="38100">
            <a:solidFill>
              <a:schemeClr val="tx1"/>
            </a:solidFill>
            <a:round/>
            <a:headEnd/>
            <a:tailEnd type="stealth" w="lg" len="lg"/>
          </a:ln>
          <a:effectLst/>
        </p:spPr>
        <p:txBody>
          <a:bodyPr>
            <a:prstTxWarp prst="textNoShape">
              <a:avLst/>
            </a:prstTxWarp>
          </a:bodyPr>
          <a:lstStyle/>
          <a:p>
            <a:endParaRPr lang="en-AU"/>
          </a:p>
        </p:txBody>
      </p:sp>
      <p:sp>
        <p:nvSpPr>
          <p:cNvPr id="296968" name="Rectangle 8"/>
          <p:cNvSpPr>
            <a:spLocks noChangeArrowheads="1"/>
          </p:cNvSpPr>
          <p:nvPr/>
        </p:nvSpPr>
        <p:spPr bwMode="auto">
          <a:xfrm>
            <a:off x="1620750" y="4833710"/>
            <a:ext cx="3963611" cy="1008063"/>
          </a:xfrm>
          <a:prstGeom prst="rect">
            <a:avLst/>
          </a:prstGeom>
          <a:noFill/>
          <a:ln w="9525">
            <a:noFill/>
            <a:miter lim="800000"/>
            <a:headEnd/>
            <a:tailEnd/>
          </a:ln>
          <a:effectLst/>
        </p:spPr>
        <p:txBody>
          <a:bodyPr anchor="ctr">
            <a:prstTxWarp prst="textNoShape">
              <a:avLst/>
            </a:prstTxWarp>
          </a:bodyPr>
          <a:lstStyle/>
          <a:p>
            <a:pPr algn="ctr" eaLnBrk="1" hangingPunct="1"/>
            <a:r>
              <a:rPr lang="en-GB" sz="3200" dirty="0" smtClean="0">
                <a:sym typeface="MT Extra" charset="0"/>
              </a:rPr>
              <a:t>LRT statistic 2</a:t>
            </a:r>
            <a:r>
              <a:rPr lang="en-GB" sz="3200" dirty="0">
                <a:sym typeface="MT Extra" charset="0"/>
              </a:rPr>
              <a:t>(</a:t>
            </a:r>
            <a:r>
              <a:rPr lang="en-GB" sz="3200" baseline="-25000" dirty="0">
                <a:sym typeface="MT Extra" charset="0"/>
              </a:rPr>
              <a:t>0</a:t>
            </a:r>
            <a:r>
              <a:rPr lang="en-GB" sz="3200" dirty="0">
                <a:sym typeface="MT Extra" charset="0"/>
              </a:rPr>
              <a:t> </a:t>
            </a:r>
            <a:r>
              <a:rPr lang="en-GB" sz="3200" dirty="0">
                <a:sym typeface="Symbol" charset="2"/>
              </a:rPr>
              <a:t> </a:t>
            </a:r>
            <a:r>
              <a:rPr lang="en-GB" sz="3200" dirty="0">
                <a:sym typeface="MT Extra" charset="0"/>
              </a:rPr>
              <a:t></a:t>
            </a:r>
            <a:r>
              <a:rPr lang="en-GB" sz="3200" baseline="-25000" dirty="0">
                <a:sym typeface="MT Extra" charset="0"/>
              </a:rPr>
              <a:t>1</a:t>
            </a:r>
            <a:r>
              <a:rPr lang="en-GB" sz="3200" dirty="0">
                <a:sym typeface="MT Extra" charset="0"/>
              </a:rPr>
              <a:t>) ~</a:t>
            </a:r>
          </a:p>
        </p:txBody>
      </p:sp>
      <p:sp>
        <p:nvSpPr>
          <p:cNvPr id="296969" name="Rectangle 9"/>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prstTxWarp prst="textNoShape">
              <a:avLst/>
            </a:prstTxWarp>
            <a:spAutoFit/>
          </a:bodyPr>
          <a:lstStyle/>
          <a:p>
            <a:endParaRPr lang="en-AU"/>
          </a:p>
        </p:txBody>
      </p:sp>
      <p:graphicFrame>
        <p:nvGraphicFramePr>
          <p:cNvPr id="296970" name="Object 10"/>
          <p:cNvGraphicFramePr>
            <a:graphicFrameLocks noChangeAspect="1"/>
          </p:cNvGraphicFramePr>
          <p:nvPr>
            <p:extLst>
              <p:ext uri="{D42A27DB-BD31-4B8C-83A1-F6EECF244321}">
                <p14:modId xmlns:p14="http://schemas.microsoft.com/office/powerpoint/2010/main" val="3045511691"/>
              </p:ext>
            </p:extLst>
          </p:nvPr>
        </p:nvGraphicFramePr>
        <p:xfrm>
          <a:off x="5560171" y="4993898"/>
          <a:ext cx="1655762" cy="579438"/>
        </p:xfrm>
        <a:graphic>
          <a:graphicData uri="http://schemas.openxmlformats.org/presentationml/2006/ole">
            <mc:AlternateContent xmlns:mc="http://schemas.openxmlformats.org/markup-compatibility/2006">
              <mc:Choice xmlns:v="urn:schemas-microsoft-com:vml" Requires="v">
                <p:oleObj spid="_x0000_s21741" name="Equation" r:id="rId3" imgW="698897" imgH="241697" progId="Equation.3">
                  <p:embed/>
                </p:oleObj>
              </mc:Choice>
              <mc:Fallback>
                <p:oleObj name="Equation" r:id="rId3" imgW="698897" imgH="24169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0171" y="4993898"/>
                        <a:ext cx="1655762" cy="57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itle 1"/>
          <p:cNvSpPr>
            <a:spLocks noGrp="1"/>
          </p:cNvSpPr>
          <p:nvPr/>
        </p:nvSpPr>
        <p:spPr>
          <a:xfrm>
            <a:off x="-12700" y="-3439"/>
            <a:ext cx="9144000" cy="1116201"/>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	LRT for positive selection</a:t>
            </a:r>
          </a:p>
          <a:p>
            <a:pPr algn="ctr">
              <a:spcBef>
                <a:spcPct val="0"/>
              </a:spcBef>
            </a:pPr>
            <a:r>
              <a:rPr lang="en-AU" sz="3600" b="1" dirty="0">
                <a:solidFill>
                  <a:srgbClr val="C40000"/>
                </a:solidFill>
                <a:latin typeface="+mj-lt"/>
                <a:ea typeface="+mj-ea"/>
                <a:cs typeface="+mj-cs"/>
              </a:rPr>
              <a:t>based on branch-site codon model</a:t>
            </a:r>
          </a:p>
        </p:txBody>
      </p:sp>
    </p:spTree>
    <p:extLst>
      <p:ext uri="{BB962C8B-B14F-4D97-AF65-F5344CB8AC3E}">
        <p14:creationId xmlns:p14="http://schemas.microsoft.com/office/powerpoint/2010/main" val="393649181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6" name="Picture 2"/>
          <p:cNvPicPr>
            <a:picLocks noChangeAspect="1" noChangeArrowheads="1"/>
          </p:cNvPicPr>
          <p:nvPr/>
        </p:nvPicPr>
        <p:blipFill>
          <a:blip r:embed="rId2"/>
          <a:srcRect b="37904"/>
          <a:stretch>
            <a:fillRect/>
          </a:stretch>
        </p:blipFill>
        <p:spPr bwMode="auto">
          <a:xfrm>
            <a:off x="0" y="0"/>
            <a:ext cx="5606264" cy="6508750"/>
          </a:xfrm>
          <a:prstGeom prst="rect">
            <a:avLst/>
          </a:prstGeom>
          <a:noFill/>
          <a:ln w="9525">
            <a:noFill/>
            <a:miter lim="800000"/>
            <a:headEnd/>
            <a:tailEnd/>
          </a:ln>
          <a:effectLst/>
        </p:spPr>
      </p:pic>
      <p:sp>
        <p:nvSpPr>
          <p:cNvPr id="297988" name="Text Box 4"/>
          <p:cNvSpPr txBox="1">
            <a:spLocks noChangeArrowheads="1"/>
          </p:cNvSpPr>
          <p:nvPr/>
        </p:nvSpPr>
        <p:spPr bwMode="auto">
          <a:xfrm>
            <a:off x="1867622" y="6452383"/>
            <a:ext cx="3932162" cy="369332"/>
          </a:xfrm>
          <a:prstGeom prst="rect">
            <a:avLst/>
          </a:prstGeom>
          <a:noFill/>
          <a:ln w="9525">
            <a:noFill/>
            <a:miter lim="800000"/>
            <a:headEnd/>
            <a:tailEnd/>
          </a:ln>
          <a:effectLst/>
        </p:spPr>
        <p:txBody>
          <a:bodyPr wrap="square">
            <a:prstTxWarp prst="textNoShape">
              <a:avLst/>
            </a:prstTxWarp>
            <a:spAutoFit/>
          </a:bodyPr>
          <a:lstStyle/>
          <a:p>
            <a:pPr eaLnBrk="1" hangingPunct="1"/>
            <a:r>
              <a:rPr lang="en-GB" i="1" dirty="0" smtClean="0">
                <a:solidFill>
                  <a:srgbClr val="7F7F7F"/>
                </a:solidFill>
                <a:ea typeface="Arial" charset="0"/>
                <a:cs typeface="Arial" charset="0"/>
              </a:rPr>
              <a:t>Figure from </a:t>
            </a:r>
            <a:r>
              <a:rPr lang="en-GB" i="1" dirty="0" err="1" smtClean="0">
                <a:solidFill>
                  <a:srgbClr val="7F7F7F"/>
                </a:solidFill>
                <a:ea typeface="Arial" charset="0"/>
                <a:cs typeface="Arial" charset="0"/>
              </a:rPr>
              <a:t>Bielawski</a:t>
            </a:r>
            <a:r>
              <a:rPr lang="en-GB" i="1" dirty="0" smtClean="0">
                <a:solidFill>
                  <a:srgbClr val="7F7F7F"/>
                </a:solidFill>
                <a:ea typeface="Arial" charset="0"/>
                <a:cs typeface="Arial" charset="0"/>
              </a:rPr>
              <a:t> </a:t>
            </a:r>
            <a:r>
              <a:rPr lang="en-GB" i="1" dirty="0">
                <a:solidFill>
                  <a:srgbClr val="7F7F7F"/>
                </a:solidFill>
                <a:ea typeface="Arial" charset="0"/>
                <a:cs typeface="Arial" charset="0"/>
              </a:rPr>
              <a:t>and </a:t>
            </a:r>
            <a:r>
              <a:rPr lang="en-GB" i="1" dirty="0" smtClean="0">
                <a:solidFill>
                  <a:srgbClr val="7F7F7F"/>
                </a:solidFill>
                <a:ea typeface="Arial" charset="0"/>
                <a:cs typeface="Arial" charset="0"/>
              </a:rPr>
              <a:t>Yang (2004)</a:t>
            </a:r>
            <a:endParaRPr lang="en-GB" i="1" dirty="0">
              <a:solidFill>
                <a:srgbClr val="7F7F7F"/>
              </a:solidFill>
              <a:ea typeface="Arial" charset="0"/>
              <a:cs typeface="Arial" charset="0"/>
            </a:endParaRPr>
          </a:p>
        </p:txBody>
      </p:sp>
      <p:sp>
        <p:nvSpPr>
          <p:cNvPr id="5" name="Title 1"/>
          <p:cNvSpPr>
            <a:spLocks noGrp="1"/>
          </p:cNvSpPr>
          <p:nvPr/>
        </p:nvSpPr>
        <p:spPr>
          <a:xfrm>
            <a:off x="5805714" y="-3439"/>
            <a:ext cx="3325586" cy="6861439"/>
          </a:xfrm>
          <a:prstGeom prst="rect">
            <a:avLst/>
          </a:prstGeom>
          <a:solidFill>
            <a:schemeClr val="accent2">
              <a:lumMod val="20000"/>
              <a:lumOff val="80000"/>
            </a:schemeClr>
          </a:solidFill>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GB" sz="2400" dirty="0" smtClean="0">
                <a:solidFill>
                  <a:srgbClr val="7F7F7F"/>
                </a:solidFill>
                <a:ea typeface="Arial" charset="0"/>
                <a:cs typeface="Arial" charset="0"/>
              </a:rPr>
              <a:t>To </a:t>
            </a:r>
            <a:r>
              <a:rPr lang="en-GB" sz="2400" dirty="0">
                <a:solidFill>
                  <a:srgbClr val="7F7F7F"/>
                </a:solidFill>
                <a:ea typeface="Arial" charset="0"/>
                <a:cs typeface="Arial" charset="0"/>
              </a:rPr>
              <a:t>test for selection </a:t>
            </a:r>
          </a:p>
          <a:p>
            <a:pPr algn="l"/>
            <a:r>
              <a:rPr lang="en-GB" sz="2400" b="1" dirty="0">
                <a:solidFill>
                  <a:srgbClr val="7F7F7F"/>
                </a:solidFill>
                <a:ea typeface="Arial" charset="0"/>
                <a:cs typeface="Arial" charset="0"/>
              </a:rPr>
              <a:t>after gene duplication:</a:t>
            </a:r>
          </a:p>
          <a:p>
            <a:pPr algn="l"/>
            <a:r>
              <a:rPr lang="en-GB" sz="2400" dirty="0">
                <a:solidFill>
                  <a:srgbClr val="7F7F7F"/>
                </a:solidFill>
                <a:ea typeface="Arial" charset="0"/>
                <a:cs typeface="Arial" charset="0"/>
              </a:rPr>
              <a:t>branches of one clade following the duplication event are set as foreground</a:t>
            </a:r>
          </a:p>
        </p:txBody>
      </p:sp>
    </p:spTree>
    <p:extLst>
      <p:ext uri="{BB962C8B-B14F-4D97-AF65-F5344CB8AC3E}">
        <p14:creationId xmlns:p14="http://schemas.microsoft.com/office/powerpoint/2010/main" val="55908928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1" name="Line 3"/>
          <p:cNvSpPr>
            <a:spLocks noChangeShapeType="1"/>
          </p:cNvSpPr>
          <p:nvPr/>
        </p:nvSpPr>
        <p:spPr bwMode="auto">
          <a:xfrm flipH="1">
            <a:off x="5148263" y="3467095"/>
            <a:ext cx="671512" cy="3175"/>
          </a:xfrm>
          <a:prstGeom prst="line">
            <a:avLst/>
          </a:prstGeom>
          <a:noFill/>
          <a:ln w="76200" cap="sq">
            <a:solidFill>
              <a:schemeClr val="bg1">
                <a:lumMod val="50000"/>
              </a:schemeClr>
            </a:solidFill>
            <a:miter lim="800000"/>
            <a:headEnd/>
            <a:tailEnd/>
          </a:ln>
        </p:spPr>
        <p:txBody>
          <a:bodyPr>
            <a:prstTxWarp prst="textNoShape">
              <a:avLst/>
            </a:prstTxWarp>
          </a:bodyPr>
          <a:lstStyle/>
          <a:p>
            <a:endParaRPr lang="en-AU"/>
          </a:p>
        </p:txBody>
      </p:sp>
      <p:sp>
        <p:nvSpPr>
          <p:cNvPr id="299012" name="Line 4"/>
          <p:cNvSpPr>
            <a:spLocks noChangeShapeType="1"/>
          </p:cNvSpPr>
          <p:nvPr/>
        </p:nvSpPr>
        <p:spPr bwMode="auto">
          <a:xfrm flipV="1">
            <a:off x="5051425" y="3470270"/>
            <a:ext cx="69850" cy="690492"/>
          </a:xfrm>
          <a:prstGeom prst="line">
            <a:avLst/>
          </a:prstGeom>
          <a:noFill/>
          <a:ln w="76200" cap="sq">
            <a:solidFill>
              <a:schemeClr val="bg1">
                <a:lumMod val="50000"/>
              </a:schemeClr>
            </a:solidFill>
            <a:miter lim="800000"/>
            <a:headEnd/>
            <a:tailEnd/>
          </a:ln>
        </p:spPr>
        <p:txBody>
          <a:bodyPr>
            <a:prstTxWarp prst="textNoShape">
              <a:avLst/>
            </a:prstTxWarp>
          </a:bodyPr>
          <a:lstStyle/>
          <a:p>
            <a:endParaRPr lang="en-AU"/>
          </a:p>
        </p:txBody>
      </p:sp>
      <p:sp>
        <p:nvSpPr>
          <p:cNvPr id="299013" name="Line 5"/>
          <p:cNvSpPr>
            <a:spLocks noChangeShapeType="1"/>
          </p:cNvSpPr>
          <p:nvPr/>
        </p:nvSpPr>
        <p:spPr bwMode="auto">
          <a:xfrm flipV="1">
            <a:off x="2652713" y="3108320"/>
            <a:ext cx="1804987" cy="77788"/>
          </a:xfrm>
          <a:prstGeom prst="line">
            <a:avLst/>
          </a:prstGeom>
          <a:noFill/>
          <a:ln w="76200" cap="sq">
            <a:solidFill>
              <a:schemeClr val="bg1">
                <a:lumMod val="50000"/>
              </a:schemeClr>
            </a:solidFill>
            <a:miter lim="800000"/>
            <a:headEnd/>
            <a:tailEnd/>
          </a:ln>
        </p:spPr>
        <p:txBody>
          <a:bodyPr>
            <a:prstTxWarp prst="textNoShape">
              <a:avLst/>
            </a:prstTxWarp>
          </a:bodyPr>
          <a:lstStyle/>
          <a:p>
            <a:endParaRPr lang="en-AU"/>
          </a:p>
        </p:txBody>
      </p:sp>
      <p:sp>
        <p:nvSpPr>
          <p:cNvPr id="299014" name="Line 6"/>
          <p:cNvSpPr>
            <a:spLocks noChangeShapeType="1"/>
          </p:cNvSpPr>
          <p:nvPr/>
        </p:nvSpPr>
        <p:spPr bwMode="auto">
          <a:xfrm flipH="1">
            <a:off x="4476750" y="1632857"/>
            <a:ext cx="263525" cy="1465938"/>
          </a:xfrm>
          <a:prstGeom prst="line">
            <a:avLst/>
          </a:prstGeom>
          <a:noFill/>
          <a:ln w="76200" cap="sq">
            <a:solidFill>
              <a:schemeClr val="bg1">
                <a:lumMod val="50000"/>
              </a:schemeClr>
            </a:solidFill>
            <a:miter lim="800000"/>
            <a:headEnd/>
            <a:tailEnd/>
          </a:ln>
        </p:spPr>
        <p:txBody>
          <a:bodyPr>
            <a:prstTxWarp prst="textNoShape">
              <a:avLst/>
            </a:prstTxWarp>
          </a:bodyPr>
          <a:lstStyle/>
          <a:p>
            <a:endParaRPr lang="en-AU"/>
          </a:p>
        </p:txBody>
      </p:sp>
      <p:sp>
        <p:nvSpPr>
          <p:cNvPr id="299015" name="Line 7"/>
          <p:cNvSpPr>
            <a:spLocks noChangeShapeType="1"/>
          </p:cNvSpPr>
          <p:nvPr/>
        </p:nvSpPr>
        <p:spPr bwMode="auto">
          <a:xfrm>
            <a:off x="4476750" y="3108320"/>
            <a:ext cx="638175" cy="376238"/>
          </a:xfrm>
          <a:prstGeom prst="line">
            <a:avLst/>
          </a:prstGeom>
          <a:noFill/>
          <a:ln w="76200" cap="sq">
            <a:solidFill>
              <a:schemeClr val="bg1">
                <a:lumMod val="50000"/>
              </a:schemeClr>
            </a:solidFill>
            <a:miter lim="800000"/>
            <a:headEnd/>
            <a:tailEnd/>
          </a:ln>
        </p:spPr>
        <p:txBody>
          <a:bodyPr>
            <a:prstTxWarp prst="textNoShape">
              <a:avLst/>
            </a:prstTxWarp>
          </a:bodyPr>
          <a:lstStyle/>
          <a:p>
            <a:endParaRPr lang="en-AU"/>
          </a:p>
        </p:txBody>
      </p:sp>
      <p:sp>
        <p:nvSpPr>
          <p:cNvPr id="299016" name="Rectangle 8"/>
          <p:cNvSpPr>
            <a:spLocks noChangeArrowheads="1"/>
          </p:cNvSpPr>
          <p:nvPr/>
        </p:nvSpPr>
        <p:spPr bwMode="auto">
          <a:xfrm>
            <a:off x="0" y="0"/>
            <a:ext cx="9144000" cy="1143000"/>
          </a:xfrm>
          <a:prstGeom prst="rect">
            <a:avLst/>
          </a:prstGeom>
          <a:noFill/>
          <a:ln w="9525">
            <a:noFill/>
            <a:miter lim="800000"/>
            <a:headEnd/>
            <a:tailEnd/>
          </a:ln>
          <a:effectLst/>
        </p:spPr>
        <p:txBody>
          <a:bodyPr anchor="ctr">
            <a:prstTxWarp prst="textNoShape">
              <a:avLst/>
            </a:prstTxWarp>
          </a:bodyPr>
          <a:lstStyle/>
          <a:p>
            <a:pPr algn="ctr" eaLnBrk="1" hangingPunct="1"/>
            <a:endParaRPr lang="en-GB" sz="3200" b="1">
              <a:solidFill>
                <a:srgbClr val="004A48"/>
              </a:solidFill>
              <a:latin typeface="Times New Roman" charset="0"/>
            </a:endParaRPr>
          </a:p>
        </p:txBody>
      </p:sp>
      <p:sp>
        <p:nvSpPr>
          <p:cNvPr id="299017" name="Text Box 9"/>
          <p:cNvSpPr txBox="1">
            <a:spLocks noChangeArrowheads="1"/>
          </p:cNvSpPr>
          <p:nvPr/>
        </p:nvSpPr>
        <p:spPr bwMode="auto">
          <a:xfrm>
            <a:off x="4055158" y="2050093"/>
            <a:ext cx="576262" cy="519112"/>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GB" sz="2800" b="1" dirty="0">
                <a:solidFill>
                  <a:srgbClr val="AC0D35"/>
                </a:solidFill>
                <a:ea typeface="Arial" charset="0"/>
                <a:cs typeface="Arial" charset="0"/>
              </a:rPr>
              <a:t>H</a:t>
            </a:r>
            <a:r>
              <a:rPr lang="en-GB" sz="1400" b="1" dirty="0">
                <a:solidFill>
                  <a:srgbClr val="AC0D35"/>
                </a:solidFill>
                <a:ea typeface="Arial" charset="0"/>
                <a:cs typeface="Arial" charset="0"/>
              </a:rPr>
              <a:t>4</a:t>
            </a:r>
          </a:p>
        </p:txBody>
      </p:sp>
      <p:sp>
        <p:nvSpPr>
          <p:cNvPr id="299018" name="Text Box 10"/>
          <p:cNvSpPr txBox="1">
            <a:spLocks noChangeArrowheads="1"/>
          </p:cNvSpPr>
          <p:nvPr/>
        </p:nvSpPr>
        <p:spPr bwMode="auto">
          <a:xfrm>
            <a:off x="3288997" y="2565361"/>
            <a:ext cx="576263" cy="519113"/>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GB" sz="2800" b="1" dirty="0">
                <a:solidFill>
                  <a:srgbClr val="AC0D35"/>
                </a:solidFill>
                <a:ea typeface="Arial" charset="0"/>
                <a:cs typeface="Arial" charset="0"/>
              </a:rPr>
              <a:t>H</a:t>
            </a:r>
            <a:r>
              <a:rPr lang="en-GB" sz="1400" b="1" dirty="0">
                <a:solidFill>
                  <a:srgbClr val="AC0D35"/>
                </a:solidFill>
                <a:ea typeface="Arial" charset="0"/>
                <a:cs typeface="Arial" charset="0"/>
              </a:rPr>
              <a:t>3</a:t>
            </a:r>
          </a:p>
        </p:txBody>
      </p:sp>
      <p:sp>
        <p:nvSpPr>
          <p:cNvPr id="299019" name="Text Box 11"/>
          <p:cNvSpPr txBox="1">
            <a:spLocks noChangeArrowheads="1"/>
          </p:cNvSpPr>
          <p:nvPr/>
        </p:nvSpPr>
        <p:spPr bwMode="auto">
          <a:xfrm>
            <a:off x="5327955" y="3361115"/>
            <a:ext cx="576263" cy="519113"/>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GB" sz="2800" b="1" dirty="0">
                <a:solidFill>
                  <a:srgbClr val="AC0D35"/>
                </a:solidFill>
                <a:ea typeface="Arial" charset="0"/>
                <a:cs typeface="Arial" charset="0"/>
              </a:rPr>
              <a:t>H</a:t>
            </a:r>
            <a:r>
              <a:rPr lang="en-GB" sz="1400" b="1" dirty="0">
                <a:solidFill>
                  <a:srgbClr val="AC0D35"/>
                </a:solidFill>
                <a:ea typeface="Arial" charset="0"/>
                <a:cs typeface="Arial" charset="0"/>
              </a:rPr>
              <a:t>1</a:t>
            </a:r>
          </a:p>
        </p:txBody>
      </p:sp>
      <p:sp>
        <p:nvSpPr>
          <p:cNvPr id="299020" name="Text Box 12"/>
          <p:cNvSpPr txBox="1">
            <a:spLocks noChangeArrowheads="1"/>
          </p:cNvSpPr>
          <p:nvPr/>
        </p:nvSpPr>
        <p:spPr bwMode="auto">
          <a:xfrm>
            <a:off x="4585528" y="3625395"/>
            <a:ext cx="576262" cy="519113"/>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GB" sz="2800" b="1" dirty="0">
                <a:solidFill>
                  <a:srgbClr val="AC0D35"/>
                </a:solidFill>
                <a:ea typeface="Arial" charset="0"/>
                <a:cs typeface="Arial" charset="0"/>
              </a:rPr>
              <a:t>H</a:t>
            </a:r>
            <a:r>
              <a:rPr lang="en-GB" sz="1400" b="1" dirty="0">
                <a:solidFill>
                  <a:srgbClr val="AC0D35"/>
                </a:solidFill>
                <a:ea typeface="Arial" charset="0"/>
                <a:cs typeface="Arial" charset="0"/>
              </a:rPr>
              <a:t>2</a:t>
            </a:r>
          </a:p>
        </p:txBody>
      </p:sp>
      <p:sp>
        <p:nvSpPr>
          <p:cNvPr id="299021" name="Text Box 13"/>
          <p:cNvSpPr txBox="1">
            <a:spLocks noChangeArrowheads="1"/>
          </p:cNvSpPr>
          <p:nvPr/>
        </p:nvSpPr>
        <p:spPr bwMode="auto">
          <a:xfrm>
            <a:off x="4752370" y="2798758"/>
            <a:ext cx="576263" cy="519112"/>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GB" sz="2800" b="1">
                <a:solidFill>
                  <a:srgbClr val="AC0D35"/>
                </a:solidFill>
                <a:ea typeface="Arial" charset="0"/>
                <a:cs typeface="Arial" charset="0"/>
              </a:rPr>
              <a:t>H</a:t>
            </a:r>
            <a:r>
              <a:rPr lang="en-GB" sz="1400" b="1">
                <a:solidFill>
                  <a:srgbClr val="AC0D35"/>
                </a:solidFill>
                <a:ea typeface="Arial" charset="0"/>
                <a:cs typeface="Arial" charset="0"/>
              </a:rPr>
              <a:t>5</a:t>
            </a:r>
          </a:p>
        </p:txBody>
      </p:sp>
      <p:sp>
        <p:nvSpPr>
          <p:cNvPr id="299022" name="Text Box 14"/>
          <p:cNvSpPr txBox="1">
            <a:spLocks noChangeArrowheads="1"/>
          </p:cNvSpPr>
          <p:nvPr/>
        </p:nvSpPr>
        <p:spPr bwMode="auto">
          <a:xfrm>
            <a:off x="0" y="4437740"/>
            <a:ext cx="9144000" cy="523220"/>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800" dirty="0">
                <a:solidFill>
                  <a:srgbClr val="AC0D35"/>
                </a:solidFill>
                <a:ea typeface="Arial" charset="0"/>
                <a:cs typeface="Arial" charset="0"/>
              </a:rPr>
              <a:t>Are </a:t>
            </a:r>
            <a:r>
              <a:rPr lang="en-GB" sz="2800" i="1" dirty="0">
                <a:solidFill>
                  <a:srgbClr val="AC0D35"/>
                </a:solidFill>
                <a:ea typeface="Arial" charset="0"/>
                <a:cs typeface="Arial" charset="0"/>
              </a:rPr>
              <a:t>p</a:t>
            </a:r>
            <a:r>
              <a:rPr lang="en-GB" sz="2800" baseline="-25000" dirty="0">
                <a:solidFill>
                  <a:srgbClr val="AC0D35"/>
                </a:solidFill>
                <a:ea typeface="Arial" charset="0"/>
                <a:cs typeface="Arial" charset="0"/>
              </a:rPr>
              <a:t>1</a:t>
            </a:r>
            <a:r>
              <a:rPr lang="en-GB" sz="2800" dirty="0">
                <a:solidFill>
                  <a:srgbClr val="AC0D35"/>
                </a:solidFill>
                <a:ea typeface="Arial" charset="0"/>
                <a:cs typeface="Arial" charset="0"/>
              </a:rPr>
              <a:t>, </a:t>
            </a:r>
            <a:r>
              <a:rPr lang="en-GB" sz="2800" i="1" dirty="0">
                <a:solidFill>
                  <a:srgbClr val="AC0D35"/>
                </a:solidFill>
                <a:ea typeface="Arial" charset="0"/>
                <a:cs typeface="Arial" charset="0"/>
              </a:rPr>
              <a:t>p</a:t>
            </a:r>
            <a:r>
              <a:rPr lang="en-GB" sz="2800" baseline="-25000" dirty="0">
                <a:solidFill>
                  <a:srgbClr val="AC0D35"/>
                </a:solidFill>
                <a:ea typeface="Arial" charset="0"/>
                <a:cs typeface="Arial" charset="0"/>
              </a:rPr>
              <a:t>2</a:t>
            </a:r>
            <a:r>
              <a:rPr lang="en-GB" sz="2800" dirty="0">
                <a:solidFill>
                  <a:srgbClr val="AC0D35"/>
                </a:solidFill>
                <a:ea typeface="Arial" charset="0"/>
                <a:cs typeface="Arial" charset="0"/>
              </a:rPr>
              <a:t>, </a:t>
            </a:r>
            <a:r>
              <a:rPr lang="en-GB" sz="2800" i="1" dirty="0">
                <a:solidFill>
                  <a:srgbClr val="AC0D35"/>
                </a:solidFill>
                <a:ea typeface="Arial" charset="0"/>
                <a:cs typeface="Arial" charset="0"/>
              </a:rPr>
              <a:t>p</a:t>
            </a:r>
            <a:r>
              <a:rPr lang="en-GB" sz="2800" baseline="-25000" dirty="0">
                <a:solidFill>
                  <a:srgbClr val="AC0D35"/>
                </a:solidFill>
                <a:ea typeface="Arial" charset="0"/>
                <a:cs typeface="Arial" charset="0"/>
              </a:rPr>
              <a:t>3</a:t>
            </a:r>
            <a:r>
              <a:rPr lang="en-GB" sz="2800" dirty="0">
                <a:solidFill>
                  <a:srgbClr val="AC0D35"/>
                </a:solidFill>
                <a:ea typeface="Arial" charset="0"/>
                <a:cs typeface="Arial" charset="0"/>
              </a:rPr>
              <a:t>, </a:t>
            </a:r>
            <a:r>
              <a:rPr lang="en-GB" sz="2800" i="1" dirty="0">
                <a:solidFill>
                  <a:srgbClr val="AC0D35"/>
                </a:solidFill>
                <a:ea typeface="Arial" charset="0"/>
                <a:cs typeface="Arial" charset="0"/>
              </a:rPr>
              <a:t>p</a:t>
            </a:r>
            <a:r>
              <a:rPr lang="en-GB" sz="2800" baseline="-25000" dirty="0">
                <a:solidFill>
                  <a:srgbClr val="AC0D35"/>
                </a:solidFill>
                <a:ea typeface="Arial" charset="0"/>
                <a:cs typeface="Arial" charset="0"/>
              </a:rPr>
              <a:t>4</a:t>
            </a:r>
            <a:r>
              <a:rPr lang="en-GB" sz="2800" dirty="0">
                <a:solidFill>
                  <a:srgbClr val="AC0D35"/>
                </a:solidFill>
                <a:ea typeface="Arial" charset="0"/>
                <a:cs typeface="Arial" charset="0"/>
              </a:rPr>
              <a:t>, </a:t>
            </a:r>
            <a:r>
              <a:rPr lang="en-GB" sz="2800" i="1" dirty="0">
                <a:solidFill>
                  <a:srgbClr val="AC0D35"/>
                </a:solidFill>
                <a:ea typeface="Arial" charset="0"/>
                <a:cs typeface="Arial" charset="0"/>
              </a:rPr>
              <a:t>p</a:t>
            </a:r>
            <a:r>
              <a:rPr lang="en-GB" sz="2800" baseline="-25000" dirty="0">
                <a:solidFill>
                  <a:srgbClr val="AC0D35"/>
                </a:solidFill>
                <a:ea typeface="Arial" charset="0"/>
                <a:cs typeface="Arial" charset="0"/>
              </a:rPr>
              <a:t>5</a:t>
            </a:r>
            <a:r>
              <a:rPr lang="en-GB" sz="2800" dirty="0">
                <a:solidFill>
                  <a:srgbClr val="AC0D35"/>
                </a:solidFill>
                <a:ea typeface="Arial" charset="0"/>
                <a:cs typeface="Arial" charset="0"/>
              </a:rPr>
              <a:t> significant at an overall threshold </a:t>
            </a:r>
            <a:r>
              <a:rPr lang="en-GB" sz="2800" dirty="0" smtClean="0">
                <a:solidFill>
                  <a:srgbClr val="AC0D35"/>
                </a:solidFill>
                <a:ea typeface="Arial" charset="0"/>
                <a:cs typeface="Arial" charset="0"/>
                <a:sym typeface="Symbol" charset="2"/>
              </a:rPr>
              <a:t>?</a:t>
            </a:r>
            <a:endParaRPr lang="en-GB" sz="2800" dirty="0">
              <a:solidFill>
                <a:srgbClr val="AC0D35"/>
              </a:solidFill>
              <a:ea typeface="Arial" charset="0"/>
              <a:cs typeface="Arial" charset="0"/>
              <a:sym typeface="Symbol" charset="2"/>
            </a:endParaRPr>
          </a:p>
        </p:txBody>
      </p:sp>
      <p:sp>
        <p:nvSpPr>
          <p:cNvPr id="299023" name="Text Box 15"/>
          <p:cNvSpPr txBox="1">
            <a:spLocks noChangeArrowheads="1"/>
          </p:cNvSpPr>
          <p:nvPr/>
        </p:nvSpPr>
        <p:spPr bwMode="auto">
          <a:xfrm>
            <a:off x="0" y="5300663"/>
            <a:ext cx="9144000" cy="1169551"/>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2800" dirty="0">
                <a:solidFill>
                  <a:srgbClr val="7F7F7F"/>
                </a:solidFill>
                <a:ea typeface="Arial" charset="0"/>
                <a:cs typeface="Arial" charset="0"/>
              </a:rPr>
              <a:t>Adjust individual thresholds  </a:t>
            </a:r>
            <a:r>
              <a:rPr lang="en-GB" sz="2800" dirty="0">
                <a:solidFill>
                  <a:srgbClr val="7F7F7F"/>
                </a:solidFill>
                <a:ea typeface="Arial" charset="0"/>
                <a:cs typeface="Arial" charset="0"/>
                <a:sym typeface="Symbol" charset="2"/>
              </a:rPr>
              <a:t></a:t>
            </a:r>
            <a:r>
              <a:rPr lang="en-GB" sz="2800" baseline="-25000" dirty="0">
                <a:solidFill>
                  <a:srgbClr val="7F7F7F"/>
                </a:solidFill>
                <a:ea typeface="Arial" charset="0"/>
                <a:cs typeface="Arial" charset="0"/>
                <a:sym typeface="Symbol" charset="2"/>
              </a:rPr>
              <a:t>1</a:t>
            </a:r>
            <a:r>
              <a:rPr lang="en-GB" sz="2800" dirty="0">
                <a:solidFill>
                  <a:srgbClr val="7F7F7F"/>
                </a:solidFill>
                <a:ea typeface="Arial" charset="0"/>
                <a:cs typeface="Arial" charset="0"/>
                <a:sym typeface="Symbol" charset="2"/>
              </a:rPr>
              <a:t>, </a:t>
            </a:r>
            <a:r>
              <a:rPr lang="en-GB" sz="2800" baseline="-25000" dirty="0">
                <a:solidFill>
                  <a:srgbClr val="7F7F7F"/>
                </a:solidFill>
                <a:ea typeface="Arial" charset="0"/>
                <a:cs typeface="Arial" charset="0"/>
                <a:sym typeface="Symbol" charset="2"/>
              </a:rPr>
              <a:t>2</a:t>
            </a:r>
            <a:r>
              <a:rPr lang="en-GB" sz="2800" dirty="0">
                <a:solidFill>
                  <a:srgbClr val="7F7F7F"/>
                </a:solidFill>
                <a:ea typeface="Arial" charset="0"/>
                <a:cs typeface="Arial" charset="0"/>
                <a:sym typeface="Symbol" charset="2"/>
              </a:rPr>
              <a:t>, </a:t>
            </a:r>
            <a:r>
              <a:rPr lang="en-GB" sz="2800" baseline="-25000" dirty="0">
                <a:solidFill>
                  <a:srgbClr val="7F7F7F"/>
                </a:solidFill>
                <a:ea typeface="Arial" charset="0"/>
                <a:cs typeface="Arial" charset="0"/>
                <a:sym typeface="Symbol" charset="2"/>
              </a:rPr>
              <a:t>3</a:t>
            </a:r>
            <a:r>
              <a:rPr lang="en-GB" sz="2800" dirty="0">
                <a:solidFill>
                  <a:srgbClr val="7F7F7F"/>
                </a:solidFill>
                <a:ea typeface="Arial" charset="0"/>
                <a:cs typeface="Arial" charset="0"/>
                <a:sym typeface="Symbol" charset="2"/>
              </a:rPr>
              <a:t>, </a:t>
            </a:r>
            <a:r>
              <a:rPr lang="en-GB" sz="2800" baseline="-25000" dirty="0">
                <a:solidFill>
                  <a:srgbClr val="7F7F7F"/>
                </a:solidFill>
                <a:ea typeface="Arial" charset="0"/>
                <a:cs typeface="Arial" charset="0"/>
                <a:sym typeface="Symbol" charset="2"/>
              </a:rPr>
              <a:t>4</a:t>
            </a:r>
            <a:r>
              <a:rPr lang="en-GB" sz="2800" dirty="0">
                <a:solidFill>
                  <a:srgbClr val="7F7F7F"/>
                </a:solidFill>
                <a:ea typeface="Arial" charset="0"/>
                <a:cs typeface="Arial" charset="0"/>
                <a:sym typeface="Symbol" charset="2"/>
              </a:rPr>
              <a:t>, </a:t>
            </a:r>
            <a:r>
              <a:rPr lang="en-GB" sz="2800" baseline="-25000" dirty="0">
                <a:solidFill>
                  <a:srgbClr val="7F7F7F"/>
                </a:solidFill>
                <a:ea typeface="Arial" charset="0"/>
                <a:cs typeface="Arial" charset="0"/>
                <a:sym typeface="Symbol" charset="2"/>
              </a:rPr>
              <a:t>5</a:t>
            </a:r>
            <a:r>
              <a:rPr lang="en-GB" sz="2800" dirty="0">
                <a:solidFill>
                  <a:srgbClr val="7F7F7F"/>
                </a:solidFill>
                <a:ea typeface="Arial" charset="0"/>
                <a:cs typeface="Arial" charset="0"/>
                <a:sym typeface="Symbol" charset="2"/>
              </a:rPr>
              <a:t> </a:t>
            </a:r>
          </a:p>
          <a:p>
            <a:pPr algn="ctr" eaLnBrk="1" hangingPunct="1">
              <a:spcBef>
                <a:spcPct val="50000"/>
              </a:spcBef>
            </a:pPr>
            <a:r>
              <a:rPr lang="en-GB" sz="2800" dirty="0">
                <a:solidFill>
                  <a:srgbClr val="7F7F7F"/>
                </a:solidFill>
                <a:ea typeface="Arial" charset="0"/>
                <a:cs typeface="Arial" charset="0"/>
                <a:sym typeface="Symbol" charset="2"/>
              </a:rPr>
              <a:t>so overall type I error rate ≤ </a:t>
            </a:r>
          </a:p>
        </p:txBody>
      </p:sp>
      <p:sp>
        <p:nvSpPr>
          <p:cNvPr id="299024" name="Text Box 16"/>
          <p:cNvSpPr txBox="1">
            <a:spLocks noChangeArrowheads="1"/>
          </p:cNvSpPr>
          <p:nvPr/>
        </p:nvSpPr>
        <p:spPr bwMode="auto">
          <a:xfrm>
            <a:off x="4211638" y="5157788"/>
            <a:ext cx="1152525" cy="366712"/>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endParaRPr lang="en-AU" sz="1800">
              <a:latin typeface="Arial" charset="0"/>
              <a:ea typeface="Arial" charset="0"/>
              <a:cs typeface="Arial" charset="0"/>
            </a:endParaRPr>
          </a:p>
        </p:txBody>
      </p:sp>
      <p:sp>
        <p:nvSpPr>
          <p:cNvPr id="299025" name="Text Box 17"/>
          <p:cNvSpPr txBox="1">
            <a:spLocks noChangeArrowheads="1"/>
          </p:cNvSpPr>
          <p:nvPr/>
        </p:nvSpPr>
        <p:spPr bwMode="auto">
          <a:xfrm>
            <a:off x="241905" y="1514475"/>
            <a:ext cx="4138008" cy="52322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800" dirty="0">
                <a:solidFill>
                  <a:srgbClr val="7F7F7F"/>
                </a:solidFill>
              </a:rPr>
              <a:t>Test one branch at a time?</a:t>
            </a:r>
          </a:p>
        </p:txBody>
      </p:sp>
      <p:sp>
        <p:nvSpPr>
          <p:cNvPr id="18" name="Title 1"/>
          <p:cNvSpPr>
            <a:spLocks noGrp="1"/>
          </p:cNvSpPr>
          <p:nvPr/>
        </p:nvSpPr>
        <p:spPr>
          <a:xfrm>
            <a:off x="-12700" y="-3439"/>
            <a:ext cx="9144000" cy="1116201"/>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	Testing multiple hypotheses </a:t>
            </a:r>
          </a:p>
        </p:txBody>
      </p:sp>
      <p:sp>
        <p:nvSpPr>
          <p:cNvPr id="19" name="TextBox 18"/>
          <p:cNvSpPr txBox="1"/>
          <p:nvPr/>
        </p:nvSpPr>
        <p:spPr>
          <a:xfrm rot="16200000">
            <a:off x="7306711" y="2614091"/>
            <a:ext cx="3135331" cy="369332"/>
          </a:xfrm>
          <a:prstGeom prst="rect">
            <a:avLst/>
          </a:prstGeom>
          <a:noFill/>
        </p:spPr>
        <p:txBody>
          <a:bodyPr wrap="none" rtlCol="0">
            <a:spAutoFit/>
          </a:bodyPr>
          <a:lstStyle/>
          <a:p>
            <a:r>
              <a:rPr lang="en-US" dirty="0" smtClean="0"/>
              <a:t>Anisimova &amp; Yang (2007), MBE</a:t>
            </a:r>
            <a:endParaRPr lang="en-US" dirty="0"/>
          </a:p>
        </p:txBody>
      </p:sp>
    </p:spTree>
    <p:extLst>
      <p:ext uri="{BB962C8B-B14F-4D97-AF65-F5344CB8AC3E}">
        <p14:creationId xmlns:p14="http://schemas.microsoft.com/office/powerpoint/2010/main" val="9692995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9019"/>
                                        </p:tgtEl>
                                        <p:attrNameLst>
                                          <p:attrName>style.visibility</p:attrName>
                                        </p:attrNameLst>
                                      </p:cBhvr>
                                      <p:to>
                                        <p:strVal val="visible"/>
                                      </p:to>
                                    </p:set>
                                    <p:anim calcmode="lin" valueType="num">
                                      <p:cBhvr additive="base">
                                        <p:cTn id="7" dur="500" fill="hold"/>
                                        <p:tgtEl>
                                          <p:spTgt spid="299019"/>
                                        </p:tgtEl>
                                        <p:attrNameLst>
                                          <p:attrName>ppt_x</p:attrName>
                                        </p:attrNameLst>
                                      </p:cBhvr>
                                      <p:tavLst>
                                        <p:tav tm="0">
                                          <p:val>
                                            <p:strVal val="#ppt_x"/>
                                          </p:val>
                                        </p:tav>
                                        <p:tav tm="100000">
                                          <p:val>
                                            <p:strVal val="#ppt_x"/>
                                          </p:val>
                                        </p:tav>
                                      </p:tavLst>
                                    </p:anim>
                                    <p:anim calcmode="lin" valueType="num">
                                      <p:cBhvr additive="base">
                                        <p:cTn id="8" dur="500" fill="hold"/>
                                        <p:tgtEl>
                                          <p:spTgt spid="2990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9020"/>
                                        </p:tgtEl>
                                        <p:attrNameLst>
                                          <p:attrName>style.visibility</p:attrName>
                                        </p:attrNameLst>
                                      </p:cBhvr>
                                      <p:to>
                                        <p:strVal val="visible"/>
                                      </p:to>
                                    </p:set>
                                    <p:anim calcmode="lin" valueType="num">
                                      <p:cBhvr additive="base">
                                        <p:cTn id="13" dur="500" fill="hold"/>
                                        <p:tgtEl>
                                          <p:spTgt spid="299020"/>
                                        </p:tgtEl>
                                        <p:attrNameLst>
                                          <p:attrName>ppt_x</p:attrName>
                                        </p:attrNameLst>
                                      </p:cBhvr>
                                      <p:tavLst>
                                        <p:tav tm="0">
                                          <p:val>
                                            <p:strVal val="#ppt_x"/>
                                          </p:val>
                                        </p:tav>
                                        <p:tav tm="100000">
                                          <p:val>
                                            <p:strVal val="#ppt_x"/>
                                          </p:val>
                                        </p:tav>
                                      </p:tavLst>
                                    </p:anim>
                                    <p:anim calcmode="lin" valueType="num">
                                      <p:cBhvr additive="base">
                                        <p:cTn id="14" dur="500" fill="hold"/>
                                        <p:tgtEl>
                                          <p:spTgt spid="2990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9018"/>
                                        </p:tgtEl>
                                        <p:attrNameLst>
                                          <p:attrName>style.visibility</p:attrName>
                                        </p:attrNameLst>
                                      </p:cBhvr>
                                      <p:to>
                                        <p:strVal val="visible"/>
                                      </p:to>
                                    </p:set>
                                    <p:anim calcmode="lin" valueType="num">
                                      <p:cBhvr additive="base">
                                        <p:cTn id="19" dur="500" fill="hold"/>
                                        <p:tgtEl>
                                          <p:spTgt spid="299018"/>
                                        </p:tgtEl>
                                        <p:attrNameLst>
                                          <p:attrName>ppt_x</p:attrName>
                                        </p:attrNameLst>
                                      </p:cBhvr>
                                      <p:tavLst>
                                        <p:tav tm="0">
                                          <p:val>
                                            <p:strVal val="0-#ppt_w/2"/>
                                          </p:val>
                                        </p:tav>
                                        <p:tav tm="100000">
                                          <p:val>
                                            <p:strVal val="#ppt_x"/>
                                          </p:val>
                                        </p:tav>
                                      </p:tavLst>
                                    </p:anim>
                                    <p:anim calcmode="lin" valueType="num">
                                      <p:cBhvr additive="base">
                                        <p:cTn id="20" dur="500" fill="hold"/>
                                        <p:tgtEl>
                                          <p:spTgt spid="2990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99017"/>
                                        </p:tgtEl>
                                        <p:attrNameLst>
                                          <p:attrName>style.visibility</p:attrName>
                                        </p:attrNameLst>
                                      </p:cBhvr>
                                      <p:to>
                                        <p:strVal val="visible"/>
                                      </p:to>
                                    </p:set>
                                    <p:anim calcmode="lin" valueType="num">
                                      <p:cBhvr additive="base">
                                        <p:cTn id="25" dur="500" fill="hold"/>
                                        <p:tgtEl>
                                          <p:spTgt spid="299017"/>
                                        </p:tgtEl>
                                        <p:attrNameLst>
                                          <p:attrName>ppt_x</p:attrName>
                                        </p:attrNameLst>
                                      </p:cBhvr>
                                      <p:tavLst>
                                        <p:tav tm="0">
                                          <p:val>
                                            <p:strVal val="1+#ppt_w/2"/>
                                          </p:val>
                                        </p:tav>
                                        <p:tav tm="100000">
                                          <p:val>
                                            <p:strVal val="#ppt_x"/>
                                          </p:val>
                                        </p:tav>
                                      </p:tavLst>
                                    </p:anim>
                                    <p:anim calcmode="lin" valueType="num">
                                      <p:cBhvr additive="base">
                                        <p:cTn id="26" dur="500" fill="hold"/>
                                        <p:tgtEl>
                                          <p:spTgt spid="2990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99021"/>
                                        </p:tgtEl>
                                        <p:attrNameLst>
                                          <p:attrName>style.visibility</p:attrName>
                                        </p:attrNameLst>
                                      </p:cBhvr>
                                      <p:to>
                                        <p:strVal val="visible"/>
                                      </p:to>
                                    </p:set>
                                    <p:anim calcmode="lin" valueType="num">
                                      <p:cBhvr additive="base">
                                        <p:cTn id="31" dur="500" fill="hold"/>
                                        <p:tgtEl>
                                          <p:spTgt spid="299021"/>
                                        </p:tgtEl>
                                        <p:attrNameLst>
                                          <p:attrName>ppt_x</p:attrName>
                                        </p:attrNameLst>
                                      </p:cBhvr>
                                      <p:tavLst>
                                        <p:tav tm="0">
                                          <p:val>
                                            <p:strVal val="1+#ppt_w/2"/>
                                          </p:val>
                                        </p:tav>
                                        <p:tav tm="100000">
                                          <p:val>
                                            <p:strVal val="#ppt_x"/>
                                          </p:val>
                                        </p:tav>
                                      </p:tavLst>
                                    </p:anim>
                                    <p:anim calcmode="lin" valueType="num">
                                      <p:cBhvr additive="base">
                                        <p:cTn id="32" dur="500" fill="hold"/>
                                        <p:tgtEl>
                                          <p:spTgt spid="29902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90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9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7" grpId="0" autoUpdateAnimBg="0"/>
      <p:bldP spid="299018" grpId="0" autoUpdateAnimBg="0"/>
      <p:bldP spid="299019" grpId="0" autoUpdateAnimBg="0"/>
      <p:bldP spid="299020" grpId="0" autoUpdateAnimBg="0"/>
      <p:bldP spid="299021" grpId="0" autoUpdateAnimBg="0"/>
      <p:bldP spid="299022" grpId="0" autoUpdateAnimBg="0"/>
      <p:bldP spid="299023"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8" name="Rectangle 6"/>
          <p:cNvSpPr>
            <a:spLocks noChangeArrowheads="1"/>
          </p:cNvSpPr>
          <p:nvPr/>
        </p:nvSpPr>
        <p:spPr bwMode="auto">
          <a:xfrm>
            <a:off x="569258" y="4149725"/>
            <a:ext cx="8149291" cy="2555875"/>
          </a:xfrm>
          <a:prstGeom prst="rect">
            <a:avLst/>
          </a:prstGeom>
          <a:solidFill>
            <a:schemeClr val="accent1">
              <a:lumMod val="75000"/>
              <a:alpha val="12000"/>
            </a:schemeClr>
          </a:solidFill>
          <a:ln w="9525">
            <a:noFill/>
            <a:miter lim="800000"/>
            <a:headEnd/>
            <a:tailEnd/>
          </a:ln>
          <a:effectLst/>
        </p:spPr>
        <p:txBody>
          <a:bodyPr wrap="none" anchor="ctr">
            <a:prstTxWarp prst="textNoShape">
              <a:avLst/>
            </a:prstTxWarp>
          </a:bodyPr>
          <a:lstStyle/>
          <a:p>
            <a:endParaRPr lang="en-AU"/>
          </a:p>
        </p:txBody>
      </p:sp>
      <p:sp>
        <p:nvSpPr>
          <p:cNvPr id="300034" name="Rectangle 2"/>
          <p:cNvSpPr>
            <a:spLocks noChangeArrowheads="1"/>
          </p:cNvSpPr>
          <p:nvPr/>
        </p:nvSpPr>
        <p:spPr bwMode="auto">
          <a:xfrm>
            <a:off x="4633913" y="1949753"/>
            <a:ext cx="8229600" cy="1143000"/>
          </a:xfrm>
          <a:prstGeom prst="rect">
            <a:avLst/>
          </a:prstGeom>
          <a:noFill/>
          <a:ln w="9525">
            <a:noFill/>
            <a:miter lim="800000"/>
            <a:headEnd/>
            <a:tailEnd/>
          </a:ln>
          <a:effectLst/>
        </p:spPr>
        <p:txBody>
          <a:bodyPr anchor="ctr">
            <a:prstTxWarp prst="textNoShape">
              <a:avLst/>
            </a:prstTxWarp>
          </a:bodyPr>
          <a:lstStyle/>
          <a:p>
            <a:pPr algn="ctr" eaLnBrk="1" hangingPunct="1"/>
            <a:endParaRPr lang="en-GB" sz="2800" b="1" dirty="0">
              <a:solidFill>
                <a:srgbClr val="FB4431"/>
              </a:solidFill>
              <a:effectLst>
                <a:outerShdw blurRad="38100" dist="38100" dir="2700000" algn="tl">
                  <a:srgbClr val="DDDDDD"/>
                </a:outerShdw>
              </a:effectLst>
              <a:latin typeface="Lucida Sans Unicode" charset="0"/>
            </a:endParaRPr>
          </a:p>
        </p:txBody>
      </p:sp>
      <p:sp>
        <p:nvSpPr>
          <p:cNvPr id="300035" name="Rectangle 3"/>
          <p:cNvSpPr>
            <a:spLocks noChangeArrowheads="1"/>
          </p:cNvSpPr>
          <p:nvPr/>
        </p:nvSpPr>
        <p:spPr bwMode="auto">
          <a:xfrm>
            <a:off x="423863" y="1271984"/>
            <a:ext cx="8294687" cy="3048000"/>
          </a:xfrm>
          <a:prstGeom prst="rect">
            <a:avLst/>
          </a:prstGeom>
          <a:noFill/>
          <a:ln w="9525">
            <a:noFill/>
            <a:miter lim="800000"/>
            <a:headEnd/>
            <a:tailEnd/>
          </a:ln>
          <a:effectLst/>
        </p:spPr>
        <p:txBody>
          <a:bodyPr anchor="ctr">
            <a:prstTxWarp prst="textNoShape">
              <a:avLst/>
            </a:prstTxWarp>
          </a:bodyPr>
          <a:lstStyle/>
          <a:p>
            <a:pPr algn="ctr"/>
            <a:r>
              <a:rPr lang="en-GB" sz="2400" dirty="0" smtClean="0">
                <a:solidFill>
                  <a:srgbClr val="7F7F7F"/>
                </a:solidFill>
              </a:rPr>
              <a:t>Family</a:t>
            </a:r>
            <a:r>
              <a:rPr lang="en-GB" sz="2400" dirty="0">
                <a:solidFill>
                  <a:srgbClr val="7F7F7F"/>
                </a:solidFill>
              </a:rPr>
              <a:t>-Wise Error Rate </a:t>
            </a:r>
            <a:r>
              <a:rPr lang="en-GB" sz="2400" dirty="0" smtClean="0">
                <a:solidFill>
                  <a:srgbClr val="7F7F7F"/>
                </a:solidFill>
              </a:rPr>
              <a:t>(FWER): overall </a:t>
            </a:r>
            <a:r>
              <a:rPr lang="en-GB" sz="2400" dirty="0">
                <a:solidFill>
                  <a:srgbClr val="7F7F7F"/>
                </a:solidFill>
              </a:rPr>
              <a:t>type I error </a:t>
            </a:r>
            <a:r>
              <a:rPr lang="en-GB" sz="2400" dirty="0" smtClean="0">
                <a:solidFill>
                  <a:srgbClr val="7F7F7F"/>
                </a:solidFill>
              </a:rPr>
              <a:t>(FP rate</a:t>
            </a:r>
            <a:r>
              <a:rPr lang="en-GB" sz="2400" dirty="0">
                <a:solidFill>
                  <a:srgbClr val="7F7F7F"/>
                </a:solidFill>
              </a:rPr>
              <a:t>)</a:t>
            </a:r>
            <a:br>
              <a:rPr lang="en-GB" sz="2400" dirty="0">
                <a:solidFill>
                  <a:srgbClr val="7F7F7F"/>
                </a:solidFill>
              </a:rPr>
            </a:br>
            <a:r>
              <a:rPr lang="en-GB" sz="2400" dirty="0">
                <a:solidFill>
                  <a:srgbClr val="7F7F7F"/>
                </a:solidFill>
              </a:rPr>
              <a:t/>
            </a:r>
            <a:br>
              <a:rPr lang="en-GB" sz="2400" dirty="0">
                <a:solidFill>
                  <a:srgbClr val="7F7F7F"/>
                </a:solidFill>
              </a:rPr>
            </a:br>
            <a:r>
              <a:rPr lang="en-GB" sz="2400" b="1" dirty="0">
                <a:solidFill>
                  <a:schemeClr val="bg1">
                    <a:lumMod val="50000"/>
                  </a:schemeClr>
                </a:solidFill>
              </a:rPr>
              <a:t>FWER = </a:t>
            </a:r>
            <a:r>
              <a:rPr lang="en-GB" sz="2400" b="1" dirty="0" err="1" smtClean="0">
                <a:solidFill>
                  <a:schemeClr val="bg1">
                    <a:lumMod val="50000"/>
                  </a:schemeClr>
                </a:solidFill>
              </a:rPr>
              <a:t>Pr</a:t>
            </a:r>
            <a:r>
              <a:rPr lang="en-GB" sz="2400" b="1" dirty="0" smtClean="0">
                <a:solidFill>
                  <a:schemeClr val="bg1">
                    <a:lumMod val="50000"/>
                  </a:schemeClr>
                </a:solidFill>
              </a:rPr>
              <a:t> </a:t>
            </a:r>
            <a:r>
              <a:rPr lang="en-GB" sz="2400" b="1" dirty="0">
                <a:solidFill>
                  <a:schemeClr val="bg1">
                    <a:lumMod val="50000"/>
                  </a:schemeClr>
                </a:solidFill>
              </a:rPr>
              <a:t>(reject at least one </a:t>
            </a:r>
            <a:r>
              <a:rPr lang="en-GB" sz="2400" b="1" dirty="0" smtClean="0">
                <a:solidFill>
                  <a:schemeClr val="bg1">
                    <a:lumMod val="50000"/>
                  </a:schemeClr>
                </a:solidFill>
              </a:rPr>
              <a:t>null when it’s true</a:t>
            </a:r>
            <a:r>
              <a:rPr lang="en-GB" sz="2400" b="1" dirty="0">
                <a:solidFill>
                  <a:schemeClr val="bg1">
                    <a:lumMod val="50000"/>
                  </a:schemeClr>
                </a:solidFill>
              </a:rPr>
              <a:t>)</a:t>
            </a:r>
            <a:br>
              <a:rPr lang="en-GB" sz="2400" b="1" dirty="0">
                <a:solidFill>
                  <a:schemeClr val="bg1">
                    <a:lumMod val="50000"/>
                  </a:schemeClr>
                </a:solidFill>
              </a:rPr>
            </a:br>
            <a:r>
              <a:rPr lang="en-GB" sz="2400" b="1" dirty="0">
                <a:solidFill>
                  <a:schemeClr val="bg1">
                    <a:lumMod val="50000"/>
                  </a:schemeClr>
                </a:solidFill>
              </a:rPr>
              <a:t>For </a:t>
            </a:r>
            <a:r>
              <a:rPr lang="en-GB" sz="2400" b="1" i="1" dirty="0">
                <a:solidFill>
                  <a:schemeClr val="bg1">
                    <a:lumMod val="50000"/>
                  </a:schemeClr>
                </a:solidFill>
              </a:rPr>
              <a:t>n</a:t>
            </a:r>
            <a:r>
              <a:rPr lang="en-GB" sz="2400" b="1" dirty="0">
                <a:solidFill>
                  <a:schemeClr val="bg1">
                    <a:lumMod val="50000"/>
                  </a:schemeClr>
                </a:solidFill>
              </a:rPr>
              <a:t> independent true null hypotheses tested at </a:t>
            </a:r>
            <a:r>
              <a:rPr lang="en-GB" sz="2400" b="1" dirty="0" smtClean="0">
                <a:solidFill>
                  <a:schemeClr val="bg1">
                    <a:lumMod val="50000"/>
                  </a:schemeClr>
                </a:solidFill>
                <a:sym typeface="Symbol" charset="2"/>
              </a:rPr>
              <a:t>:</a:t>
            </a:r>
            <a:r>
              <a:rPr lang="en-GB" sz="2400" b="1" dirty="0">
                <a:solidFill>
                  <a:schemeClr val="bg1">
                    <a:lumMod val="50000"/>
                  </a:schemeClr>
                </a:solidFill>
                <a:sym typeface="Symbol" charset="2"/>
              </a:rPr>
              <a:t/>
            </a:r>
            <a:br>
              <a:rPr lang="en-GB" sz="2400" b="1" dirty="0">
                <a:solidFill>
                  <a:schemeClr val="bg1">
                    <a:lumMod val="50000"/>
                  </a:schemeClr>
                </a:solidFill>
                <a:sym typeface="Symbol" charset="2"/>
              </a:rPr>
            </a:br>
            <a:r>
              <a:rPr lang="en-GB" sz="2400" b="1" dirty="0">
                <a:solidFill>
                  <a:schemeClr val="bg1">
                    <a:lumMod val="50000"/>
                  </a:schemeClr>
                </a:solidFill>
                <a:sym typeface="Symbol" charset="2"/>
              </a:rPr>
              <a:t>FWER= 1 – (1 – )</a:t>
            </a:r>
            <a:r>
              <a:rPr lang="en-GB" sz="2400" b="1" i="1" baseline="30000" dirty="0">
                <a:solidFill>
                  <a:schemeClr val="bg1">
                    <a:lumMod val="50000"/>
                  </a:schemeClr>
                </a:solidFill>
                <a:sym typeface="Symbol" charset="2"/>
              </a:rPr>
              <a:t>n</a:t>
            </a:r>
            <a:br>
              <a:rPr lang="en-GB" sz="2400" b="1" i="1" baseline="30000" dirty="0">
                <a:solidFill>
                  <a:schemeClr val="bg1">
                    <a:lumMod val="50000"/>
                  </a:schemeClr>
                </a:solidFill>
                <a:sym typeface="Symbol" charset="2"/>
              </a:rPr>
            </a:br>
            <a:r>
              <a:rPr lang="en-GB" sz="2400" b="1" i="1" baseline="30000" dirty="0">
                <a:solidFill>
                  <a:schemeClr val="bg1">
                    <a:lumMod val="50000"/>
                  </a:schemeClr>
                </a:solidFill>
                <a:sym typeface="Symbol" charset="2"/>
              </a:rPr>
              <a:t/>
            </a:r>
            <a:br>
              <a:rPr lang="en-GB" sz="2400" b="1" i="1" baseline="30000" dirty="0">
                <a:solidFill>
                  <a:schemeClr val="bg1">
                    <a:lumMod val="50000"/>
                  </a:schemeClr>
                </a:solidFill>
                <a:sym typeface="Symbol" charset="2"/>
              </a:rPr>
            </a:br>
            <a:r>
              <a:rPr lang="en-GB" b="1" i="1" dirty="0">
                <a:solidFill>
                  <a:schemeClr val="bg1">
                    <a:lumMod val="50000"/>
                  </a:schemeClr>
                </a:solidFill>
                <a:sym typeface="Symbol" charset="2"/>
              </a:rPr>
              <a:t>e.g. </a:t>
            </a:r>
            <a:r>
              <a:rPr lang="en-GB" b="1" dirty="0">
                <a:solidFill>
                  <a:schemeClr val="bg1">
                    <a:lumMod val="50000"/>
                  </a:schemeClr>
                </a:solidFill>
                <a:sym typeface="Symbol" charset="2"/>
              </a:rPr>
              <a:t>testing 10 hypotheses at 5% each we </a:t>
            </a:r>
            <a:r>
              <a:rPr lang="en-GB" b="1" dirty="0" smtClean="0">
                <a:solidFill>
                  <a:schemeClr val="bg1">
                    <a:lumMod val="50000"/>
                  </a:schemeClr>
                </a:solidFill>
                <a:sym typeface="Symbol" charset="2"/>
              </a:rPr>
              <a:t>may get </a:t>
            </a:r>
            <a:r>
              <a:rPr lang="en-GB" b="1" dirty="0">
                <a:solidFill>
                  <a:schemeClr val="bg1">
                    <a:lumMod val="50000"/>
                  </a:schemeClr>
                </a:solidFill>
                <a:sym typeface="Symbol" charset="2"/>
              </a:rPr>
              <a:t>FWER=40%!</a:t>
            </a:r>
            <a:endParaRPr lang="en-GB" b="1" i="1" dirty="0">
              <a:solidFill>
                <a:schemeClr val="bg1">
                  <a:lumMod val="50000"/>
                </a:schemeClr>
              </a:solidFill>
              <a:sym typeface="Symbol" charset="2"/>
            </a:endParaRPr>
          </a:p>
        </p:txBody>
      </p:sp>
      <p:sp>
        <p:nvSpPr>
          <p:cNvPr id="300036" name="Rectangle 4"/>
          <p:cNvSpPr>
            <a:spLocks noChangeArrowheads="1"/>
          </p:cNvSpPr>
          <p:nvPr/>
        </p:nvSpPr>
        <p:spPr bwMode="auto">
          <a:xfrm>
            <a:off x="365125" y="4149725"/>
            <a:ext cx="8353425" cy="2403475"/>
          </a:xfrm>
          <a:prstGeom prst="rect">
            <a:avLst/>
          </a:prstGeom>
          <a:noFill/>
          <a:ln w="9525">
            <a:noFill/>
            <a:miter lim="800000"/>
            <a:headEnd/>
            <a:tailEnd/>
          </a:ln>
          <a:effectLst/>
        </p:spPr>
        <p:txBody>
          <a:bodyPr anchor="ctr">
            <a:prstTxWarp prst="textNoShape">
              <a:avLst/>
            </a:prstTxWarp>
          </a:bodyPr>
          <a:lstStyle/>
          <a:p>
            <a:pPr algn="ctr" eaLnBrk="1" hangingPunct="1"/>
            <a:r>
              <a:rPr lang="en-GB" sz="2000" b="1" dirty="0">
                <a:solidFill>
                  <a:srgbClr val="AC0D35"/>
                </a:solidFill>
              </a:rPr>
              <a:t/>
            </a:r>
            <a:br>
              <a:rPr lang="en-GB" sz="2000" b="1" dirty="0">
                <a:solidFill>
                  <a:srgbClr val="AC0D35"/>
                </a:solidFill>
              </a:rPr>
            </a:br>
            <a:r>
              <a:rPr lang="en-GB" sz="2400" dirty="0" smtClean="0">
                <a:solidFill>
                  <a:schemeClr val="accent1">
                    <a:lumMod val="75000"/>
                  </a:schemeClr>
                </a:solidFill>
              </a:rPr>
              <a:t>If in some cases the null </a:t>
            </a:r>
            <a:r>
              <a:rPr lang="en-GB" sz="2400" dirty="0">
                <a:solidFill>
                  <a:schemeClr val="accent1">
                    <a:lumMod val="75000"/>
                  </a:schemeClr>
                </a:solidFill>
              </a:rPr>
              <a:t>hypotheses </a:t>
            </a:r>
            <a:r>
              <a:rPr lang="en-GB" sz="2400" dirty="0" smtClean="0">
                <a:solidFill>
                  <a:schemeClr val="accent1">
                    <a:lumMod val="75000"/>
                  </a:schemeClr>
                </a:solidFill>
              </a:rPr>
              <a:t>is </a:t>
            </a:r>
            <a:r>
              <a:rPr lang="en-GB" sz="2400" dirty="0">
                <a:solidFill>
                  <a:schemeClr val="accent1">
                    <a:lumMod val="75000"/>
                  </a:schemeClr>
                </a:solidFill>
              </a:rPr>
              <a:t>expected to be wrong, </a:t>
            </a:r>
            <a:br>
              <a:rPr lang="en-GB" sz="2400" dirty="0">
                <a:solidFill>
                  <a:schemeClr val="accent1">
                    <a:lumMod val="75000"/>
                  </a:schemeClr>
                </a:solidFill>
              </a:rPr>
            </a:br>
            <a:r>
              <a:rPr lang="en-GB" sz="2400" dirty="0">
                <a:solidFill>
                  <a:schemeClr val="accent1">
                    <a:lumMod val="75000"/>
                  </a:schemeClr>
                </a:solidFill>
              </a:rPr>
              <a:t>small percentage of false rejections is tolerable</a:t>
            </a:r>
            <a:br>
              <a:rPr lang="en-GB" sz="2400" dirty="0">
                <a:solidFill>
                  <a:schemeClr val="accent1">
                    <a:lumMod val="75000"/>
                  </a:schemeClr>
                </a:solidFill>
              </a:rPr>
            </a:br>
            <a:r>
              <a:rPr lang="en-GB" sz="2400" b="1" dirty="0">
                <a:solidFill>
                  <a:schemeClr val="accent1">
                    <a:lumMod val="75000"/>
                  </a:schemeClr>
                </a:solidFill>
              </a:rPr>
              <a:t/>
            </a:r>
            <a:br>
              <a:rPr lang="en-GB" sz="2400" b="1" dirty="0">
                <a:solidFill>
                  <a:schemeClr val="accent1">
                    <a:lumMod val="75000"/>
                  </a:schemeClr>
                </a:solidFill>
              </a:rPr>
            </a:br>
            <a:r>
              <a:rPr lang="en-GB" sz="2400" b="1" dirty="0">
                <a:solidFill>
                  <a:schemeClr val="accent1">
                    <a:lumMod val="75000"/>
                  </a:schemeClr>
                </a:solidFill>
              </a:rPr>
              <a:t>FDR = False Discovery Rate</a:t>
            </a:r>
            <a:br>
              <a:rPr lang="en-GB" sz="2400" b="1" dirty="0">
                <a:solidFill>
                  <a:schemeClr val="accent1">
                    <a:lumMod val="75000"/>
                  </a:schemeClr>
                </a:solidFill>
              </a:rPr>
            </a:br>
            <a:r>
              <a:rPr lang="en-GB" sz="2400" b="1" dirty="0">
                <a:solidFill>
                  <a:schemeClr val="accent1">
                    <a:lumMod val="75000"/>
                  </a:schemeClr>
                </a:solidFill>
              </a:rPr>
              <a:t>FDR = </a:t>
            </a:r>
            <a:r>
              <a:rPr lang="en-GB" sz="2400" b="1" i="1" dirty="0">
                <a:solidFill>
                  <a:schemeClr val="accent1">
                    <a:lumMod val="75000"/>
                  </a:schemeClr>
                </a:solidFill>
              </a:rPr>
              <a:t>E</a:t>
            </a:r>
            <a:r>
              <a:rPr lang="en-GB" sz="2400" b="1" dirty="0" smtClean="0">
                <a:solidFill>
                  <a:schemeClr val="accent1">
                    <a:lumMod val="75000"/>
                  </a:schemeClr>
                </a:solidFill>
              </a:rPr>
              <a:t>(# false </a:t>
            </a:r>
            <a:r>
              <a:rPr lang="en-GB" sz="2400" b="1" dirty="0">
                <a:solidFill>
                  <a:schemeClr val="accent1">
                    <a:lumMod val="75000"/>
                  </a:schemeClr>
                </a:solidFill>
              </a:rPr>
              <a:t>rejections</a:t>
            </a:r>
            <a:r>
              <a:rPr lang="en-GB" sz="2400" b="1" dirty="0" smtClean="0">
                <a:solidFill>
                  <a:schemeClr val="accent1">
                    <a:lumMod val="75000"/>
                  </a:schemeClr>
                </a:solidFill>
              </a:rPr>
              <a:t>/# all </a:t>
            </a:r>
            <a:r>
              <a:rPr lang="en-GB" sz="2400" b="1" dirty="0">
                <a:solidFill>
                  <a:schemeClr val="accent1">
                    <a:lumMod val="75000"/>
                  </a:schemeClr>
                </a:solidFill>
              </a:rPr>
              <a:t>rejections)</a:t>
            </a:r>
          </a:p>
        </p:txBody>
      </p:sp>
      <p:sp>
        <p:nvSpPr>
          <p:cNvPr id="8" name="Title 1"/>
          <p:cNvSpPr>
            <a:spLocks noGrp="1"/>
          </p:cNvSpPr>
          <p:nvPr/>
        </p:nvSpPr>
        <p:spPr>
          <a:xfrm>
            <a:off x="-12700" y="-3439"/>
            <a:ext cx="9144000" cy="1116201"/>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Multiple testing correction: FWER or FDR?</a:t>
            </a:r>
          </a:p>
        </p:txBody>
      </p:sp>
    </p:spTree>
    <p:extLst>
      <p:ext uri="{BB962C8B-B14F-4D97-AF65-F5344CB8AC3E}">
        <p14:creationId xmlns:p14="http://schemas.microsoft.com/office/powerpoint/2010/main" val="336020161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4" name="Rectangle 8"/>
          <p:cNvSpPr>
            <a:spLocks noChangeArrowheads="1"/>
          </p:cNvSpPr>
          <p:nvPr/>
        </p:nvSpPr>
        <p:spPr bwMode="auto">
          <a:xfrm>
            <a:off x="4953000" y="2709332"/>
            <a:ext cx="1022048" cy="3132668"/>
          </a:xfrm>
          <a:prstGeom prst="rect">
            <a:avLst/>
          </a:prstGeom>
          <a:solidFill>
            <a:schemeClr val="accent2">
              <a:lumMod val="40000"/>
              <a:lumOff val="60000"/>
              <a:alpha val="37000"/>
            </a:schemeClr>
          </a:solidFill>
          <a:ln w="9525">
            <a:noFill/>
            <a:miter lim="800000"/>
            <a:headEnd/>
            <a:tailEnd/>
          </a:ln>
          <a:effectLst/>
        </p:spPr>
        <p:txBody>
          <a:bodyPr wrap="none" anchor="ctr">
            <a:prstTxWarp prst="textNoShape">
              <a:avLst/>
            </a:prstTxWarp>
          </a:bodyPr>
          <a:lstStyle/>
          <a:p>
            <a:endParaRPr lang="en-AU"/>
          </a:p>
        </p:txBody>
      </p:sp>
      <p:sp>
        <p:nvSpPr>
          <p:cNvPr id="301065" name="Rectangle 9"/>
          <p:cNvSpPr>
            <a:spLocks noChangeArrowheads="1"/>
          </p:cNvSpPr>
          <p:nvPr/>
        </p:nvSpPr>
        <p:spPr bwMode="auto">
          <a:xfrm>
            <a:off x="3314095" y="2709332"/>
            <a:ext cx="1638905" cy="3132668"/>
          </a:xfrm>
          <a:prstGeom prst="rect">
            <a:avLst/>
          </a:prstGeom>
          <a:solidFill>
            <a:schemeClr val="accent1">
              <a:lumMod val="60000"/>
              <a:lumOff val="40000"/>
              <a:alpha val="22000"/>
            </a:schemeClr>
          </a:solidFill>
          <a:ln w="9525">
            <a:noFill/>
            <a:miter lim="800000"/>
            <a:headEnd/>
            <a:tailEnd/>
          </a:ln>
          <a:effectLst/>
        </p:spPr>
        <p:txBody>
          <a:bodyPr wrap="none" anchor="ctr">
            <a:prstTxWarp prst="textNoShape">
              <a:avLst/>
            </a:prstTxWarp>
          </a:bodyPr>
          <a:lstStyle/>
          <a:p>
            <a:endParaRPr lang="en-AU"/>
          </a:p>
        </p:txBody>
      </p:sp>
      <p:sp>
        <p:nvSpPr>
          <p:cNvPr id="301059" name="Rectangle 3"/>
          <p:cNvSpPr>
            <a:spLocks noChangeArrowheads="1"/>
          </p:cNvSpPr>
          <p:nvPr/>
        </p:nvSpPr>
        <p:spPr bwMode="auto">
          <a:xfrm>
            <a:off x="0" y="-80375"/>
            <a:ext cx="9144000" cy="1138238"/>
          </a:xfrm>
          <a:prstGeom prst="rect">
            <a:avLst/>
          </a:prstGeom>
          <a:noFill/>
          <a:ln w="9525">
            <a:noFill/>
            <a:miter lim="800000"/>
            <a:headEnd/>
            <a:tailEnd/>
          </a:ln>
          <a:effectLst/>
        </p:spPr>
        <p:txBody>
          <a:bodyPr anchor="ctr">
            <a:prstTxWarp prst="textNoShape">
              <a:avLst/>
            </a:prstTxWarp>
          </a:bodyPr>
          <a:lstStyle/>
          <a:p>
            <a:pPr algn="ctr" eaLnBrk="1" hangingPunct="1"/>
            <a:endParaRPr lang="en-GB" sz="3200">
              <a:solidFill>
                <a:srgbClr val="990033"/>
              </a:solidFill>
              <a:latin typeface="Times New Roman" charset="0"/>
            </a:endParaRPr>
          </a:p>
        </p:txBody>
      </p:sp>
      <p:sp>
        <p:nvSpPr>
          <p:cNvPr id="301060" name="Rectangle 4"/>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prstTxWarp prst="textNoShape">
              <a:avLst/>
            </a:prstTxWarp>
            <a:spAutoFit/>
          </a:bodyPr>
          <a:lstStyle/>
          <a:p>
            <a:endParaRPr lang="en-AU"/>
          </a:p>
        </p:txBody>
      </p:sp>
      <p:sp>
        <p:nvSpPr>
          <p:cNvPr id="301061"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prstTxWarp prst="textNoShape">
              <a:avLst/>
            </a:prstTxWarp>
            <a:spAutoFit/>
          </a:bodyPr>
          <a:lstStyle/>
          <a:p>
            <a:endParaRPr lang="en-AU"/>
          </a:p>
        </p:txBody>
      </p:sp>
      <p:sp>
        <p:nvSpPr>
          <p:cNvPr id="301062" name="Text Box 6"/>
          <p:cNvSpPr txBox="1">
            <a:spLocks noChangeArrowheads="1"/>
          </p:cNvSpPr>
          <p:nvPr/>
        </p:nvSpPr>
        <p:spPr bwMode="auto">
          <a:xfrm>
            <a:off x="-12700" y="1171695"/>
            <a:ext cx="9131300" cy="5493812"/>
          </a:xfrm>
          <a:prstGeom prst="rect">
            <a:avLst/>
          </a:prstGeom>
          <a:noFill/>
          <a:ln w="9525">
            <a:noFill/>
            <a:miter lim="800000"/>
            <a:headEnd/>
            <a:tailEnd/>
          </a:ln>
          <a:effectLst/>
        </p:spPr>
        <p:txBody>
          <a:bodyPr wrap="square">
            <a:prstTxWarp prst="textNoShape">
              <a:avLst/>
            </a:prstTxWarp>
            <a:spAutoFit/>
          </a:bodyPr>
          <a:lstStyle/>
          <a:p>
            <a:pPr marL="342900" indent="-342900" eaLnBrk="1" hangingPunct="1">
              <a:spcBef>
                <a:spcPct val="50000"/>
              </a:spcBef>
            </a:pPr>
            <a:r>
              <a:rPr lang="en-GB" sz="2400" dirty="0" smtClean="0">
                <a:solidFill>
                  <a:srgbClr val="7F7F7F"/>
                </a:solidFill>
                <a:ea typeface="Arial" charset="0"/>
                <a:cs typeface="Arial" charset="0"/>
              </a:rPr>
              <a:t>		100 simulated datasets</a:t>
            </a:r>
            <a:r>
              <a:rPr lang="en-GB" sz="2400" dirty="0">
                <a:solidFill>
                  <a:srgbClr val="7F7F7F"/>
                </a:solidFill>
                <a:ea typeface="Arial" charset="0"/>
                <a:cs typeface="Arial" charset="0"/>
              </a:rPr>
              <a:t> </a:t>
            </a:r>
            <a:r>
              <a:rPr lang="en-GB" sz="2400" dirty="0" smtClean="0">
                <a:solidFill>
                  <a:srgbClr val="7F7F7F"/>
                </a:solidFill>
                <a:ea typeface="Arial" charset="0"/>
                <a:cs typeface="Arial" charset="0"/>
              </a:rPr>
              <a:t>with first </a:t>
            </a:r>
            <a:r>
              <a:rPr lang="en-GB" sz="2400" dirty="0">
                <a:solidFill>
                  <a:srgbClr val="7F7F7F"/>
                </a:solidFill>
                <a:ea typeface="Arial" charset="0"/>
                <a:cs typeface="Arial" charset="0"/>
              </a:rPr>
              <a:t>6 null hypotheses </a:t>
            </a:r>
            <a:r>
              <a:rPr lang="en-GB" sz="2400" dirty="0" smtClean="0">
                <a:solidFill>
                  <a:srgbClr val="7F7F7F"/>
                </a:solidFill>
                <a:ea typeface="Arial" charset="0"/>
                <a:cs typeface="Arial" charset="0"/>
              </a:rPr>
              <a:t>true</a:t>
            </a:r>
            <a:endParaRPr lang="en-GB" sz="2400" dirty="0">
              <a:solidFill>
                <a:srgbClr val="7F7F7F"/>
              </a:solidFill>
              <a:ea typeface="Arial" charset="0"/>
              <a:cs typeface="Arial" charset="0"/>
            </a:endParaRPr>
          </a:p>
          <a:p>
            <a:pPr marL="342900" indent="-342900" eaLnBrk="1" hangingPunct="1">
              <a:spcBef>
                <a:spcPct val="50000"/>
              </a:spcBef>
            </a:pPr>
            <a:r>
              <a:rPr lang="en-GB" sz="2400" dirty="0" smtClean="0">
                <a:solidFill>
                  <a:srgbClr val="7F7F7F"/>
                </a:solidFill>
                <a:ea typeface="Arial" charset="0"/>
                <a:cs typeface="Arial" charset="0"/>
              </a:rPr>
              <a:t>		For </a:t>
            </a:r>
            <a:r>
              <a:rPr lang="en-GB" sz="2400" dirty="0">
                <a:solidFill>
                  <a:srgbClr val="7F7F7F"/>
                </a:solidFill>
                <a:ea typeface="Arial" charset="0"/>
                <a:cs typeface="Arial" charset="0"/>
              </a:rPr>
              <a:t>each </a:t>
            </a:r>
            <a:r>
              <a:rPr lang="en-GB" sz="2400" dirty="0" smtClean="0">
                <a:solidFill>
                  <a:srgbClr val="7F7F7F"/>
                </a:solidFill>
                <a:ea typeface="Arial" charset="0"/>
                <a:cs typeface="Arial" charset="0"/>
              </a:rPr>
              <a:t>sample, test </a:t>
            </a:r>
            <a:r>
              <a:rPr lang="en-GB" sz="2400" dirty="0">
                <a:solidFill>
                  <a:srgbClr val="7F7F7F"/>
                </a:solidFill>
                <a:ea typeface="Arial" charset="0"/>
                <a:cs typeface="Arial" charset="0"/>
              </a:rPr>
              <a:t>10 hypotheses, making 1 </a:t>
            </a:r>
            <a:r>
              <a:rPr lang="en-GB" sz="2400" dirty="0" smtClean="0">
                <a:solidFill>
                  <a:srgbClr val="7F7F7F"/>
                </a:solidFill>
                <a:ea typeface="Arial" charset="0"/>
                <a:cs typeface="Arial" charset="0"/>
              </a:rPr>
              <a:t>error </a:t>
            </a:r>
            <a:r>
              <a:rPr lang="en-GB" sz="2400" dirty="0">
                <a:solidFill>
                  <a:srgbClr val="7F7F7F"/>
                </a:solidFill>
                <a:ea typeface="Arial" charset="0"/>
                <a:cs typeface="Arial" charset="0"/>
              </a:rPr>
              <a:t>per sample</a:t>
            </a:r>
          </a:p>
          <a:p>
            <a:pPr marL="342900" indent="-342900" eaLnBrk="1" hangingPunct="1">
              <a:spcBef>
                <a:spcPct val="50000"/>
              </a:spcBef>
            </a:pPr>
            <a:r>
              <a:rPr lang="en-GB" sz="2400" dirty="0">
                <a:solidFill>
                  <a:srgbClr val="7F7F7F"/>
                </a:solidFill>
                <a:ea typeface="Arial" charset="0"/>
                <a:cs typeface="Arial" charset="0"/>
              </a:rPr>
              <a:t>	</a:t>
            </a:r>
            <a:r>
              <a:rPr lang="en-GB" sz="2400" dirty="0" smtClean="0">
                <a:solidFill>
                  <a:srgbClr val="7F7F7F"/>
                </a:solidFill>
                <a:ea typeface="Arial" charset="0"/>
                <a:cs typeface="Arial" charset="0"/>
              </a:rPr>
              <a:t>	Test results: 1=sign / 0=not sign</a:t>
            </a:r>
          </a:p>
          <a:p>
            <a:pPr marL="342900" indent="-342900" eaLnBrk="1" hangingPunct="1">
              <a:spcBef>
                <a:spcPct val="50000"/>
              </a:spcBef>
            </a:pPr>
            <a:r>
              <a:rPr lang="en-GB" sz="2000" b="1" dirty="0">
                <a:solidFill>
                  <a:srgbClr val="7F7F7F"/>
                </a:solidFill>
                <a:ea typeface="Arial" charset="0"/>
                <a:cs typeface="Arial" charset="0"/>
              </a:rPr>
              <a:t>	</a:t>
            </a:r>
            <a:r>
              <a:rPr lang="en-GB" sz="2000" b="1" dirty="0" smtClean="0">
                <a:solidFill>
                  <a:srgbClr val="7F7F7F"/>
                </a:solidFill>
                <a:ea typeface="Arial" charset="0"/>
                <a:cs typeface="Arial" charset="0"/>
              </a:rPr>
              <a:t>			</a:t>
            </a:r>
            <a:r>
              <a:rPr lang="en-GB" sz="2800" b="1" dirty="0" smtClean="0">
                <a:solidFill>
                  <a:srgbClr val="7F7F7F"/>
                </a:solidFill>
                <a:ea typeface="Arial" charset="0"/>
                <a:cs typeface="Arial" charset="0"/>
              </a:rPr>
              <a:t>			1     </a:t>
            </a:r>
            <a:r>
              <a:rPr lang="en-GB" sz="2800" b="1" dirty="0">
                <a:solidFill>
                  <a:srgbClr val="7F7F7F"/>
                </a:solidFill>
                <a:ea typeface="Arial" charset="0"/>
                <a:cs typeface="Arial" charset="0"/>
              </a:rPr>
              <a:t>0 0 0 0 0 </a:t>
            </a:r>
            <a:r>
              <a:rPr lang="en-GB" sz="2800" b="1" dirty="0">
                <a:solidFill>
                  <a:schemeClr val="accent2">
                    <a:lumMod val="75000"/>
                  </a:schemeClr>
                </a:solidFill>
                <a:ea typeface="Arial" charset="0"/>
                <a:cs typeface="Arial" charset="0"/>
              </a:rPr>
              <a:t>1</a:t>
            </a:r>
            <a:r>
              <a:rPr lang="en-GB" sz="2800" b="1" dirty="0">
                <a:solidFill>
                  <a:srgbClr val="7F7F7F"/>
                </a:solidFill>
                <a:ea typeface="Arial" charset="0"/>
                <a:cs typeface="Arial" charset="0"/>
              </a:rPr>
              <a:t> 1 1 1 1	</a:t>
            </a:r>
          </a:p>
          <a:p>
            <a:pPr marL="342900" indent="-342900" eaLnBrk="1" hangingPunct="1">
              <a:spcBef>
                <a:spcPct val="50000"/>
              </a:spcBef>
            </a:pPr>
            <a:r>
              <a:rPr lang="en-GB" sz="2800" b="1" dirty="0">
                <a:solidFill>
                  <a:srgbClr val="7F7F7F"/>
                </a:solidFill>
                <a:ea typeface="Arial" charset="0"/>
                <a:cs typeface="Arial" charset="0"/>
              </a:rPr>
              <a:t>				</a:t>
            </a:r>
            <a:r>
              <a:rPr lang="en-GB" sz="2800" b="1" dirty="0" smtClean="0">
                <a:solidFill>
                  <a:srgbClr val="7F7F7F"/>
                </a:solidFill>
                <a:ea typeface="Arial" charset="0"/>
                <a:cs typeface="Arial" charset="0"/>
              </a:rPr>
              <a:t>			2     </a:t>
            </a:r>
            <a:r>
              <a:rPr lang="en-GB" sz="2800" b="1" dirty="0">
                <a:solidFill>
                  <a:srgbClr val="7F7F7F"/>
                </a:solidFill>
                <a:ea typeface="Arial" charset="0"/>
                <a:cs typeface="Arial" charset="0"/>
              </a:rPr>
              <a:t>0 </a:t>
            </a:r>
            <a:r>
              <a:rPr lang="en-GB" sz="2800" b="1" dirty="0">
                <a:solidFill>
                  <a:srgbClr val="953735"/>
                </a:solidFill>
                <a:ea typeface="Arial" charset="0"/>
                <a:cs typeface="Arial" charset="0"/>
              </a:rPr>
              <a:t>1</a:t>
            </a:r>
            <a:r>
              <a:rPr lang="en-GB" sz="2800" b="1" dirty="0">
                <a:solidFill>
                  <a:srgbClr val="7F7F7F"/>
                </a:solidFill>
                <a:ea typeface="Arial" charset="0"/>
                <a:cs typeface="Arial" charset="0"/>
              </a:rPr>
              <a:t> 0 0 0 0 1 1 1 1</a:t>
            </a:r>
          </a:p>
          <a:p>
            <a:pPr marL="342900" indent="-342900" eaLnBrk="1" hangingPunct="1">
              <a:spcBef>
                <a:spcPct val="50000"/>
              </a:spcBef>
            </a:pPr>
            <a:r>
              <a:rPr lang="en-GB" sz="2800" b="1" dirty="0">
                <a:solidFill>
                  <a:srgbClr val="7F7F7F"/>
                </a:solidFill>
                <a:ea typeface="Arial" charset="0"/>
                <a:cs typeface="Arial" charset="0"/>
              </a:rPr>
              <a:t>				</a:t>
            </a:r>
            <a:r>
              <a:rPr lang="en-GB" sz="2800" b="1" dirty="0" smtClean="0">
                <a:solidFill>
                  <a:srgbClr val="7F7F7F"/>
                </a:solidFill>
                <a:ea typeface="Arial" charset="0"/>
                <a:cs typeface="Arial" charset="0"/>
              </a:rPr>
              <a:t>			3     </a:t>
            </a:r>
            <a:r>
              <a:rPr lang="en-GB" sz="2800" b="1" dirty="0">
                <a:solidFill>
                  <a:srgbClr val="7F7F7F"/>
                </a:solidFill>
                <a:ea typeface="Arial" charset="0"/>
                <a:cs typeface="Arial" charset="0"/>
              </a:rPr>
              <a:t>0 0 0 0 </a:t>
            </a:r>
            <a:r>
              <a:rPr lang="en-GB" sz="2800" b="1" dirty="0">
                <a:solidFill>
                  <a:srgbClr val="953735"/>
                </a:solidFill>
                <a:ea typeface="Arial" charset="0"/>
                <a:cs typeface="Arial" charset="0"/>
              </a:rPr>
              <a:t>1</a:t>
            </a:r>
            <a:r>
              <a:rPr lang="en-GB" sz="2800" dirty="0">
                <a:solidFill>
                  <a:srgbClr val="7F7F7F"/>
                </a:solidFill>
                <a:ea typeface="Arial" charset="0"/>
                <a:cs typeface="Arial" charset="0"/>
              </a:rPr>
              <a:t> </a:t>
            </a:r>
            <a:r>
              <a:rPr lang="en-GB" sz="2800" b="1" dirty="0">
                <a:solidFill>
                  <a:srgbClr val="7F7F7F"/>
                </a:solidFill>
                <a:ea typeface="Arial" charset="0"/>
                <a:cs typeface="Arial" charset="0"/>
              </a:rPr>
              <a:t>0 1 1 1 1</a:t>
            </a:r>
          </a:p>
          <a:p>
            <a:pPr marL="342900" indent="-342900" eaLnBrk="1" hangingPunct="1">
              <a:spcBef>
                <a:spcPct val="50000"/>
              </a:spcBef>
            </a:pPr>
            <a:r>
              <a:rPr lang="en-GB" sz="2800" b="1" dirty="0">
                <a:solidFill>
                  <a:srgbClr val="7F7F7F"/>
                </a:solidFill>
                <a:ea typeface="Arial" charset="0"/>
                <a:cs typeface="Arial" charset="0"/>
              </a:rPr>
              <a:t>			        </a:t>
            </a:r>
            <a:r>
              <a:rPr lang="en-GB" sz="2800" b="1" dirty="0" smtClean="0">
                <a:solidFill>
                  <a:srgbClr val="7F7F7F"/>
                </a:solidFill>
                <a:ea typeface="Arial" charset="0"/>
                <a:cs typeface="Arial" charset="0"/>
              </a:rPr>
              <a:t>			   </a:t>
            </a:r>
            <a:r>
              <a:rPr lang="en-GB" sz="2800" b="1" dirty="0">
                <a:solidFill>
                  <a:srgbClr val="7F7F7F"/>
                </a:solidFill>
                <a:ea typeface="Arial" charset="0"/>
                <a:cs typeface="Arial" charset="0"/>
              </a:rPr>
              <a:t>…</a:t>
            </a:r>
          </a:p>
          <a:p>
            <a:pPr marL="342900" indent="-342900" eaLnBrk="1" hangingPunct="1">
              <a:spcBef>
                <a:spcPct val="50000"/>
              </a:spcBef>
              <a:buFont typeface="Times" charset="0"/>
              <a:buNone/>
            </a:pPr>
            <a:r>
              <a:rPr lang="en-GB" sz="2800" b="1" dirty="0">
                <a:solidFill>
                  <a:srgbClr val="7F7F7F"/>
                </a:solidFill>
                <a:ea typeface="Arial" charset="0"/>
                <a:cs typeface="Arial" charset="0"/>
              </a:rPr>
              <a:t>			        </a:t>
            </a:r>
            <a:r>
              <a:rPr lang="en-GB" sz="2800" b="1" dirty="0" smtClean="0">
                <a:solidFill>
                  <a:srgbClr val="7F7F7F"/>
                </a:solidFill>
                <a:ea typeface="Arial" charset="0"/>
                <a:cs typeface="Arial" charset="0"/>
              </a:rPr>
              <a:t>		 </a:t>
            </a:r>
            <a:r>
              <a:rPr lang="en-GB" sz="2800" b="1" dirty="0">
                <a:solidFill>
                  <a:srgbClr val="7F7F7F"/>
                </a:solidFill>
                <a:ea typeface="Arial" charset="0"/>
                <a:cs typeface="Arial" charset="0"/>
              </a:rPr>
              <a:t>100     0 </a:t>
            </a:r>
            <a:r>
              <a:rPr lang="en-GB" sz="2800" b="1" dirty="0">
                <a:solidFill>
                  <a:srgbClr val="953735"/>
                </a:solidFill>
                <a:ea typeface="Arial" charset="0"/>
                <a:cs typeface="Arial" charset="0"/>
              </a:rPr>
              <a:t>1</a:t>
            </a:r>
            <a:r>
              <a:rPr lang="en-GB" sz="2800" b="1" dirty="0">
                <a:solidFill>
                  <a:srgbClr val="7F7F7F"/>
                </a:solidFill>
                <a:ea typeface="Arial" charset="0"/>
                <a:cs typeface="Arial" charset="0"/>
              </a:rPr>
              <a:t> 0 0 0 0 1 1 1 1</a:t>
            </a:r>
          </a:p>
          <a:p>
            <a:pPr marL="342900" indent="-342900" eaLnBrk="1" hangingPunct="1">
              <a:spcBef>
                <a:spcPct val="50000"/>
              </a:spcBef>
            </a:pPr>
            <a:r>
              <a:rPr lang="en-GB" sz="2800" b="1" dirty="0">
                <a:solidFill>
                  <a:srgbClr val="7F7F7F"/>
                </a:solidFill>
                <a:ea typeface="Arial" charset="0"/>
                <a:cs typeface="Arial" charset="0"/>
              </a:rPr>
              <a:t>           			        </a:t>
            </a:r>
            <a:r>
              <a:rPr lang="en-GB" sz="2800" b="1" dirty="0" smtClean="0">
                <a:solidFill>
                  <a:srgbClr val="7F7F7F"/>
                </a:solidFill>
                <a:ea typeface="Arial" charset="0"/>
                <a:cs typeface="Arial" charset="0"/>
              </a:rPr>
              <a:t>		 </a:t>
            </a:r>
            <a:r>
              <a:rPr lang="en-GB" sz="3000" b="1" dirty="0" smtClean="0">
                <a:solidFill>
                  <a:schemeClr val="accent1">
                    <a:lumMod val="60000"/>
                    <a:lumOff val="40000"/>
                  </a:schemeClr>
                </a:solidFill>
                <a:ea typeface="Arial" charset="0"/>
                <a:cs typeface="Arial" charset="0"/>
              </a:rPr>
              <a:t>T </a:t>
            </a:r>
            <a:r>
              <a:rPr lang="en-GB" sz="3000" b="1" dirty="0">
                <a:solidFill>
                  <a:schemeClr val="accent1">
                    <a:lumMod val="60000"/>
                    <a:lumOff val="40000"/>
                  </a:schemeClr>
                </a:solidFill>
                <a:ea typeface="Arial" charset="0"/>
                <a:cs typeface="Arial" charset="0"/>
              </a:rPr>
              <a:t>T T T T </a:t>
            </a:r>
            <a:r>
              <a:rPr lang="en-GB" sz="3000" b="1" dirty="0" smtClean="0">
                <a:solidFill>
                  <a:schemeClr val="accent1">
                    <a:lumMod val="60000"/>
                    <a:lumOff val="40000"/>
                  </a:schemeClr>
                </a:solidFill>
                <a:ea typeface="Arial" charset="0"/>
                <a:cs typeface="Arial" charset="0"/>
              </a:rPr>
              <a:t>T </a:t>
            </a:r>
            <a:r>
              <a:rPr lang="en-GB" sz="3000" b="1" dirty="0" smtClean="0">
                <a:solidFill>
                  <a:schemeClr val="accent2">
                    <a:lumMod val="60000"/>
                    <a:lumOff val="40000"/>
                  </a:schemeClr>
                </a:solidFill>
                <a:ea typeface="Arial" charset="0"/>
                <a:cs typeface="Arial" charset="0"/>
              </a:rPr>
              <a:t>F </a:t>
            </a:r>
            <a:r>
              <a:rPr lang="en-GB" sz="3000" b="1" dirty="0">
                <a:solidFill>
                  <a:schemeClr val="accent2">
                    <a:lumMod val="60000"/>
                    <a:lumOff val="40000"/>
                  </a:schemeClr>
                </a:solidFill>
                <a:ea typeface="Arial" charset="0"/>
                <a:cs typeface="Arial" charset="0"/>
              </a:rPr>
              <a:t>F F F</a:t>
            </a:r>
          </a:p>
        </p:txBody>
      </p:sp>
      <p:sp>
        <p:nvSpPr>
          <p:cNvPr id="301063" name="Text Box 7"/>
          <p:cNvSpPr txBox="1">
            <a:spLocks noChangeArrowheads="1"/>
          </p:cNvSpPr>
          <p:nvPr/>
        </p:nvSpPr>
        <p:spPr bwMode="auto">
          <a:xfrm>
            <a:off x="6388176" y="5534781"/>
            <a:ext cx="2730424" cy="1169551"/>
          </a:xfrm>
          <a:prstGeom prst="rect">
            <a:avLst/>
          </a:prstGeom>
          <a:noFill/>
          <a:ln w="9525">
            <a:noFill/>
            <a:miter lim="800000"/>
            <a:headEnd/>
            <a:tailEnd/>
          </a:ln>
          <a:effectLst/>
        </p:spPr>
        <p:txBody>
          <a:bodyPr wrap="square">
            <a:prstTxWarp prst="textNoShape">
              <a:avLst/>
            </a:prstTxWarp>
            <a:spAutoFit/>
          </a:bodyPr>
          <a:lstStyle/>
          <a:p>
            <a:pPr algn="ctr" eaLnBrk="1" hangingPunct="1">
              <a:spcBef>
                <a:spcPct val="50000"/>
              </a:spcBef>
            </a:pPr>
            <a:r>
              <a:rPr lang="en-GB" sz="2800" b="1" dirty="0">
                <a:solidFill>
                  <a:srgbClr val="953735"/>
                </a:solidFill>
                <a:ea typeface="Arial" charset="0"/>
                <a:cs typeface="Arial" charset="0"/>
              </a:rPr>
              <a:t>FDR =</a:t>
            </a:r>
            <a:r>
              <a:rPr lang="en-GB" sz="2800" b="1" dirty="0" smtClean="0">
                <a:solidFill>
                  <a:srgbClr val="953735"/>
                </a:solidFill>
                <a:ea typeface="Arial" charset="0"/>
                <a:cs typeface="Arial" charset="0"/>
              </a:rPr>
              <a:t> 20%</a:t>
            </a:r>
            <a:endParaRPr lang="en-GB" sz="2800" b="1" dirty="0">
              <a:solidFill>
                <a:srgbClr val="953735"/>
              </a:solidFill>
              <a:ea typeface="Arial" charset="0"/>
              <a:cs typeface="Arial" charset="0"/>
            </a:endParaRPr>
          </a:p>
          <a:p>
            <a:pPr algn="ctr" eaLnBrk="1" hangingPunct="1">
              <a:spcBef>
                <a:spcPct val="50000"/>
              </a:spcBef>
            </a:pPr>
            <a:r>
              <a:rPr lang="en-GB" sz="2800" b="1" dirty="0" smtClean="0">
                <a:solidFill>
                  <a:srgbClr val="953735"/>
                </a:solidFill>
                <a:ea typeface="Arial" charset="0"/>
                <a:cs typeface="Arial" charset="0"/>
              </a:rPr>
              <a:t>FWER </a:t>
            </a:r>
            <a:r>
              <a:rPr lang="en-GB" sz="2800" b="1" dirty="0">
                <a:solidFill>
                  <a:srgbClr val="953735"/>
                </a:solidFill>
                <a:ea typeface="Arial" charset="0"/>
                <a:cs typeface="Arial" charset="0"/>
              </a:rPr>
              <a:t>= 100</a:t>
            </a:r>
            <a:r>
              <a:rPr lang="en-GB" sz="2800" b="1" dirty="0" smtClean="0">
                <a:solidFill>
                  <a:srgbClr val="953735"/>
                </a:solidFill>
                <a:ea typeface="Arial" charset="0"/>
                <a:cs typeface="Arial" charset="0"/>
              </a:rPr>
              <a:t>%</a:t>
            </a:r>
            <a:endParaRPr lang="en-GB" sz="2800" b="1" dirty="0">
              <a:solidFill>
                <a:srgbClr val="953735"/>
              </a:solidFill>
              <a:ea typeface="Arial" charset="0"/>
              <a:cs typeface="Arial" charset="0"/>
            </a:endParaRPr>
          </a:p>
        </p:txBody>
      </p:sp>
      <p:sp>
        <p:nvSpPr>
          <p:cNvPr id="10" name="Title 1"/>
          <p:cNvSpPr>
            <a:spLocks noGrp="1"/>
          </p:cNvSpPr>
          <p:nvPr/>
        </p:nvSpPr>
        <p:spPr>
          <a:xfrm>
            <a:off x="-12700" y="-3439"/>
            <a:ext cx="9144000" cy="1116201"/>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Example: how do FWER and FDR compare</a:t>
            </a:r>
          </a:p>
        </p:txBody>
      </p:sp>
    </p:spTree>
    <p:extLst>
      <p:ext uri="{BB962C8B-B14F-4D97-AF65-F5344CB8AC3E}">
        <p14:creationId xmlns:p14="http://schemas.microsoft.com/office/powerpoint/2010/main" val="1143742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idx="4294967295"/>
          </p:nvPr>
        </p:nvSpPr>
        <p:spPr>
          <a:xfrm>
            <a:off x="608136" y="706439"/>
            <a:ext cx="8025911" cy="1863725"/>
          </a:xfrm>
          <a:noFill/>
          <a:ln w="12700">
            <a:noFill/>
            <a:miter lim="800000"/>
            <a:headEnd/>
            <a:tailEnd/>
          </a:ln>
        </p:spPr>
        <p:txBody>
          <a:bodyPr lIns="90488" tIns="44450" rIns="90488" bIns="44450" anchor="ctr"/>
          <a:lstStyle/>
          <a:p>
            <a:pPr algn="l" eaLnBrk="0" hangingPunct="0"/>
            <a:r>
              <a:rPr lang="en-GB" sz="3200" dirty="0">
                <a:solidFill>
                  <a:schemeClr val="bg1">
                    <a:lumMod val="50000"/>
                  </a:schemeClr>
                </a:solidFill>
                <a:latin typeface="+mn-lt"/>
                <a:ea typeface="+mn-ea"/>
                <a:cs typeface="+mn-cs"/>
              </a:rPr>
              <a:t>There are two main explanations for genetic variation observed within a population or between species:</a:t>
            </a:r>
          </a:p>
        </p:txBody>
      </p:sp>
      <p:sp>
        <p:nvSpPr>
          <p:cNvPr id="20482" name="Text Box 3"/>
          <p:cNvSpPr txBox="1">
            <a:spLocks noChangeArrowheads="1"/>
          </p:cNvSpPr>
          <p:nvPr/>
        </p:nvSpPr>
        <p:spPr bwMode="auto">
          <a:xfrm>
            <a:off x="600808" y="4845051"/>
            <a:ext cx="7851531"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50000"/>
              </a:spcBef>
            </a:pPr>
            <a:r>
              <a:rPr lang="en-GB" sz="2000" dirty="0">
                <a:solidFill>
                  <a:srgbClr val="7F7F7F"/>
                </a:solidFill>
                <a:latin typeface="Lucida Bright" charset="0"/>
              </a:rPr>
              <a:t>Gillespie, J.H. 1998. </a:t>
            </a:r>
            <a:r>
              <a:rPr lang="en-GB" sz="2000" i="1" dirty="0">
                <a:solidFill>
                  <a:srgbClr val="7F7F7F"/>
                </a:solidFill>
                <a:latin typeface="Lucida Bright" charset="0"/>
              </a:rPr>
              <a:t>Population genetics: a concise guide</a:t>
            </a:r>
            <a:r>
              <a:rPr lang="en-GB" sz="2000" dirty="0">
                <a:solidFill>
                  <a:srgbClr val="7F7F7F"/>
                </a:solidFill>
                <a:latin typeface="Lucida Bright" charset="0"/>
              </a:rPr>
              <a:t>. John Hopkins University Press, Baltimore.</a:t>
            </a:r>
          </a:p>
          <a:p>
            <a:pPr eaLnBrk="0" hangingPunct="0">
              <a:spcBef>
                <a:spcPct val="50000"/>
              </a:spcBef>
            </a:pPr>
            <a:r>
              <a:rPr lang="en-GB" sz="2000" dirty="0" err="1">
                <a:solidFill>
                  <a:srgbClr val="7F7F7F"/>
                </a:solidFill>
                <a:latin typeface="Lucida Bright" charset="0"/>
              </a:rPr>
              <a:t>Hartl</a:t>
            </a:r>
            <a:r>
              <a:rPr lang="en-GB" sz="2000" dirty="0">
                <a:solidFill>
                  <a:srgbClr val="7F7F7F"/>
                </a:solidFill>
                <a:latin typeface="Lucida Bright" charset="0"/>
              </a:rPr>
              <a:t>, D.L., and A.G. Clark. 1997. </a:t>
            </a:r>
            <a:r>
              <a:rPr lang="en-GB" sz="2000" i="1" dirty="0">
                <a:solidFill>
                  <a:srgbClr val="7F7F7F"/>
                </a:solidFill>
                <a:latin typeface="Lucida Bright" charset="0"/>
              </a:rPr>
              <a:t>Principles of population genetics</a:t>
            </a:r>
            <a:r>
              <a:rPr lang="en-GB" sz="2000" dirty="0">
                <a:solidFill>
                  <a:srgbClr val="7F7F7F"/>
                </a:solidFill>
                <a:latin typeface="Lucida Bright" charset="0"/>
              </a:rPr>
              <a:t>. </a:t>
            </a:r>
            <a:r>
              <a:rPr lang="en-GB" sz="2000" dirty="0" err="1">
                <a:solidFill>
                  <a:srgbClr val="7F7F7F"/>
                </a:solidFill>
                <a:latin typeface="Lucida Bright" charset="0"/>
              </a:rPr>
              <a:t>Sinauer</a:t>
            </a:r>
            <a:r>
              <a:rPr lang="en-GB" sz="2000" dirty="0">
                <a:solidFill>
                  <a:srgbClr val="7F7F7F"/>
                </a:solidFill>
                <a:latin typeface="Lucida Bright" charset="0"/>
              </a:rPr>
              <a:t> Associates, Sunderland, Massachusetts.</a:t>
            </a:r>
          </a:p>
        </p:txBody>
      </p:sp>
      <p:sp>
        <p:nvSpPr>
          <p:cNvPr id="2" name="Rectangle 2"/>
          <p:cNvSpPr>
            <a:spLocks noChangeArrowheads="1"/>
          </p:cNvSpPr>
          <p:nvPr/>
        </p:nvSpPr>
        <p:spPr bwMode="auto">
          <a:xfrm>
            <a:off x="608136" y="2492376"/>
            <a:ext cx="8025911" cy="1635125"/>
          </a:xfrm>
          <a:prstGeom prst="rect">
            <a:avLst/>
          </a:prstGeom>
          <a:noFill/>
          <a:ln w="12700">
            <a:noFill/>
            <a:miter lim="800000"/>
            <a:headEnd/>
            <a:tailEnd/>
          </a:ln>
        </p:spPr>
        <p:txBody>
          <a:bodyPr lIns="90488" tIns="44450" rIns="90488" bIns="44450" anchor="ctr"/>
          <a:lstStyle/>
          <a:p>
            <a:pPr eaLnBrk="0" hangingPunct="0"/>
            <a:r>
              <a:rPr lang="en-GB" sz="3200" b="1" dirty="0">
                <a:solidFill>
                  <a:srgbClr val="C40000"/>
                </a:solidFill>
                <a:latin typeface="+mj-lt"/>
                <a:ea typeface="+mj-ea"/>
                <a:cs typeface="+mj-cs"/>
              </a:rPr>
              <a:t>Natural selection (survival of the fittest)</a:t>
            </a:r>
            <a:br>
              <a:rPr lang="en-GB" sz="3200" b="1" dirty="0">
                <a:solidFill>
                  <a:srgbClr val="C40000"/>
                </a:solidFill>
                <a:latin typeface="+mj-lt"/>
                <a:ea typeface="+mj-ea"/>
                <a:cs typeface="+mj-cs"/>
              </a:rPr>
            </a:br>
            <a:r>
              <a:rPr lang="en-GB" sz="3200" b="1" dirty="0">
                <a:solidFill>
                  <a:srgbClr val="C40000"/>
                </a:solidFill>
                <a:latin typeface="+mj-lt"/>
                <a:ea typeface="+mj-ea"/>
                <a:cs typeface="+mj-cs"/>
              </a:rPr>
              <a:t>Mutation and drift (survival of the luckiest)</a:t>
            </a:r>
          </a:p>
        </p:txBody>
      </p:sp>
    </p:spTree>
    <p:extLst>
      <p:ext uri="{BB962C8B-B14F-4D97-AF65-F5344CB8AC3E}">
        <p14:creationId xmlns:p14="http://schemas.microsoft.com/office/powerpoint/2010/main" val="339334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3106" name="Group 2"/>
          <p:cNvGrpSpPr>
            <a:grpSpLocks noChangeAspect="1"/>
          </p:cNvGrpSpPr>
          <p:nvPr/>
        </p:nvGrpSpPr>
        <p:grpSpPr bwMode="auto">
          <a:xfrm>
            <a:off x="186368" y="994344"/>
            <a:ext cx="4016109" cy="6187591"/>
            <a:chOff x="540" y="78"/>
            <a:chExt cx="8611" cy="13267"/>
          </a:xfrm>
        </p:grpSpPr>
        <p:sp>
          <p:nvSpPr>
            <p:cNvPr id="303136" name="Line 32"/>
            <p:cNvSpPr>
              <a:spLocks noChangeShapeType="1"/>
            </p:cNvSpPr>
            <p:nvPr/>
          </p:nvSpPr>
          <p:spPr bwMode="auto">
            <a:xfrm>
              <a:off x="5019" y="10678"/>
              <a:ext cx="1" cy="1137"/>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39" name="Line 35"/>
            <p:cNvSpPr>
              <a:spLocks noChangeShapeType="1"/>
            </p:cNvSpPr>
            <p:nvPr/>
          </p:nvSpPr>
          <p:spPr bwMode="auto">
            <a:xfrm>
              <a:off x="4892" y="8972"/>
              <a:ext cx="1" cy="2275"/>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07" name="AutoShape 3"/>
            <p:cNvSpPr>
              <a:spLocks noChangeAspect="1" noChangeArrowheads="1"/>
            </p:cNvSpPr>
            <p:nvPr/>
          </p:nvSpPr>
          <p:spPr bwMode="auto">
            <a:xfrm>
              <a:off x="540" y="78"/>
              <a:ext cx="7740" cy="13267"/>
            </a:xfrm>
            <a:prstGeom prst="rect">
              <a:avLst/>
            </a:prstGeom>
            <a:noFill/>
            <a:ln w="9525">
              <a:noFill/>
              <a:miter lim="800000"/>
              <a:headEnd/>
              <a:tailEnd/>
            </a:ln>
          </p:spPr>
          <p:txBody>
            <a:bodyPr>
              <a:prstTxWarp prst="textNoShape">
                <a:avLst/>
              </a:prstTxWarp>
            </a:bodyPr>
            <a:lstStyle/>
            <a:p>
              <a:endParaRPr lang="en-AU"/>
            </a:p>
          </p:txBody>
        </p:sp>
        <p:sp>
          <p:nvSpPr>
            <p:cNvPr id="303108" name="Line 4"/>
            <p:cNvSpPr>
              <a:spLocks noChangeShapeType="1"/>
            </p:cNvSpPr>
            <p:nvPr/>
          </p:nvSpPr>
          <p:spPr bwMode="auto">
            <a:xfrm>
              <a:off x="1298" y="12253"/>
              <a:ext cx="327" cy="1"/>
            </a:xfrm>
            <a:prstGeom prst="line">
              <a:avLst/>
            </a:prstGeom>
            <a:noFill/>
            <a:ln w="38100" cap="sq">
              <a:solidFill>
                <a:schemeClr val="bg1">
                  <a:lumMod val="50000"/>
                </a:schemeClr>
              </a:solidFill>
              <a:miter lim="800000"/>
              <a:headEnd/>
              <a:tailEnd/>
            </a:ln>
          </p:spPr>
          <p:txBody>
            <a:bodyPr>
              <a:prstTxWarp prst="textNoShape">
                <a:avLst/>
              </a:prstTxWarp>
            </a:bodyPr>
            <a:lstStyle/>
            <a:p>
              <a:endParaRPr lang="en-AU"/>
            </a:p>
          </p:txBody>
        </p:sp>
        <p:sp>
          <p:nvSpPr>
            <p:cNvPr id="303109" name="Rectangle 5"/>
            <p:cNvSpPr>
              <a:spLocks noChangeArrowheads="1"/>
            </p:cNvSpPr>
            <p:nvPr/>
          </p:nvSpPr>
          <p:spPr bwMode="auto">
            <a:xfrm>
              <a:off x="1260" y="11598"/>
              <a:ext cx="540" cy="900"/>
            </a:xfrm>
            <a:prstGeom prst="rect">
              <a:avLst/>
            </a:prstGeom>
            <a:noFill/>
            <a:ln w="9525">
              <a:noFill/>
              <a:miter lim="800000"/>
              <a:headEnd/>
              <a:tailEnd/>
            </a:ln>
          </p:spPr>
          <p:txBody>
            <a:bodyPr lIns="0" tIns="0" rIns="0" bIns="0">
              <a:prstTxWarp prst="textNoShape">
                <a:avLst/>
              </a:prstTxWarp>
            </a:bodyPr>
            <a:lstStyle/>
            <a:p>
              <a:pPr eaLnBrk="1" hangingPunct="1"/>
              <a:r>
                <a:rPr lang="en-US" sz="1400" b="1" dirty="0">
                  <a:solidFill>
                    <a:srgbClr val="7F7F7F"/>
                  </a:solidFill>
                  <a:ea typeface="Arial" charset="0"/>
                  <a:cs typeface="Arial" charset="0"/>
                </a:rPr>
                <a:t>0.1</a:t>
              </a:r>
              <a:endParaRPr lang="en-GB" sz="1800" dirty="0">
                <a:solidFill>
                  <a:srgbClr val="7F7F7F"/>
                </a:solidFill>
                <a:ea typeface="Arial" charset="0"/>
                <a:cs typeface="Arial" charset="0"/>
              </a:endParaRPr>
            </a:p>
          </p:txBody>
        </p:sp>
        <p:sp>
          <p:nvSpPr>
            <p:cNvPr id="303110" name="Line 6"/>
            <p:cNvSpPr>
              <a:spLocks noChangeShapeType="1"/>
            </p:cNvSpPr>
            <p:nvPr/>
          </p:nvSpPr>
          <p:spPr bwMode="auto">
            <a:xfrm flipH="1">
              <a:off x="1260" y="1518"/>
              <a:ext cx="546" cy="1"/>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11" name="Rectangle 7"/>
            <p:cNvSpPr>
              <a:spLocks noChangeArrowheads="1"/>
            </p:cNvSpPr>
            <p:nvPr/>
          </p:nvSpPr>
          <p:spPr bwMode="auto">
            <a:xfrm>
              <a:off x="1954" y="1083"/>
              <a:ext cx="1150" cy="597"/>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rgbClr val="7F7F7F"/>
                  </a:solidFill>
                  <a:ea typeface="Arial" charset="0"/>
                  <a:cs typeface="Arial" charset="0"/>
                </a:rPr>
                <a:t>Rat</a:t>
              </a:r>
              <a:endParaRPr lang="en-GB" sz="2000" dirty="0">
                <a:solidFill>
                  <a:srgbClr val="7F7F7F"/>
                </a:solidFill>
                <a:ea typeface="Arial" charset="0"/>
                <a:cs typeface="Arial" charset="0"/>
              </a:endParaRPr>
            </a:p>
          </p:txBody>
        </p:sp>
        <p:sp>
          <p:nvSpPr>
            <p:cNvPr id="303112" name="Line 8"/>
            <p:cNvSpPr>
              <a:spLocks noChangeShapeType="1"/>
            </p:cNvSpPr>
            <p:nvPr/>
          </p:nvSpPr>
          <p:spPr bwMode="auto">
            <a:xfrm flipH="1">
              <a:off x="1298" y="2723"/>
              <a:ext cx="892" cy="1"/>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13" name="Rectangle 9"/>
            <p:cNvSpPr>
              <a:spLocks noChangeArrowheads="1"/>
            </p:cNvSpPr>
            <p:nvPr/>
          </p:nvSpPr>
          <p:spPr bwMode="auto">
            <a:xfrm>
              <a:off x="2300" y="2273"/>
              <a:ext cx="2282" cy="741"/>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rgbClr val="7F7F7F"/>
                  </a:solidFill>
                  <a:ea typeface="Arial" charset="0"/>
                  <a:cs typeface="Arial" charset="0"/>
                </a:rPr>
                <a:t>Mouse</a:t>
              </a:r>
              <a:endParaRPr lang="en-GB" sz="2000" dirty="0">
                <a:solidFill>
                  <a:srgbClr val="7F7F7F"/>
                </a:solidFill>
                <a:ea typeface="Arial" charset="0"/>
                <a:cs typeface="Arial" charset="0"/>
              </a:endParaRPr>
            </a:p>
          </p:txBody>
        </p:sp>
        <p:sp>
          <p:nvSpPr>
            <p:cNvPr id="303114" name="Line 10"/>
            <p:cNvSpPr>
              <a:spLocks noChangeShapeType="1"/>
            </p:cNvSpPr>
            <p:nvPr/>
          </p:nvSpPr>
          <p:spPr bwMode="auto">
            <a:xfrm flipH="1">
              <a:off x="4476" y="3859"/>
              <a:ext cx="1409" cy="1"/>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15" name="Rectangle 11"/>
            <p:cNvSpPr>
              <a:spLocks noChangeArrowheads="1"/>
            </p:cNvSpPr>
            <p:nvPr/>
          </p:nvSpPr>
          <p:spPr bwMode="auto">
            <a:xfrm>
              <a:off x="6058" y="3445"/>
              <a:ext cx="2136" cy="632"/>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rgbClr val="7F7F7F"/>
                  </a:solidFill>
                  <a:ea typeface="Arial" charset="0"/>
                  <a:cs typeface="Arial" charset="0"/>
                </a:rPr>
                <a:t>Horse</a:t>
              </a:r>
              <a:endParaRPr lang="en-GB" sz="2000" dirty="0">
                <a:solidFill>
                  <a:srgbClr val="7F7F7F"/>
                </a:solidFill>
                <a:ea typeface="Arial" charset="0"/>
                <a:cs typeface="Arial" charset="0"/>
              </a:endParaRPr>
            </a:p>
          </p:txBody>
        </p:sp>
        <p:sp>
          <p:nvSpPr>
            <p:cNvPr id="303116" name="Rectangle 12"/>
            <p:cNvSpPr>
              <a:spLocks noChangeArrowheads="1"/>
            </p:cNvSpPr>
            <p:nvPr/>
          </p:nvSpPr>
          <p:spPr bwMode="auto">
            <a:xfrm>
              <a:off x="7002" y="4600"/>
              <a:ext cx="1336" cy="789"/>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chemeClr val="accent2">
                      <a:lumMod val="75000"/>
                    </a:schemeClr>
                  </a:solidFill>
                  <a:ea typeface="Arial" charset="0"/>
                  <a:cs typeface="Arial" charset="0"/>
                </a:rPr>
                <a:t>Cat</a:t>
              </a:r>
              <a:endParaRPr lang="en-GB" sz="2000" dirty="0">
                <a:solidFill>
                  <a:schemeClr val="accent2">
                    <a:lumMod val="75000"/>
                  </a:schemeClr>
                </a:solidFill>
                <a:ea typeface="Arial" charset="0"/>
                <a:cs typeface="Arial" charset="0"/>
              </a:endParaRPr>
            </a:p>
          </p:txBody>
        </p:sp>
        <p:sp>
          <p:nvSpPr>
            <p:cNvPr id="303117" name="Line 13"/>
            <p:cNvSpPr>
              <a:spLocks noChangeShapeType="1"/>
            </p:cNvSpPr>
            <p:nvPr/>
          </p:nvSpPr>
          <p:spPr bwMode="auto">
            <a:xfrm flipH="1">
              <a:off x="5405" y="6131"/>
              <a:ext cx="1276" cy="1"/>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18" name="Rectangle 14"/>
            <p:cNvSpPr>
              <a:spLocks noChangeArrowheads="1"/>
            </p:cNvSpPr>
            <p:nvPr/>
          </p:nvSpPr>
          <p:spPr bwMode="auto">
            <a:xfrm>
              <a:off x="6953" y="5654"/>
              <a:ext cx="769" cy="553"/>
            </a:xfrm>
            <a:prstGeom prst="rect">
              <a:avLst/>
            </a:prstGeom>
            <a:noFill/>
            <a:ln w="9525">
              <a:noFill/>
              <a:miter lim="800000"/>
              <a:headEnd/>
              <a:tailEnd/>
            </a:ln>
          </p:spPr>
          <p:txBody>
            <a:bodyPr lIns="0" tIns="0" rIns="0" bIns="0">
              <a:prstTxWarp prst="textNoShape">
                <a:avLst/>
              </a:prstTxWarp>
            </a:bodyPr>
            <a:lstStyle/>
            <a:p>
              <a:pPr eaLnBrk="1" hangingPunct="1"/>
              <a:r>
                <a:rPr lang="en-US" sz="2000" b="1">
                  <a:solidFill>
                    <a:srgbClr val="7F7F7F"/>
                  </a:solidFill>
                  <a:ea typeface="Arial" charset="0"/>
                  <a:cs typeface="Arial" charset="0"/>
                </a:rPr>
                <a:t>Pig</a:t>
              </a:r>
              <a:endParaRPr lang="en-GB" sz="2000">
                <a:solidFill>
                  <a:srgbClr val="7F7F7F"/>
                </a:solidFill>
                <a:ea typeface="Arial" charset="0"/>
                <a:cs typeface="Arial" charset="0"/>
              </a:endParaRPr>
            </a:p>
          </p:txBody>
        </p:sp>
        <p:sp>
          <p:nvSpPr>
            <p:cNvPr id="303119" name="Rectangle 15"/>
            <p:cNvSpPr>
              <a:spLocks noChangeArrowheads="1"/>
            </p:cNvSpPr>
            <p:nvPr/>
          </p:nvSpPr>
          <p:spPr bwMode="auto">
            <a:xfrm>
              <a:off x="7435" y="6792"/>
              <a:ext cx="1275" cy="855"/>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rgbClr val="953735"/>
                  </a:solidFill>
                  <a:ea typeface="Arial" charset="0"/>
                  <a:cs typeface="Arial" charset="0"/>
                </a:rPr>
                <a:t>Cow</a:t>
              </a:r>
              <a:endParaRPr lang="en-GB" sz="2000" dirty="0">
                <a:solidFill>
                  <a:srgbClr val="953735"/>
                </a:solidFill>
                <a:ea typeface="Arial" charset="0"/>
                <a:cs typeface="Arial" charset="0"/>
              </a:endParaRPr>
            </a:p>
          </p:txBody>
        </p:sp>
        <p:sp>
          <p:nvSpPr>
            <p:cNvPr id="303120" name="Line 16"/>
            <p:cNvSpPr>
              <a:spLocks noChangeShapeType="1"/>
            </p:cNvSpPr>
            <p:nvPr/>
          </p:nvSpPr>
          <p:spPr bwMode="auto">
            <a:xfrm flipH="1">
              <a:off x="4647" y="6700"/>
              <a:ext cx="758" cy="1"/>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21" name="Line 17"/>
            <p:cNvSpPr>
              <a:spLocks noChangeShapeType="1"/>
            </p:cNvSpPr>
            <p:nvPr/>
          </p:nvSpPr>
          <p:spPr bwMode="auto">
            <a:xfrm>
              <a:off x="5405" y="6131"/>
              <a:ext cx="1" cy="1138"/>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22" name="Line 18"/>
            <p:cNvSpPr>
              <a:spLocks noChangeShapeType="1"/>
            </p:cNvSpPr>
            <p:nvPr/>
          </p:nvSpPr>
          <p:spPr bwMode="auto">
            <a:xfrm flipH="1">
              <a:off x="4476" y="5847"/>
              <a:ext cx="171" cy="1"/>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23" name="Line 19"/>
            <p:cNvSpPr>
              <a:spLocks noChangeShapeType="1"/>
            </p:cNvSpPr>
            <p:nvPr/>
          </p:nvSpPr>
          <p:spPr bwMode="auto">
            <a:xfrm>
              <a:off x="4647" y="4995"/>
              <a:ext cx="1" cy="1705"/>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25" name="Line 21"/>
            <p:cNvSpPr>
              <a:spLocks noChangeShapeType="1"/>
            </p:cNvSpPr>
            <p:nvPr/>
          </p:nvSpPr>
          <p:spPr bwMode="auto">
            <a:xfrm flipH="1">
              <a:off x="5102" y="8405"/>
              <a:ext cx="21" cy="1"/>
            </a:xfrm>
            <a:prstGeom prst="line">
              <a:avLst/>
            </a:prstGeom>
            <a:noFill/>
            <a:ln w="38100" cap="sq">
              <a:solidFill>
                <a:srgbClr val="4D4D4D"/>
              </a:solidFill>
              <a:miter lim="800000"/>
              <a:headEnd/>
              <a:tailEnd/>
            </a:ln>
          </p:spPr>
          <p:txBody>
            <a:bodyPr>
              <a:prstTxWarp prst="textNoShape">
                <a:avLst/>
              </a:prstTxWarp>
            </a:bodyPr>
            <a:lstStyle/>
            <a:p>
              <a:endParaRPr lang="en-AU"/>
            </a:p>
          </p:txBody>
        </p:sp>
        <p:sp>
          <p:nvSpPr>
            <p:cNvPr id="303126" name="Rectangle 22"/>
            <p:cNvSpPr>
              <a:spLocks noChangeArrowheads="1"/>
            </p:cNvSpPr>
            <p:nvPr/>
          </p:nvSpPr>
          <p:spPr bwMode="auto">
            <a:xfrm>
              <a:off x="5233" y="8279"/>
              <a:ext cx="3659" cy="1339"/>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rgbClr val="7F7F7F"/>
                  </a:solidFill>
                  <a:ea typeface="Arial" charset="0"/>
                  <a:cs typeface="Arial" charset="0"/>
                </a:rPr>
                <a:t>Rh </a:t>
              </a:r>
              <a:r>
                <a:rPr lang="en-US" sz="2000" b="1" dirty="0" smtClean="0">
                  <a:solidFill>
                    <a:srgbClr val="7F7F7F"/>
                  </a:solidFill>
                  <a:ea typeface="Arial" charset="0"/>
                  <a:cs typeface="Arial" charset="0"/>
                </a:rPr>
                <a:t>Monkey</a:t>
              </a:r>
              <a:endParaRPr lang="en-GB" sz="2000" dirty="0">
                <a:solidFill>
                  <a:srgbClr val="7F7F7F"/>
                </a:solidFill>
                <a:ea typeface="Arial" charset="0"/>
                <a:cs typeface="Arial" charset="0"/>
              </a:endParaRPr>
            </a:p>
          </p:txBody>
        </p:sp>
        <p:sp>
          <p:nvSpPr>
            <p:cNvPr id="303127" name="Line 23"/>
            <p:cNvSpPr>
              <a:spLocks noChangeShapeType="1"/>
            </p:cNvSpPr>
            <p:nvPr/>
          </p:nvSpPr>
          <p:spPr bwMode="auto">
            <a:xfrm flipH="1">
              <a:off x="5102" y="9541"/>
              <a:ext cx="31" cy="1"/>
            </a:xfrm>
            <a:prstGeom prst="line">
              <a:avLst/>
            </a:prstGeom>
            <a:noFill/>
            <a:ln w="38100" cap="sq">
              <a:solidFill>
                <a:srgbClr val="4D4D4D"/>
              </a:solidFill>
              <a:miter lim="800000"/>
              <a:headEnd/>
              <a:tailEnd/>
            </a:ln>
          </p:spPr>
          <p:txBody>
            <a:bodyPr>
              <a:prstTxWarp prst="textNoShape">
                <a:avLst/>
              </a:prstTxWarp>
            </a:bodyPr>
            <a:lstStyle/>
            <a:p>
              <a:endParaRPr lang="en-AU"/>
            </a:p>
          </p:txBody>
        </p:sp>
        <p:sp>
          <p:nvSpPr>
            <p:cNvPr id="303128" name="Rectangle 24"/>
            <p:cNvSpPr>
              <a:spLocks noChangeArrowheads="1"/>
            </p:cNvSpPr>
            <p:nvPr/>
          </p:nvSpPr>
          <p:spPr bwMode="auto">
            <a:xfrm>
              <a:off x="5240" y="9417"/>
              <a:ext cx="2164"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Baboon </a:t>
              </a:r>
              <a:r>
                <a:rPr lang="en-US" sz="2000" b="1" dirty="0" smtClean="0">
                  <a:solidFill>
                    <a:srgbClr val="7F7F7F"/>
                  </a:solidFill>
                  <a:ea typeface="Arial" charset="0"/>
                  <a:cs typeface="Arial" charset="0"/>
                </a:rPr>
                <a:t>1</a:t>
              </a:r>
              <a:endParaRPr lang="en-GB" sz="2000" dirty="0">
                <a:solidFill>
                  <a:srgbClr val="7F7F7F"/>
                </a:solidFill>
                <a:ea typeface="Arial" charset="0"/>
                <a:cs typeface="Arial" charset="0"/>
              </a:endParaRPr>
            </a:p>
          </p:txBody>
        </p:sp>
        <p:sp>
          <p:nvSpPr>
            <p:cNvPr id="303129" name="Line 25"/>
            <p:cNvSpPr>
              <a:spLocks noChangeShapeType="1"/>
            </p:cNvSpPr>
            <p:nvPr/>
          </p:nvSpPr>
          <p:spPr bwMode="auto">
            <a:xfrm flipH="1">
              <a:off x="4892" y="8972"/>
              <a:ext cx="210" cy="1"/>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30" name="Line 26"/>
            <p:cNvSpPr>
              <a:spLocks noChangeShapeType="1"/>
            </p:cNvSpPr>
            <p:nvPr/>
          </p:nvSpPr>
          <p:spPr bwMode="auto">
            <a:xfrm>
              <a:off x="5102" y="8405"/>
              <a:ext cx="1" cy="1136"/>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31" name="Line 27"/>
            <p:cNvSpPr>
              <a:spLocks noChangeShapeType="1"/>
            </p:cNvSpPr>
            <p:nvPr/>
          </p:nvSpPr>
          <p:spPr bwMode="auto">
            <a:xfrm flipH="1">
              <a:off x="5019" y="10678"/>
              <a:ext cx="42" cy="1"/>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32" name="Rectangle 28"/>
            <p:cNvSpPr>
              <a:spLocks noChangeArrowheads="1"/>
            </p:cNvSpPr>
            <p:nvPr/>
          </p:nvSpPr>
          <p:spPr bwMode="auto">
            <a:xfrm>
              <a:off x="5170" y="10551"/>
              <a:ext cx="2390" cy="593"/>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smtClean="0">
                  <a:solidFill>
                    <a:srgbClr val="7F7F7F"/>
                  </a:solidFill>
                  <a:ea typeface="Arial" charset="0"/>
                  <a:cs typeface="Arial" charset="0"/>
                </a:rPr>
                <a:t>Human</a:t>
              </a:r>
              <a:endParaRPr lang="en-GB" sz="2000" dirty="0">
                <a:solidFill>
                  <a:srgbClr val="7F7F7F"/>
                </a:solidFill>
                <a:ea typeface="Arial" charset="0"/>
                <a:cs typeface="Arial" charset="0"/>
              </a:endParaRPr>
            </a:p>
          </p:txBody>
        </p:sp>
        <p:sp>
          <p:nvSpPr>
            <p:cNvPr id="303133" name="Line 29"/>
            <p:cNvSpPr>
              <a:spLocks noChangeShapeType="1"/>
            </p:cNvSpPr>
            <p:nvPr/>
          </p:nvSpPr>
          <p:spPr bwMode="auto">
            <a:xfrm flipH="1">
              <a:off x="5019" y="11815"/>
              <a:ext cx="10" cy="1"/>
            </a:xfrm>
            <a:prstGeom prst="line">
              <a:avLst/>
            </a:prstGeom>
            <a:noFill/>
            <a:ln w="9525" cap="sq">
              <a:solidFill>
                <a:srgbClr val="000000"/>
              </a:solidFill>
              <a:miter lim="800000"/>
              <a:headEnd/>
              <a:tailEnd/>
            </a:ln>
          </p:spPr>
          <p:txBody>
            <a:bodyPr>
              <a:prstTxWarp prst="textNoShape">
                <a:avLst/>
              </a:prstTxWarp>
            </a:bodyPr>
            <a:lstStyle/>
            <a:p>
              <a:endParaRPr lang="en-AU"/>
            </a:p>
          </p:txBody>
        </p:sp>
        <p:sp>
          <p:nvSpPr>
            <p:cNvPr id="303134" name="Rectangle 30"/>
            <p:cNvSpPr>
              <a:spLocks noChangeArrowheads="1"/>
            </p:cNvSpPr>
            <p:nvPr/>
          </p:nvSpPr>
          <p:spPr bwMode="auto">
            <a:xfrm>
              <a:off x="5138" y="11689"/>
              <a:ext cx="4013" cy="629"/>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smtClean="0">
                  <a:solidFill>
                    <a:srgbClr val="7F7F7F"/>
                  </a:solidFill>
                  <a:ea typeface="Arial" charset="0"/>
                  <a:cs typeface="Arial" charset="0"/>
                </a:rPr>
                <a:t>Chimp</a:t>
              </a:r>
              <a:endParaRPr lang="en-GB" sz="2000" dirty="0">
                <a:solidFill>
                  <a:srgbClr val="7F7F7F"/>
                </a:solidFill>
                <a:ea typeface="Arial" charset="0"/>
                <a:cs typeface="Arial" charset="0"/>
              </a:endParaRPr>
            </a:p>
          </p:txBody>
        </p:sp>
        <p:sp>
          <p:nvSpPr>
            <p:cNvPr id="303135" name="Line 31"/>
            <p:cNvSpPr>
              <a:spLocks noChangeShapeType="1"/>
            </p:cNvSpPr>
            <p:nvPr/>
          </p:nvSpPr>
          <p:spPr bwMode="auto">
            <a:xfrm flipH="1">
              <a:off x="4892" y="11247"/>
              <a:ext cx="127" cy="1"/>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37" name="Rectangle 33"/>
            <p:cNvSpPr>
              <a:spLocks noChangeArrowheads="1"/>
            </p:cNvSpPr>
            <p:nvPr/>
          </p:nvSpPr>
          <p:spPr bwMode="auto">
            <a:xfrm>
              <a:off x="4500" y="11056"/>
              <a:ext cx="279"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1</a:t>
              </a:r>
              <a:endParaRPr lang="en-GB" sz="2000" dirty="0">
                <a:solidFill>
                  <a:srgbClr val="7F7F7F"/>
                </a:solidFill>
                <a:ea typeface="Arial" charset="0"/>
                <a:cs typeface="Arial" charset="0"/>
              </a:endParaRPr>
            </a:p>
          </p:txBody>
        </p:sp>
        <p:sp>
          <p:nvSpPr>
            <p:cNvPr id="303138" name="Line 34"/>
            <p:cNvSpPr>
              <a:spLocks noChangeShapeType="1"/>
            </p:cNvSpPr>
            <p:nvPr/>
          </p:nvSpPr>
          <p:spPr bwMode="auto">
            <a:xfrm flipH="1">
              <a:off x="3979" y="10109"/>
              <a:ext cx="913" cy="1"/>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40" name="Rectangle 36"/>
            <p:cNvSpPr>
              <a:spLocks noChangeArrowheads="1"/>
            </p:cNvSpPr>
            <p:nvPr/>
          </p:nvSpPr>
          <p:spPr bwMode="auto">
            <a:xfrm>
              <a:off x="3810" y="10073"/>
              <a:ext cx="1167" cy="720"/>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rgbClr val="7F7F7F"/>
                  </a:solidFill>
                  <a:ea typeface="Arial" charset="0"/>
                  <a:cs typeface="Arial" charset="0"/>
                </a:rPr>
                <a:t>38.6</a:t>
              </a:r>
              <a:endParaRPr lang="en-GB" sz="2000" dirty="0">
                <a:solidFill>
                  <a:srgbClr val="7F7F7F"/>
                </a:solidFill>
                <a:ea typeface="Arial" charset="0"/>
                <a:cs typeface="Arial" charset="0"/>
              </a:endParaRPr>
            </a:p>
          </p:txBody>
        </p:sp>
        <p:sp>
          <p:nvSpPr>
            <p:cNvPr id="303141" name="Line 37"/>
            <p:cNvSpPr>
              <a:spLocks noChangeShapeType="1"/>
            </p:cNvSpPr>
            <p:nvPr/>
          </p:nvSpPr>
          <p:spPr bwMode="auto">
            <a:xfrm flipH="1">
              <a:off x="1298" y="7480"/>
              <a:ext cx="2681" cy="1"/>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42" name="Line 38"/>
            <p:cNvSpPr>
              <a:spLocks noChangeShapeType="1"/>
            </p:cNvSpPr>
            <p:nvPr/>
          </p:nvSpPr>
          <p:spPr bwMode="auto">
            <a:xfrm>
              <a:off x="3979" y="4852"/>
              <a:ext cx="1" cy="5257"/>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43" name="Rectangle 39"/>
            <p:cNvSpPr>
              <a:spLocks noChangeArrowheads="1"/>
            </p:cNvSpPr>
            <p:nvPr/>
          </p:nvSpPr>
          <p:spPr bwMode="auto">
            <a:xfrm>
              <a:off x="2259" y="6774"/>
              <a:ext cx="704"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7.6</a:t>
              </a:r>
              <a:endParaRPr lang="en-GB" sz="2000" dirty="0">
                <a:solidFill>
                  <a:srgbClr val="7F7F7F"/>
                </a:solidFill>
                <a:ea typeface="Arial" charset="0"/>
                <a:cs typeface="Arial" charset="0"/>
              </a:endParaRPr>
            </a:p>
          </p:txBody>
        </p:sp>
        <p:sp>
          <p:nvSpPr>
            <p:cNvPr id="303144" name="Line 40"/>
            <p:cNvSpPr>
              <a:spLocks noChangeShapeType="1"/>
            </p:cNvSpPr>
            <p:nvPr/>
          </p:nvSpPr>
          <p:spPr bwMode="auto">
            <a:xfrm>
              <a:off x="1260" y="1518"/>
              <a:ext cx="1" cy="5940"/>
            </a:xfrm>
            <a:prstGeom prst="line">
              <a:avLst/>
            </a:prstGeom>
            <a:noFill/>
            <a:ln w="63500" cap="sq">
              <a:solidFill>
                <a:srgbClr val="7F7F7F"/>
              </a:solidFill>
              <a:miter lim="800000"/>
              <a:headEnd/>
              <a:tailEnd/>
            </a:ln>
          </p:spPr>
          <p:txBody>
            <a:bodyPr>
              <a:prstTxWarp prst="textNoShape">
                <a:avLst/>
              </a:prstTxWarp>
            </a:bodyPr>
            <a:lstStyle/>
            <a:p>
              <a:endParaRPr lang="en-AU"/>
            </a:p>
          </p:txBody>
        </p:sp>
        <p:sp>
          <p:nvSpPr>
            <p:cNvPr id="303145" name="Rectangle 41"/>
            <p:cNvSpPr>
              <a:spLocks noChangeArrowheads="1"/>
            </p:cNvSpPr>
            <p:nvPr/>
          </p:nvSpPr>
          <p:spPr bwMode="auto">
            <a:xfrm>
              <a:off x="1440" y="735"/>
              <a:ext cx="279"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1</a:t>
              </a:r>
              <a:endParaRPr lang="en-GB" sz="2000" dirty="0">
                <a:solidFill>
                  <a:srgbClr val="7F7F7F"/>
                </a:solidFill>
                <a:ea typeface="Arial" charset="0"/>
                <a:cs typeface="Arial" charset="0"/>
              </a:endParaRPr>
            </a:p>
          </p:txBody>
        </p:sp>
        <p:sp>
          <p:nvSpPr>
            <p:cNvPr id="303146" name="Rectangle 42"/>
            <p:cNvSpPr>
              <a:spLocks noChangeArrowheads="1"/>
            </p:cNvSpPr>
            <p:nvPr/>
          </p:nvSpPr>
          <p:spPr bwMode="auto">
            <a:xfrm>
              <a:off x="1485" y="1966"/>
              <a:ext cx="279"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1</a:t>
              </a:r>
              <a:endParaRPr lang="en-GB" sz="2000" dirty="0">
                <a:solidFill>
                  <a:srgbClr val="7F7F7F"/>
                </a:solidFill>
                <a:ea typeface="Arial" charset="0"/>
                <a:cs typeface="Arial" charset="0"/>
              </a:endParaRPr>
            </a:p>
          </p:txBody>
        </p:sp>
        <p:sp>
          <p:nvSpPr>
            <p:cNvPr id="303147" name="Rectangle 43"/>
            <p:cNvSpPr>
              <a:spLocks noChangeArrowheads="1"/>
            </p:cNvSpPr>
            <p:nvPr/>
          </p:nvSpPr>
          <p:spPr bwMode="auto">
            <a:xfrm>
              <a:off x="4248" y="5757"/>
              <a:ext cx="279"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1</a:t>
              </a:r>
              <a:endParaRPr lang="en-GB" sz="2000" dirty="0">
                <a:solidFill>
                  <a:srgbClr val="7F7F7F"/>
                </a:solidFill>
                <a:ea typeface="Arial" charset="0"/>
                <a:cs typeface="Arial" charset="0"/>
              </a:endParaRPr>
            </a:p>
          </p:txBody>
        </p:sp>
        <p:sp>
          <p:nvSpPr>
            <p:cNvPr id="303148" name="Rectangle 44"/>
            <p:cNvSpPr>
              <a:spLocks noChangeArrowheads="1"/>
            </p:cNvSpPr>
            <p:nvPr/>
          </p:nvSpPr>
          <p:spPr bwMode="auto">
            <a:xfrm>
              <a:off x="4750" y="6028"/>
              <a:ext cx="557"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28</a:t>
              </a:r>
              <a:endParaRPr lang="en-GB" sz="2000" dirty="0">
                <a:solidFill>
                  <a:srgbClr val="7F7F7F"/>
                </a:solidFill>
                <a:ea typeface="Arial" charset="0"/>
                <a:cs typeface="Arial" charset="0"/>
              </a:endParaRPr>
            </a:p>
          </p:txBody>
        </p:sp>
        <p:sp>
          <p:nvSpPr>
            <p:cNvPr id="303149" name="Rectangle 45"/>
            <p:cNvSpPr>
              <a:spLocks noChangeArrowheads="1"/>
            </p:cNvSpPr>
            <p:nvPr/>
          </p:nvSpPr>
          <p:spPr bwMode="auto">
            <a:xfrm>
              <a:off x="3896" y="4198"/>
              <a:ext cx="392"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GB" sz="2000" b="1" dirty="0">
                  <a:solidFill>
                    <a:srgbClr val="7F7F7F"/>
                  </a:solidFill>
                  <a:ea typeface="Arial" charset="0"/>
                  <a:cs typeface="Arial" charset="0"/>
                  <a:sym typeface="Symbol" charset="2"/>
                </a:rPr>
                <a:t></a:t>
              </a:r>
              <a:endParaRPr lang="en-GB" sz="2000" dirty="0">
                <a:solidFill>
                  <a:srgbClr val="7F7F7F"/>
                </a:solidFill>
                <a:ea typeface="Arial" charset="0"/>
                <a:cs typeface="Arial" charset="0"/>
              </a:endParaRPr>
            </a:p>
          </p:txBody>
        </p:sp>
        <p:sp>
          <p:nvSpPr>
            <p:cNvPr id="303150" name="Rectangle 46"/>
            <p:cNvSpPr>
              <a:spLocks noChangeArrowheads="1"/>
            </p:cNvSpPr>
            <p:nvPr/>
          </p:nvSpPr>
          <p:spPr bwMode="auto">
            <a:xfrm>
              <a:off x="4860" y="3102"/>
              <a:ext cx="720" cy="360"/>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rgbClr val="7F7F7F"/>
                  </a:solidFill>
                  <a:ea typeface="Arial" charset="0"/>
                  <a:cs typeface="Arial" charset="0"/>
                </a:rPr>
                <a:t>5.8</a:t>
              </a:r>
              <a:endParaRPr lang="en-GB" sz="2000" dirty="0">
                <a:solidFill>
                  <a:srgbClr val="7F7F7F"/>
                </a:solidFill>
                <a:ea typeface="Arial" charset="0"/>
                <a:cs typeface="Arial" charset="0"/>
              </a:endParaRPr>
            </a:p>
          </p:txBody>
        </p:sp>
        <p:sp>
          <p:nvSpPr>
            <p:cNvPr id="303151" name="Rectangle 47"/>
            <p:cNvSpPr>
              <a:spLocks noChangeArrowheads="1"/>
            </p:cNvSpPr>
            <p:nvPr/>
          </p:nvSpPr>
          <p:spPr bwMode="auto">
            <a:xfrm>
              <a:off x="4774" y="8334"/>
              <a:ext cx="279"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1</a:t>
              </a:r>
              <a:endParaRPr lang="en-GB" sz="2000" dirty="0">
                <a:solidFill>
                  <a:srgbClr val="7F7F7F"/>
                </a:solidFill>
                <a:ea typeface="Arial" charset="0"/>
                <a:cs typeface="Arial" charset="0"/>
              </a:endParaRPr>
            </a:p>
          </p:txBody>
        </p:sp>
        <p:sp>
          <p:nvSpPr>
            <p:cNvPr id="303152" name="Rectangle 48"/>
            <p:cNvSpPr>
              <a:spLocks noChangeArrowheads="1"/>
            </p:cNvSpPr>
            <p:nvPr/>
          </p:nvSpPr>
          <p:spPr bwMode="auto">
            <a:xfrm>
              <a:off x="5760" y="6549"/>
              <a:ext cx="983"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11.1</a:t>
              </a:r>
              <a:endParaRPr lang="en-GB" sz="2000" dirty="0">
                <a:solidFill>
                  <a:srgbClr val="7F7F7F"/>
                </a:solidFill>
                <a:ea typeface="Arial" charset="0"/>
                <a:cs typeface="Arial" charset="0"/>
              </a:endParaRPr>
            </a:p>
          </p:txBody>
        </p:sp>
        <p:sp>
          <p:nvSpPr>
            <p:cNvPr id="303153" name="Rectangle 49"/>
            <p:cNvSpPr>
              <a:spLocks noChangeArrowheads="1"/>
            </p:cNvSpPr>
            <p:nvPr/>
          </p:nvSpPr>
          <p:spPr bwMode="auto">
            <a:xfrm>
              <a:off x="4879" y="4256"/>
              <a:ext cx="704"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rgbClr val="7F7F7F"/>
                  </a:solidFill>
                  <a:ea typeface="Arial" charset="0"/>
                  <a:cs typeface="Arial" charset="0"/>
                </a:rPr>
                <a:t>6.6</a:t>
              </a:r>
              <a:endParaRPr lang="en-GB" sz="2000" dirty="0">
                <a:solidFill>
                  <a:srgbClr val="7F7F7F"/>
                </a:solidFill>
                <a:ea typeface="Arial" charset="0"/>
                <a:cs typeface="Arial" charset="0"/>
              </a:endParaRPr>
            </a:p>
          </p:txBody>
        </p:sp>
        <p:sp>
          <p:nvSpPr>
            <p:cNvPr id="303154" name="Rectangle 50"/>
            <p:cNvSpPr>
              <a:spLocks noChangeArrowheads="1"/>
            </p:cNvSpPr>
            <p:nvPr/>
          </p:nvSpPr>
          <p:spPr bwMode="auto">
            <a:xfrm>
              <a:off x="5687" y="5414"/>
              <a:ext cx="704" cy="660"/>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GB" sz="2000" b="1" dirty="0">
                  <a:solidFill>
                    <a:srgbClr val="7F7F7F"/>
                  </a:solidFill>
                  <a:ea typeface="Arial" charset="0"/>
                  <a:cs typeface="Arial" charset="0"/>
                </a:rPr>
                <a:t>2.7</a:t>
              </a:r>
              <a:endParaRPr lang="en-GB" sz="2000" dirty="0">
                <a:solidFill>
                  <a:srgbClr val="7F7F7F"/>
                </a:solidFill>
                <a:ea typeface="Arial" charset="0"/>
                <a:cs typeface="Arial" charset="0"/>
              </a:endParaRPr>
            </a:p>
          </p:txBody>
        </p:sp>
        <p:sp>
          <p:nvSpPr>
            <p:cNvPr id="303155" name="Line 51"/>
            <p:cNvSpPr>
              <a:spLocks noChangeShapeType="1"/>
            </p:cNvSpPr>
            <p:nvPr/>
          </p:nvSpPr>
          <p:spPr bwMode="auto">
            <a:xfrm flipH="1">
              <a:off x="3998" y="4869"/>
              <a:ext cx="351" cy="1"/>
            </a:xfrm>
            <a:prstGeom prst="line">
              <a:avLst/>
            </a:prstGeom>
            <a:noFill/>
            <a:ln w="88900" cap="sq">
              <a:solidFill>
                <a:schemeClr val="accent2">
                  <a:lumMod val="75000"/>
                </a:schemeClr>
              </a:solidFill>
              <a:miter lim="800000"/>
              <a:headEnd/>
              <a:tailEnd/>
            </a:ln>
          </p:spPr>
          <p:txBody>
            <a:bodyPr>
              <a:prstTxWarp prst="textNoShape">
                <a:avLst/>
              </a:prstTxWarp>
            </a:bodyPr>
            <a:lstStyle/>
            <a:p>
              <a:endParaRPr lang="en-AU"/>
            </a:p>
          </p:txBody>
        </p:sp>
        <p:sp>
          <p:nvSpPr>
            <p:cNvPr id="303156" name="Line 52"/>
            <p:cNvSpPr>
              <a:spLocks noChangeShapeType="1"/>
            </p:cNvSpPr>
            <p:nvPr/>
          </p:nvSpPr>
          <p:spPr bwMode="auto">
            <a:xfrm flipH="1">
              <a:off x="4673" y="4995"/>
              <a:ext cx="2073" cy="1"/>
            </a:xfrm>
            <a:prstGeom prst="line">
              <a:avLst/>
            </a:prstGeom>
            <a:noFill/>
            <a:ln w="88900" cap="sq">
              <a:solidFill>
                <a:schemeClr val="accent2">
                  <a:lumMod val="75000"/>
                </a:schemeClr>
              </a:solidFill>
              <a:miter lim="800000"/>
              <a:headEnd/>
              <a:tailEnd/>
            </a:ln>
          </p:spPr>
          <p:txBody>
            <a:bodyPr>
              <a:prstTxWarp prst="textNoShape">
                <a:avLst/>
              </a:prstTxWarp>
            </a:bodyPr>
            <a:lstStyle/>
            <a:p>
              <a:endParaRPr lang="en-AU"/>
            </a:p>
          </p:txBody>
        </p:sp>
        <p:sp>
          <p:nvSpPr>
            <p:cNvPr id="303157" name="Line 53"/>
            <p:cNvSpPr>
              <a:spLocks noChangeShapeType="1"/>
            </p:cNvSpPr>
            <p:nvPr/>
          </p:nvSpPr>
          <p:spPr bwMode="auto">
            <a:xfrm flipH="1">
              <a:off x="5434" y="7269"/>
              <a:ext cx="1757" cy="11"/>
            </a:xfrm>
            <a:prstGeom prst="line">
              <a:avLst/>
            </a:prstGeom>
            <a:noFill/>
            <a:ln w="88900" cap="sq">
              <a:solidFill>
                <a:schemeClr val="accent2">
                  <a:lumMod val="75000"/>
                </a:schemeClr>
              </a:solidFill>
              <a:miter lim="800000"/>
              <a:headEnd/>
              <a:tailEnd/>
            </a:ln>
          </p:spPr>
          <p:txBody>
            <a:bodyPr>
              <a:prstTxWarp prst="textNoShape">
                <a:avLst/>
              </a:prstTxWarp>
            </a:bodyPr>
            <a:lstStyle/>
            <a:p>
              <a:endParaRPr lang="en-AU"/>
            </a:p>
          </p:txBody>
        </p:sp>
        <p:sp>
          <p:nvSpPr>
            <p:cNvPr id="303124" name="Line 20"/>
            <p:cNvSpPr>
              <a:spLocks noChangeShapeType="1"/>
            </p:cNvSpPr>
            <p:nvPr/>
          </p:nvSpPr>
          <p:spPr bwMode="auto">
            <a:xfrm>
              <a:off x="4476" y="3859"/>
              <a:ext cx="1" cy="1988"/>
            </a:xfrm>
            <a:prstGeom prst="line">
              <a:avLst/>
            </a:prstGeom>
            <a:noFill/>
            <a:ln w="63500" cap="sq">
              <a:solidFill>
                <a:srgbClr val="7F7F7F"/>
              </a:solidFill>
              <a:miter lim="800000"/>
              <a:headEnd/>
              <a:tailEnd/>
            </a:ln>
          </p:spPr>
          <p:txBody>
            <a:bodyPr>
              <a:prstTxWarp prst="textNoShape">
                <a:avLst/>
              </a:prstTxWarp>
            </a:bodyPr>
            <a:lstStyle/>
            <a:p>
              <a:endParaRPr lang="en-AU"/>
            </a:p>
          </p:txBody>
        </p:sp>
      </p:grpSp>
      <p:grpSp>
        <p:nvGrpSpPr>
          <p:cNvPr id="303159" name="Group 55"/>
          <p:cNvGrpSpPr>
            <a:grpSpLocks noChangeAspect="1"/>
          </p:cNvGrpSpPr>
          <p:nvPr/>
        </p:nvGrpSpPr>
        <p:grpSpPr bwMode="auto">
          <a:xfrm>
            <a:off x="4726987" y="980360"/>
            <a:ext cx="3764706" cy="6307105"/>
            <a:chOff x="540" y="78"/>
            <a:chExt cx="7920" cy="13267"/>
          </a:xfrm>
        </p:grpSpPr>
        <p:sp>
          <p:nvSpPr>
            <p:cNvPr id="303177" name="Line 73"/>
            <p:cNvSpPr>
              <a:spLocks noChangeShapeType="1"/>
            </p:cNvSpPr>
            <p:nvPr/>
          </p:nvSpPr>
          <p:spPr bwMode="auto">
            <a:xfrm>
              <a:off x="4458" y="3841"/>
              <a:ext cx="1" cy="1988"/>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60" name="AutoShape 56"/>
            <p:cNvSpPr>
              <a:spLocks noChangeAspect="1" noChangeArrowheads="1"/>
            </p:cNvSpPr>
            <p:nvPr/>
          </p:nvSpPr>
          <p:spPr bwMode="auto">
            <a:xfrm>
              <a:off x="540" y="78"/>
              <a:ext cx="7920" cy="13267"/>
            </a:xfrm>
            <a:prstGeom prst="rect">
              <a:avLst/>
            </a:prstGeom>
            <a:noFill/>
            <a:ln w="9525">
              <a:noFill/>
              <a:miter lim="800000"/>
              <a:headEnd/>
              <a:tailEnd/>
            </a:ln>
          </p:spPr>
          <p:txBody>
            <a:bodyPr>
              <a:prstTxWarp prst="textNoShape">
                <a:avLst/>
              </a:prstTxWarp>
            </a:bodyPr>
            <a:lstStyle/>
            <a:p>
              <a:endParaRPr lang="en-AU"/>
            </a:p>
          </p:txBody>
        </p:sp>
        <p:sp>
          <p:nvSpPr>
            <p:cNvPr id="303161" name="Line 57"/>
            <p:cNvSpPr>
              <a:spLocks noChangeShapeType="1"/>
            </p:cNvSpPr>
            <p:nvPr/>
          </p:nvSpPr>
          <p:spPr bwMode="auto">
            <a:xfrm>
              <a:off x="1298" y="12199"/>
              <a:ext cx="327" cy="1"/>
            </a:xfrm>
            <a:prstGeom prst="line">
              <a:avLst/>
            </a:prstGeom>
            <a:noFill/>
            <a:ln w="38100" cap="sq">
              <a:solidFill>
                <a:srgbClr val="7F7F7F"/>
              </a:solidFill>
              <a:miter lim="800000"/>
              <a:headEnd/>
              <a:tailEnd/>
            </a:ln>
          </p:spPr>
          <p:txBody>
            <a:bodyPr>
              <a:prstTxWarp prst="textNoShape">
                <a:avLst/>
              </a:prstTxWarp>
            </a:bodyPr>
            <a:lstStyle/>
            <a:p>
              <a:endParaRPr lang="en-AU"/>
            </a:p>
          </p:txBody>
        </p:sp>
        <p:sp>
          <p:nvSpPr>
            <p:cNvPr id="303162" name="Rectangle 58"/>
            <p:cNvSpPr>
              <a:spLocks noChangeArrowheads="1"/>
            </p:cNvSpPr>
            <p:nvPr/>
          </p:nvSpPr>
          <p:spPr bwMode="auto">
            <a:xfrm>
              <a:off x="1260" y="11598"/>
              <a:ext cx="540" cy="900"/>
            </a:xfrm>
            <a:prstGeom prst="rect">
              <a:avLst/>
            </a:prstGeom>
            <a:noFill/>
            <a:ln w="9525">
              <a:noFill/>
              <a:miter lim="800000"/>
              <a:headEnd/>
              <a:tailEnd/>
            </a:ln>
          </p:spPr>
          <p:txBody>
            <a:bodyPr lIns="0" tIns="0" rIns="0" bIns="0">
              <a:prstTxWarp prst="textNoShape">
                <a:avLst/>
              </a:prstTxWarp>
            </a:bodyPr>
            <a:lstStyle/>
            <a:p>
              <a:pPr eaLnBrk="1" hangingPunct="1"/>
              <a:r>
                <a:rPr lang="en-US" sz="1400" b="1" dirty="0">
                  <a:solidFill>
                    <a:srgbClr val="7F7F7F"/>
                  </a:solidFill>
                  <a:ea typeface="Arial" charset="0"/>
                  <a:cs typeface="Arial" charset="0"/>
                </a:rPr>
                <a:t>0.1</a:t>
              </a:r>
              <a:endParaRPr lang="en-GB" sz="1800" dirty="0">
                <a:solidFill>
                  <a:srgbClr val="7F7F7F"/>
                </a:solidFill>
                <a:ea typeface="Arial" charset="0"/>
                <a:cs typeface="Arial" charset="0"/>
              </a:endParaRPr>
            </a:p>
          </p:txBody>
        </p:sp>
        <p:sp>
          <p:nvSpPr>
            <p:cNvPr id="303163" name="Line 59"/>
            <p:cNvSpPr>
              <a:spLocks noChangeShapeType="1"/>
            </p:cNvSpPr>
            <p:nvPr/>
          </p:nvSpPr>
          <p:spPr bwMode="auto">
            <a:xfrm flipH="1">
              <a:off x="1260" y="1518"/>
              <a:ext cx="546" cy="1"/>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64" name="Rectangle 60"/>
            <p:cNvSpPr>
              <a:spLocks noChangeArrowheads="1"/>
            </p:cNvSpPr>
            <p:nvPr/>
          </p:nvSpPr>
          <p:spPr bwMode="auto">
            <a:xfrm>
              <a:off x="2032" y="1110"/>
              <a:ext cx="746" cy="597"/>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rgbClr val="7F7F7F"/>
                  </a:solidFill>
                  <a:ea typeface="Arial" charset="0"/>
                  <a:cs typeface="Arial" charset="0"/>
                </a:rPr>
                <a:t>Rat</a:t>
              </a:r>
              <a:endParaRPr lang="en-GB" sz="2000" dirty="0">
                <a:solidFill>
                  <a:srgbClr val="7F7F7F"/>
                </a:solidFill>
                <a:ea typeface="Arial" charset="0"/>
                <a:cs typeface="Arial" charset="0"/>
              </a:endParaRPr>
            </a:p>
          </p:txBody>
        </p:sp>
        <p:sp>
          <p:nvSpPr>
            <p:cNvPr id="303165" name="Line 61"/>
            <p:cNvSpPr>
              <a:spLocks noChangeShapeType="1"/>
            </p:cNvSpPr>
            <p:nvPr/>
          </p:nvSpPr>
          <p:spPr bwMode="auto">
            <a:xfrm flipH="1">
              <a:off x="1298" y="2723"/>
              <a:ext cx="892" cy="1"/>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66" name="Rectangle 62"/>
            <p:cNvSpPr>
              <a:spLocks noChangeArrowheads="1"/>
            </p:cNvSpPr>
            <p:nvPr/>
          </p:nvSpPr>
          <p:spPr bwMode="auto">
            <a:xfrm>
              <a:off x="2408" y="2309"/>
              <a:ext cx="1840" cy="541"/>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chemeClr val="bg1">
                      <a:lumMod val="50000"/>
                    </a:schemeClr>
                  </a:solidFill>
                  <a:ea typeface="Arial" charset="0"/>
                  <a:cs typeface="Arial" charset="0"/>
                </a:rPr>
                <a:t>Mouse</a:t>
              </a:r>
              <a:endParaRPr lang="en-GB" sz="2000" dirty="0">
                <a:solidFill>
                  <a:schemeClr val="bg1">
                    <a:lumMod val="50000"/>
                  </a:schemeClr>
                </a:solidFill>
                <a:ea typeface="Arial" charset="0"/>
                <a:cs typeface="Arial" charset="0"/>
              </a:endParaRPr>
            </a:p>
          </p:txBody>
        </p:sp>
        <p:sp>
          <p:nvSpPr>
            <p:cNvPr id="303167" name="Line 63"/>
            <p:cNvSpPr>
              <a:spLocks noChangeShapeType="1"/>
            </p:cNvSpPr>
            <p:nvPr/>
          </p:nvSpPr>
          <p:spPr bwMode="auto">
            <a:xfrm flipH="1">
              <a:off x="4476" y="3859"/>
              <a:ext cx="1409" cy="1"/>
            </a:xfrm>
            <a:prstGeom prst="line">
              <a:avLst/>
            </a:prstGeom>
            <a:noFill/>
            <a:ln w="88900" cap="sq">
              <a:solidFill>
                <a:schemeClr val="accent6">
                  <a:lumMod val="75000"/>
                </a:schemeClr>
              </a:solidFill>
              <a:miter lim="800000"/>
              <a:headEnd/>
              <a:tailEnd/>
            </a:ln>
          </p:spPr>
          <p:txBody>
            <a:bodyPr>
              <a:prstTxWarp prst="textNoShape">
                <a:avLst/>
              </a:prstTxWarp>
            </a:bodyPr>
            <a:lstStyle/>
            <a:p>
              <a:endParaRPr lang="en-AU"/>
            </a:p>
          </p:txBody>
        </p:sp>
        <p:sp>
          <p:nvSpPr>
            <p:cNvPr id="303168" name="Rectangle 64"/>
            <p:cNvSpPr>
              <a:spLocks noChangeArrowheads="1"/>
            </p:cNvSpPr>
            <p:nvPr/>
          </p:nvSpPr>
          <p:spPr bwMode="auto">
            <a:xfrm>
              <a:off x="6193" y="3463"/>
              <a:ext cx="1385" cy="784"/>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chemeClr val="bg1">
                      <a:lumMod val="50000"/>
                    </a:schemeClr>
                  </a:solidFill>
                  <a:ea typeface="Arial" charset="0"/>
                  <a:cs typeface="Arial" charset="0"/>
                </a:rPr>
                <a:t>Horse</a:t>
              </a:r>
              <a:endParaRPr lang="en-GB" sz="2000" dirty="0">
                <a:solidFill>
                  <a:schemeClr val="bg1">
                    <a:lumMod val="50000"/>
                  </a:schemeClr>
                </a:solidFill>
                <a:ea typeface="Arial" charset="0"/>
                <a:cs typeface="Arial" charset="0"/>
              </a:endParaRPr>
            </a:p>
          </p:txBody>
        </p:sp>
        <p:sp>
          <p:nvSpPr>
            <p:cNvPr id="303169" name="Rectangle 65"/>
            <p:cNvSpPr>
              <a:spLocks noChangeArrowheads="1"/>
            </p:cNvSpPr>
            <p:nvPr/>
          </p:nvSpPr>
          <p:spPr bwMode="auto">
            <a:xfrm>
              <a:off x="7054" y="4599"/>
              <a:ext cx="866" cy="789"/>
            </a:xfrm>
            <a:prstGeom prst="rect">
              <a:avLst/>
            </a:prstGeom>
            <a:noFill/>
            <a:ln w="9525">
              <a:noFill/>
              <a:miter lim="800000"/>
              <a:headEnd/>
              <a:tailEnd/>
            </a:ln>
          </p:spPr>
          <p:txBody>
            <a:bodyPr lIns="0" tIns="0" rIns="0" bIns="0">
              <a:prstTxWarp prst="textNoShape">
                <a:avLst/>
              </a:prstTxWarp>
            </a:bodyPr>
            <a:lstStyle/>
            <a:p>
              <a:pPr eaLnBrk="1" hangingPunct="1"/>
              <a:r>
                <a:rPr lang="en-US" sz="2000" b="1">
                  <a:solidFill>
                    <a:schemeClr val="bg1">
                      <a:lumMod val="50000"/>
                    </a:schemeClr>
                  </a:solidFill>
                  <a:ea typeface="Arial" charset="0"/>
                  <a:cs typeface="Arial" charset="0"/>
                </a:rPr>
                <a:t>Cat</a:t>
              </a:r>
              <a:endParaRPr lang="en-GB" sz="2000">
                <a:solidFill>
                  <a:schemeClr val="bg1">
                    <a:lumMod val="50000"/>
                  </a:schemeClr>
                </a:solidFill>
                <a:ea typeface="Arial" charset="0"/>
                <a:cs typeface="Arial" charset="0"/>
              </a:endParaRPr>
            </a:p>
          </p:txBody>
        </p:sp>
        <p:sp>
          <p:nvSpPr>
            <p:cNvPr id="303170" name="Line 66"/>
            <p:cNvSpPr>
              <a:spLocks noChangeShapeType="1"/>
            </p:cNvSpPr>
            <p:nvPr/>
          </p:nvSpPr>
          <p:spPr bwMode="auto">
            <a:xfrm flipH="1">
              <a:off x="5405" y="6131"/>
              <a:ext cx="1276" cy="1"/>
            </a:xfrm>
            <a:prstGeom prst="line">
              <a:avLst/>
            </a:prstGeom>
            <a:noFill/>
            <a:ln w="88900" cap="sq">
              <a:solidFill>
                <a:schemeClr val="accent6">
                  <a:lumMod val="75000"/>
                </a:schemeClr>
              </a:solidFill>
              <a:miter lim="800000"/>
              <a:headEnd/>
              <a:tailEnd/>
            </a:ln>
          </p:spPr>
          <p:txBody>
            <a:bodyPr>
              <a:prstTxWarp prst="textNoShape">
                <a:avLst/>
              </a:prstTxWarp>
            </a:bodyPr>
            <a:lstStyle/>
            <a:p>
              <a:endParaRPr lang="en-AU"/>
            </a:p>
          </p:txBody>
        </p:sp>
        <p:sp>
          <p:nvSpPr>
            <p:cNvPr id="303171" name="Rectangle 67"/>
            <p:cNvSpPr>
              <a:spLocks noChangeArrowheads="1"/>
            </p:cNvSpPr>
            <p:nvPr/>
          </p:nvSpPr>
          <p:spPr bwMode="auto">
            <a:xfrm>
              <a:off x="6971" y="5735"/>
              <a:ext cx="769" cy="553"/>
            </a:xfrm>
            <a:prstGeom prst="rect">
              <a:avLst/>
            </a:prstGeom>
            <a:noFill/>
            <a:ln w="9525">
              <a:noFill/>
              <a:miter lim="800000"/>
              <a:headEnd/>
              <a:tailEnd/>
            </a:ln>
          </p:spPr>
          <p:txBody>
            <a:bodyPr lIns="0" tIns="0" rIns="0" bIns="0">
              <a:prstTxWarp prst="textNoShape">
                <a:avLst/>
              </a:prstTxWarp>
            </a:bodyPr>
            <a:lstStyle/>
            <a:p>
              <a:pPr eaLnBrk="1" hangingPunct="1"/>
              <a:r>
                <a:rPr lang="en-US" sz="2000" b="1">
                  <a:solidFill>
                    <a:schemeClr val="bg1">
                      <a:lumMod val="50000"/>
                    </a:schemeClr>
                  </a:solidFill>
                  <a:ea typeface="Arial" charset="0"/>
                  <a:cs typeface="Arial" charset="0"/>
                </a:rPr>
                <a:t>Pig</a:t>
              </a:r>
              <a:endParaRPr lang="en-GB" sz="2000">
                <a:solidFill>
                  <a:schemeClr val="bg1">
                    <a:lumMod val="50000"/>
                  </a:schemeClr>
                </a:solidFill>
                <a:ea typeface="Arial" charset="0"/>
                <a:cs typeface="Arial" charset="0"/>
              </a:endParaRPr>
            </a:p>
          </p:txBody>
        </p:sp>
        <p:sp>
          <p:nvSpPr>
            <p:cNvPr id="303172" name="Rectangle 68"/>
            <p:cNvSpPr>
              <a:spLocks noChangeArrowheads="1"/>
            </p:cNvSpPr>
            <p:nvPr/>
          </p:nvSpPr>
          <p:spPr bwMode="auto">
            <a:xfrm>
              <a:off x="7453" y="6873"/>
              <a:ext cx="1007" cy="855"/>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chemeClr val="bg1">
                      <a:lumMod val="50000"/>
                    </a:schemeClr>
                  </a:solidFill>
                  <a:ea typeface="Arial" charset="0"/>
                  <a:cs typeface="Arial" charset="0"/>
                </a:rPr>
                <a:t>Cow</a:t>
              </a:r>
              <a:endParaRPr lang="en-GB" sz="2000" dirty="0">
                <a:solidFill>
                  <a:schemeClr val="bg1">
                    <a:lumMod val="50000"/>
                  </a:schemeClr>
                </a:solidFill>
                <a:ea typeface="Arial" charset="0"/>
                <a:cs typeface="Arial" charset="0"/>
              </a:endParaRPr>
            </a:p>
          </p:txBody>
        </p:sp>
        <p:sp>
          <p:nvSpPr>
            <p:cNvPr id="303173" name="Line 69"/>
            <p:cNvSpPr>
              <a:spLocks noChangeShapeType="1"/>
            </p:cNvSpPr>
            <p:nvPr/>
          </p:nvSpPr>
          <p:spPr bwMode="auto">
            <a:xfrm flipH="1">
              <a:off x="4647" y="6700"/>
              <a:ext cx="758" cy="1"/>
            </a:xfrm>
            <a:prstGeom prst="line">
              <a:avLst/>
            </a:prstGeom>
            <a:noFill/>
            <a:ln w="88900" cap="sq">
              <a:solidFill>
                <a:schemeClr val="accent6">
                  <a:lumMod val="75000"/>
                </a:schemeClr>
              </a:solidFill>
              <a:miter lim="800000"/>
              <a:headEnd/>
              <a:tailEnd/>
            </a:ln>
          </p:spPr>
          <p:txBody>
            <a:bodyPr>
              <a:prstTxWarp prst="textNoShape">
                <a:avLst/>
              </a:prstTxWarp>
            </a:bodyPr>
            <a:lstStyle/>
            <a:p>
              <a:endParaRPr lang="en-AU"/>
            </a:p>
          </p:txBody>
        </p:sp>
        <p:sp>
          <p:nvSpPr>
            <p:cNvPr id="303174" name="Line 70"/>
            <p:cNvSpPr>
              <a:spLocks noChangeShapeType="1"/>
            </p:cNvSpPr>
            <p:nvPr/>
          </p:nvSpPr>
          <p:spPr bwMode="auto">
            <a:xfrm>
              <a:off x="5405" y="6131"/>
              <a:ext cx="1" cy="1138"/>
            </a:xfrm>
            <a:prstGeom prst="line">
              <a:avLst/>
            </a:prstGeom>
            <a:noFill/>
            <a:ln w="88900" cap="sq">
              <a:solidFill>
                <a:schemeClr val="accent6">
                  <a:lumMod val="75000"/>
                </a:schemeClr>
              </a:solidFill>
              <a:miter lim="800000"/>
              <a:headEnd/>
              <a:tailEnd/>
            </a:ln>
          </p:spPr>
          <p:txBody>
            <a:bodyPr>
              <a:prstTxWarp prst="textNoShape">
                <a:avLst/>
              </a:prstTxWarp>
            </a:bodyPr>
            <a:lstStyle/>
            <a:p>
              <a:endParaRPr lang="en-AU"/>
            </a:p>
          </p:txBody>
        </p:sp>
        <p:sp>
          <p:nvSpPr>
            <p:cNvPr id="303175" name="Line 71"/>
            <p:cNvSpPr>
              <a:spLocks noChangeShapeType="1"/>
            </p:cNvSpPr>
            <p:nvPr/>
          </p:nvSpPr>
          <p:spPr bwMode="auto">
            <a:xfrm flipH="1">
              <a:off x="4476" y="5847"/>
              <a:ext cx="171" cy="1"/>
            </a:xfrm>
            <a:prstGeom prst="line">
              <a:avLst/>
            </a:prstGeom>
            <a:noFill/>
            <a:ln w="38100" cap="sq">
              <a:solidFill>
                <a:srgbClr val="7F7F7F"/>
              </a:solidFill>
              <a:miter lim="800000"/>
              <a:headEnd/>
              <a:tailEnd/>
            </a:ln>
          </p:spPr>
          <p:txBody>
            <a:bodyPr>
              <a:prstTxWarp prst="textNoShape">
                <a:avLst/>
              </a:prstTxWarp>
            </a:bodyPr>
            <a:lstStyle/>
            <a:p>
              <a:endParaRPr lang="en-AU"/>
            </a:p>
          </p:txBody>
        </p:sp>
        <p:sp>
          <p:nvSpPr>
            <p:cNvPr id="303176" name="Line 72"/>
            <p:cNvSpPr>
              <a:spLocks noChangeShapeType="1"/>
            </p:cNvSpPr>
            <p:nvPr/>
          </p:nvSpPr>
          <p:spPr bwMode="auto">
            <a:xfrm>
              <a:off x="4647" y="4995"/>
              <a:ext cx="1" cy="1705"/>
            </a:xfrm>
            <a:prstGeom prst="line">
              <a:avLst/>
            </a:prstGeom>
            <a:noFill/>
            <a:ln w="88900" cap="sq">
              <a:solidFill>
                <a:schemeClr val="accent6">
                  <a:lumMod val="75000"/>
                </a:schemeClr>
              </a:solidFill>
              <a:miter lim="800000"/>
              <a:headEnd/>
              <a:tailEnd/>
            </a:ln>
          </p:spPr>
          <p:txBody>
            <a:bodyPr>
              <a:prstTxWarp prst="textNoShape">
                <a:avLst/>
              </a:prstTxWarp>
            </a:bodyPr>
            <a:lstStyle/>
            <a:p>
              <a:endParaRPr lang="en-AU"/>
            </a:p>
          </p:txBody>
        </p:sp>
        <p:sp>
          <p:nvSpPr>
            <p:cNvPr id="303178" name="Line 74"/>
            <p:cNvSpPr>
              <a:spLocks noChangeShapeType="1"/>
            </p:cNvSpPr>
            <p:nvPr/>
          </p:nvSpPr>
          <p:spPr bwMode="auto">
            <a:xfrm flipH="1">
              <a:off x="5102" y="8405"/>
              <a:ext cx="21" cy="1"/>
            </a:xfrm>
            <a:prstGeom prst="line">
              <a:avLst/>
            </a:prstGeom>
            <a:noFill/>
            <a:ln w="38100" cap="sq">
              <a:solidFill>
                <a:srgbClr val="4D4D4D"/>
              </a:solidFill>
              <a:miter lim="800000"/>
              <a:headEnd/>
              <a:tailEnd/>
            </a:ln>
          </p:spPr>
          <p:txBody>
            <a:bodyPr>
              <a:prstTxWarp prst="textNoShape">
                <a:avLst/>
              </a:prstTxWarp>
            </a:bodyPr>
            <a:lstStyle/>
            <a:p>
              <a:endParaRPr lang="en-AU"/>
            </a:p>
          </p:txBody>
        </p:sp>
        <p:sp>
          <p:nvSpPr>
            <p:cNvPr id="303179" name="Rectangle 75"/>
            <p:cNvSpPr>
              <a:spLocks noChangeArrowheads="1"/>
            </p:cNvSpPr>
            <p:nvPr/>
          </p:nvSpPr>
          <p:spPr bwMode="auto">
            <a:xfrm>
              <a:off x="5287" y="8009"/>
              <a:ext cx="3047" cy="1339"/>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chemeClr val="bg1">
                      <a:lumMod val="50000"/>
                    </a:schemeClr>
                  </a:solidFill>
                  <a:ea typeface="Arial" charset="0"/>
                  <a:cs typeface="Arial" charset="0"/>
                </a:rPr>
                <a:t>Rh Monkey </a:t>
              </a:r>
              <a:endParaRPr lang="en-GB" sz="2000" dirty="0">
                <a:solidFill>
                  <a:schemeClr val="bg1">
                    <a:lumMod val="50000"/>
                  </a:schemeClr>
                </a:solidFill>
                <a:ea typeface="Arial" charset="0"/>
                <a:cs typeface="Arial" charset="0"/>
              </a:endParaRPr>
            </a:p>
          </p:txBody>
        </p:sp>
        <p:sp>
          <p:nvSpPr>
            <p:cNvPr id="303180" name="Line 76"/>
            <p:cNvSpPr>
              <a:spLocks noChangeShapeType="1"/>
            </p:cNvSpPr>
            <p:nvPr/>
          </p:nvSpPr>
          <p:spPr bwMode="auto">
            <a:xfrm flipH="1">
              <a:off x="5102" y="9541"/>
              <a:ext cx="31" cy="1"/>
            </a:xfrm>
            <a:prstGeom prst="line">
              <a:avLst/>
            </a:prstGeom>
            <a:noFill/>
            <a:ln w="38100" cap="sq">
              <a:solidFill>
                <a:srgbClr val="7F7F7F"/>
              </a:solidFill>
              <a:miter lim="800000"/>
              <a:headEnd/>
              <a:tailEnd/>
            </a:ln>
          </p:spPr>
          <p:txBody>
            <a:bodyPr>
              <a:prstTxWarp prst="textNoShape">
                <a:avLst/>
              </a:prstTxWarp>
            </a:bodyPr>
            <a:lstStyle/>
            <a:p>
              <a:endParaRPr lang="en-AU"/>
            </a:p>
          </p:txBody>
        </p:sp>
        <p:sp>
          <p:nvSpPr>
            <p:cNvPr id="303181" name="Rectangle 77"/>
            <p:cNvSpPr>
              <a:spLocks noChangeArrowheads="1"/>
            </p:cNvSpPr>
            <p:nvPr/>
          </p:nvSpPr>
          <p:spPr bwMode="auto">
            <a:xfrm>
              <a:off x="5441" y="9216"/>
              <a:ext cx="1728"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a:solidFill>
                    <a:schemeClr val="bg1">
                      <a:lumMod val="50000"/>
                    </a:schemeClr>
                  </a:solidFill>
                  <a:ea typeface="Arial" charset="0"/>
                  <a:cs typeface="Arial" charset="0"/>
                </a:rPr>
                <a:t>Baboon </a:t>
              </a:r>
              <a:endParaRPr lang="en-GB" sz="2000" dirty="0">
                <a:solidFill>
                  <a:schemeClr val="bg1">
                    <a:lumMod val="50000"/>
                  </a:schemeClr>
                </a:solidFill>
                <a:ea typeface="Arial" charset="0"/>
                <a:cs typeface="Arial" charset="0"/>
              </a:endParaRPr>
            </a:p>
          </p:txBody>
        </p:sp>
        <p:sp>
          <p:nvSpPr>
            <p:cNvPr id="303182" name="Line 78"/>
            <p:cNvSpPr>
              <a:spLocks noChangeShapeType="1"/>
            </p:cNvSpPr>
            <p:nvPr/>
          </p:nvSpPr>
          <p:spPr bwMode="auto">
            <a:xfrm flipH="1">
              <a:off x="4892" y="8972"/>
              <a:ext cx="210" cy="1"/>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84" name="Line 80"/>
            <p:cNvSpPr>
              <a:spLocks noChangeShapeType="1"/>
            </p:cNvSpPr>
            <p:nvPr/>
          </p:nvSpPr>
          <p:spPr bwMode="auto">
            <a:xfrm flipH="1">
              <a:off x="5019" y="10678"/>
              <a:ext cx="42" cy="1"/>
            </a:xfrm>
            <a:prstGeom prst="line">
              <a:avLst/>
            </a:prstGeom>
            <a:noFill/>
            <a:ln w="38100" cap="sq">
              <a:solidFill>
                <a:srgbClr val="4D4D4D"/>
              </a:solidFill>
              <a:miter lim="800000"/>
              <a:headEnd/>
              <a:tailEnd/>
            </a:ln>
          </p:spPr>
          <p:txBody>
            <a:bodyPr>
              <a:prstTxWarp prst="textNoShape">
                <a:avLst/>
              </a:prstTxWarp>
            </a:bodyPr>
            <a:lstStyle/>
            <a:p>
              <a:endParaRPr lang="en-AU"/>
            </a:p>
          </p:txBody>
        </p:sp>
        <p:sp>
          <p:nvSpPr>
            <p:cNvPr id="303185" name="Rectangle 81"/>
            <p:cNvSpPr>
              <a:spLocks noChangeArrowheads="1"/>
            </p:cNvSpPr>
            <p:nvPr/>
          </p:nvSpPr>
          <p:spPr bwMode="auto">
            <a:xfrm>
              <a:off x="5170" y="10443"/>
              <a:ext cx="2030" cy="507"/>
            </a:xfrm>
            <a:prstGeom prst="rect">
              <a:avLst/>
            </a:prstGeom>
            <a:noFill/>
            <a:ln w="9525">
              <a:noFill/>
              <a:miter lim="800000"/>
              <a:headEnd/>
              <a:tailEnd/>
            </a:ln>
          </p:spPr>
          <p:txBody>
            <a:bodyPr lIns="0" tIns="0" rIns="0" bIns="0">
              <a:prstTxWarp prst="textNoShape">
                <a:avLst/>
              </a:prstTxWarp>
            </a:bodyPr>
            <a:lstStyle/>
            <a:p>
              <a:pPr eaLnBrk="1" hangingPunct="1"/>
              <a:r>
                <a:rPr lang="en-US" sz="2000" b="1">
                  <a:solidFill>
                    <a:schemeClr val="bg1">
                      <a:lumMod val="50000"/>
                    </a:schemeClr>
                  </a:solidFill>
                  <a:ea typeface="Arial" charset="0"/>
                  <a:cs typeface="Arial" charset="0"/>
                </a:rPr>
                <a:t>Human </a:t>
              </a:r>
              <a:endParaRPr lang="en-GB" sz="2000">
                <a:solidFill>
                  <a:schemeClr val="bg1">
                    <a:lumMod val="50000"/>
                  </a:schemeClr>
                </a:solidFill>
                <a:ea typeface="Arial" charset="0"/>
                <a:cs typeface="Arial" charset="0"/>
              </a:endParaRPr>
            </a:p>
          </p:txBody>
        </p:sp>
        <p:sp>
          <p:nvSpPr>
            <p:cNvPr id="303186" name="Line 82"/>
            <p:cNvSpPr>
              <a:spLocks noChangeShapeType="1"/>
            </p:cNvSpPr>
            <p:nvPr/>
          </p:nvSpPr>
          <p:spPr bwMode="auto">
            <a:xfrm flipH="1">
              <a:off x="5019" y="11815"/>
              <a:ext cx="10" cy="1"/>
            </a:xfrm>
            <a:prstGeom prst="line">
              <a:avLst/>
            </a:prstGeom>
            <a:noFill/>
            <a:ln w="9525" cap="sq">
              <a:solidFill>
                <a:srgbClr val="000000"/>
              </a:solidFill>
              <a:miter lim="800000"/>
              <a:headEnd/>
              <a:tailEnd/>
            </a:ln>
          </p:spPr>
          <p:txBody>
            <a:bodyPr>
              <a:prstTxWarp prst="textNoShape">
                <a:avLst/>
              </a:prstTxWarp>
            </a:bodyPr>
            <a:lstStyle/>
            <a:p>
              <a:endParaRPr lang="en-AU"/>
            </a:p>
          </p:txBody>
        </p:sp>
        <p:sp>
          <p:nvSpPr>
            <p:cNvPr id="303187" name="Rectangle 83"/>
            <p:cNvSpPr>
              <a:spLocks noChangeArrowheads="1"/>
            </p:cNvSpPr>
            <p:nvPr/>
          </p:nvSpPr>
          <p:spPr bwMode="auto">
            <a:xfrm>
              <a:off x="5138" y="11581"/>
              <a:ext cx="2062" cy="629"/>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a:solidFill>
                    <a:schemeClr val="bg1">
                      <a:lumMod val="50000"/>
                    </a:schemeClr>
                  </a:solidFill>
                  <a:ea typeface="Arial" charset="0"/>
                  <a:cs typeface="Arial" charset="0"/>
                </a:rPr>
                <a:t>Chimp </a:t>
              </a:r>
              <a:endParaRPr lang="en-GB" sz="2000" dirty="0">
                <a:solidFill>
                  <a:schemeClr val="bg1">
                    <a:lumMod val="50000"/>
                  </a:schemeClr>
                </a:solidFill>
                <a:ea typeface="Arial" charset="0"/>
                <a:cs typeface="Arial" charset="0"/>
              </a:endParaRPr>
            </a:p>
          </p:txBody>
        </p:sp>
        <p:sp>
          <p:nvSpPr>
            <p:cNvPr id="303188" name="Line 84"/>
            <p:cNvSpPr>
              <a:spLocks noChangeShapeType="1"/>
            </p:cNvSpPr>
            <p:nvPr/>
          </p:nvSpPr>
          <p:spPr bwMode="auto">
            <a:xfrm flipH="1">
              <a:off x="4892" y="11247"/>
              <a:ext cx="127" cy="1"/>
            </a:xfrm>
            <a:prstGeom prst="line">
              <a:avLst/>
            </a:prstGeom>
            <a:noFill/>
            <a:ln w="38100" cap="sq">
              <a:solidFill>
                <a:srgbClr val="4D4D4D"/>
              </a:solidFill>
              <a:miter lim="800000"/>
              <a:headEnd/>
              <a:tailEnd/>
            </a:ln>
          </p:spPr>
          <p:txBody>
            <a:bodyPr>
              <a:prstTxWarp prst="textNoShape">
                <a:avLst/>
              </a:prstTxWarp>
            </a:bodyPr>
            <a:lstStyle/>
            <a:p>
              <a:endParaRPr lang="en-AU"/>
            </a:p>
          </p:txBody>
        </p:sp>
        <p:sp>
          <p:nvSpPr>
            <p:cNvPr id="303189" name="Line 85"/>
            <p:cNvSpPr>
              <a:spLocks noChangeShapeType="1"/>
            </p:cNvSpPr>
            <p:nvPr/>
          </p:nvSpPr>
          <p:spPr bwMode="auto">
            <a:xfrm>
              <a:off x="5019" y="10678"/>
              <a:ext cx="1" cy="1137"/>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90" name="Rectangle 86"/>
            <p:cNvSpPr>
              <a:spLocks noChangeArrowheads="1"/>
            </p:cNvSpPr>
            <p:nvPr/>
          </p:nvSpPr>
          <p:spPr bwMode="auto">
            <a:xfrm>
              <a:off x="4140" y="11086"/>
              <a:ext cx="691"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smtClean="0">
                  <a:solidFill>
                    <a:schemeClr val="bg1">
                      <a:lumMod val="50000"/>
                    </a:schemeClr>
                  </a:solidFill>
                  <a:ea typeface="Arial" charset="0"/>
                  <a:cs typeface="Arial" charset="0"/>
                </a:rPr>
                <a:t>0.4</a:t>
              </a:r>
              <a:endParaRPr lang="en-GB" sz="2000" dirty="0">
                <a:solidFill>
                  <a:schemeClr val="bg1">
                    <a:lumMod val="50000"/>
                  </a:schemeClr>
                </a:solidFill>
                <a:ea typeface="Arial" charset="0"/>
                <a:cs typeface="Arial" charset="0"/>
              </a:endParaRPr>
            </a:p>
          </p:txBody>
        </p:sp>
        <p:sp>
          <p:nvSpPr>
            <p:cNvPr id="303191" name="Line 87"/>
            <p:cNvSpPr>
              <a:spLocks noChangeShapeType="1"/>
            </p:cNvSpPr>
            <p:nvPr/>
          </p:nvSpPr>
          <p:spPr bwMode="auto">
            <a:xfrm flipH="1">
              <a:off x="4014" y="10091"/>
              <a:ext cx="824" cy="0"/>
            </a:xfrm>
            <a:prstGeom prst="line">
              <a:avLst/>
            </a:prstGeom>
            <a:noFill/>
            <a:ln w="88900" cap="sq">
              <a:solidFill>
                <a:schemeClr val="accent6">
                  <a:lumMod val="75000"/>
                </a:schemeClr>
              </a:solidFill>
              <a:miter lim="800000"/>
              <a:headEnd/>
              <a:tailEnd/>
            </a:ln>
          </p:spPr>
          <p:txBody>
            <a:bodyPr>
              <a:prstTxWarp prst="textNoShape">
                <a:avLst/>
              </a:prstTxWarp>
            </a:bodyPr>
            <a:lstStyle/>
            <a:p>
              <a:endParaRPr lang="en-AU"/>
            </a:p>
          </p:txBody>
        </p:sp>
        <p:sp>
          <p:nvSpPr>
            <p:cNvPr id="303192" name="Line 88"/>
            <p:cNvSpPr>
              <a:spLocks noChangeShapeType="1"/>
            </p:cNvSpPr>
            <p:nvPr/>
          </p:nvSpPr>
          <p:spPr bwMode="auto">
            <a:xfrm>
              <a:off x="4892" y="8972"/>
              <a:ext cx="1" cy="2275"/>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93" name="Rectangle 89"/>
            <p:cNvSpPr>
              <a:spLocks noChangeArrowheads="1"/>
            </p:cNvSpPr>
            <p:nvPr/>
          </p:nvSpPr>
          <p:spPr bwMode="auto">
            <a:xfrm>
              <a:off x="3870" y="10259"/>
              <a:ext cx="900" cy="720"/>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smtClean="0">
                  <a:solidFill>
                    <a:schemeClr val="bg1">
                      <a:lumMod val="50000"/>
                    </a:schemeClr>
                  </a:solidFill>
                  <a:ea typeface="Arial" charset="0"/>
                  <a:cs typeface="Arial" charset="0"/>
                </a:rPr>
                <a:t>1.9</a:t>
              </a:r>
              <a:endParaRPr lang="en-GB" sz="2000" dirty="0">
                <a:solidFill>
                  <a:schemeClr val="bg1">
                    <a:lumMod val="50000"/>
                  </a:schemeClr>
                </a:solidFill>
                <a:ea typeface="Arial" charset="0"/>
                <a:cs typeface="Arial" charset="0"/>
              </a:endParaRPr>
            </a:p>
          </p:txBody>
        </p:sp>
        <p:sp>
          <p:nvSpPr>
            <p:cNvPr id="303194" name="Line 90"/>
            <p:cNvSpPr>
              <a:spLocks noChangeShapeType="1"/>
            </p:cNvSpPr>
            <p:nvPr/>
          </p:nvSpPr>
          <p:spPr bwMode="auto">
            <a:xfrm flipH="1">
              <a:off x="1298" y="7480"/>
              <a:ext cx="2681" cy="1"/>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95" name="Line 91"/>
            <p:cNvSpPr>
              <a:spLocks noChangeShapeType="1"/>
            </p:cNvSpPr>
            <p:nvPr/>
          </p:nvSpPr>
          <p:spPr bwMode="auto">
            <a:xfrm>
              <a:off x="3979" y="4852"/>
              <a:ext cx="1" cy="5257"/>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96" name="Rectangle 92"/>
            <p:cNvSpPr>
              <a:spLocks noChangeArrowheads="1"/>
            </p:cNvSpPr>
            <p:nvPr/>
          </p:nvSpPr>
          <p:spPr bwMode="auto">
            <a:xfrm>
              <a:off x="2178" y="6773"/>
              <a:ext cx="691"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smtClean="0">
                  <a:solidFill>
                    <a:schemeClr val="bg1">
                      <a:lumMod val="50000"/>
                    </a:schemeClr>
                  </a:solidFill>
                  <a:ea typeface="Arial" charset="0"/>
                  <a:cs typeface="Arial" charset="0"/>
                </a:rPr>
                <a:t>0.5</a:t>
              </a:r>
              <a:endParaRPr lang="en-GB" sz="2000" dirty="0">
                <a:solidFill>
                  <a:schemeClr val="bg1">
                    <a:lumMod val="50000"/>
                  </a:schemeClr>
                </a:solidFill>
                <a:ea typeface="Arial" charset="0"/>
                <a:cs typeface="Arial" charset="0"/>
              </a:endParaRPr>
            </a:p>
          </p:txBody>
        </p:sp>
        <p:sp>
          <p:nvSpPr>
            <p:cNvPr id="303197" name="Line 93"/>
            <p:cNvSpPr>
              <a:spLocks noChangeShapeType="1"/>
            </p:cNvSpPr>
            <p:nvPr/>
          </p:nvSpPr>
          <p:spPr bwMode="auto">
            <a:xfrm>
              <a:off x="1260" y="1518"/>
              <a:ext cx="1" cy="5940"/>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198" name="Rectangle 94"/>
            <p:cNvSpPr>
              <a:spLocks noChangeArrowheads="1"/>
            </p:cNvSpPr>
            <p:nvPr/>
          </p:nvSpPr>
          <p:spPr bwMode="auto">
            <a:xfrm>
              <a:off x="1230" y="841"/>
              <a:ext cx="1197" cy="647"/>
            </a:xfrm>
            <a:prstGeom prst="rect">
              <a:avLst/>
            </a:prstGeom>
            <a:noFill/>
            <a:ln w="9525">
              <a:noFill/>
              <a:miter lim="800000"/>
              <a:headEnd/>
              <a:tailEnd/>
            </a:ln>
          </p:spPr>
          <p:txBody>
            <a:bodyPr wrap="square" lIns="0" tIns="0" rIns="0" bIns="0">
              <a:prstTxWarp prst="textNoShape">
                <a:avLst/>
              </a:prstTxWarp>
              <a:spAutoFit/>
            </a:bodyPr>
            <a:lstStyle/>
            <a:p>
              <a:pPr eaLnBrk="1" hangingPunct="1"/>
              <a:r>
                <a:rPr lang="en-US" sz="2000" b="1" dirty="0" smtClean="0">
                  <a:solidFill>
                    <a:srgbClr val="7F7F7F"/>
                  </a:solidFill>
                  <a:ea typeface="Arial" charset="0"/>
                  <a:cs typeface="Arial" charset="0"/>
                </a:rPr>
                <a:t>0.8</a:t>
              </a:r>
              <a:endParaRPr lang="en-GB" sz="2000" dirty="0">
                <a:solidFill>
                  <a:srgbClr val="7F7F7F"/>
                </a:solidFill>
                <a:ea typeface="Arial" charset="0"/>
                <a:cs typeface="Arial" charset="0"/>
              </a:endParaRPr>
            </a:p>
          </p:txBody>
        </p:sp>
        <p:sp>
          <p:nvSpPr>
            <p:cNvPr id="303199" name="Rectangle 95"/>
            <p:cNvSpPr>
              <a:spLocks noChangeArrowheads="1"/>
            </p:cNvSpPr>
            <p:nvPr/>
          </p:nvSpPr>
          <p:spPr bwMode="auto">
            <a:xfrm>
              <a:off x="1425" y="2043"/>
              <a:ext cx="691"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smtClean="0">
                  <a:solidFill>
                    <a:srgbClr val="7F7F7F"/>
                  </a:solidFill>
                  <a:ea typeface="Arial" charset="0"/>
                  <a:cs typeface="Arial" charset="0"/>
                </a:rPr>
                <a:t>0.5</a:t>
              </a:r>
              <a:endParaRPr lang="en-GB" sz="2000" dirty="0">
                <a:solidFill>
                  <a:srgbClr val="7F7F7F"/>
                </a:solidFill>
                <a:ea typeface="Arial" charset="0"/>
                <a:cs typeface="Arial" charset="0"/>
              </a:endParaRPr>
            </a:p>
          </p:txBody>
        </p:sp>
        <p:sp>
          <p:nvSpPr>
            <p:cNvPr id="303200" name="Rectangle 96"/>
            <p:cNvSpPr>
              <a:spLocks noChangeArrowheads="1"/>
            </p:cNvSpPr>
            <p:nvPr/>
          </p:nvSpPr>
          <p:spPr bwMode="auto">
            <a:xfrm>
              <a:off x="4590" y="6683"/>
              <a:ext cx="691"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smtClean="0">
                  <a:solidFill>
                    <a:schemeClr val="bg1">
                      <a:lumMod val="50000"/>
                    </a:schemeClr>
                  </a:solidFill>
                  <a:ea typeface="Arial" charset="0"/>
                  <a:cs typeface="Arial" charset="0"/>
                </a:rPr>
                <a:t>1.2</a:t>
              </a:r>
              <a:endParaRPr lang="en-GB" sz="2000" dirty="0">
                <a:solidFill>
                  <a:schemeClr val="bg1">
                    <a:lumMod val="50000"/>
                  </a:schemeClr>
                </a:solidFill>
                <a:ea typeface="Arial" charset="0"/>
                <a:cs typeface="Arial" charset="0"/>
              </a:endParaRPr>
            </a:p>
          </p:txBody>
        </p:sp>
        <p:sp>
          <p:nvSpPr>
            <p:cNvPr id="303201" name="Rectangle 97"/>
            <p:cNvSpPr>
              <a:spLocks noChangeArrowheads="1"/>
            </p:cNvSpPr>
            <p:nvPr/>
          </p:nvSpPr>
          <p:spPr bwMode="auto">
            <a:xfrm>
              <a:off x="4014" y="4019"/>
              <a:ext cx="273"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GB" sz="2000" b="1" dirty="0" smtClean="0">
                  <a:solidFill>
                    <a:schemeClr val="bg1">
                      <a:lumMod val="50000"/>
                    </a:schemeClr>
                  </a:solidFill>
                  <a:ea typeface="Arial" charset="0"/>
                  <a:cs typeface="Arial" charset="0"/>
                </a:rPr>
                <a:t>1</a:t>
              </a:r>
              <a:endParaRPr lang="en-GB" sz="2000" dirty="0">
                <a:solidFill>
                  <a:schemeClr val="bg1">
                    <a:lumMod val="50000"/>
                  </a:schemeClr>
                </a:solidFill>
                <a:ea typeface="Arial" charset="0"/>
                <a:cs typeface="Arial" charset="0"/>
              </a:endParaRPr>
            </a:p>
          </p:txBody>
        </p:sp>
        <p:sp>
          <p:nvSpPr>
            <p:cNvPr id="303202" name="Rectangle 98"/>
            <p:cNvSpPr>
              <a:spLocks noChangeArrowheads="1"/>
            </p:cNvSpPr>
            <p:nvPr/>
          </p:nvSpPr>
          <p:spPr bwMode="auto">
            <a:xfrm>
              <a:off x="4752" y="3120"/>
              <a:ext cx="1098" cy="650"/>
            </a:xfrm>
            <a:prstGeom prst="rect">
              <a:avLst/>
            </a:prstGeom>
            <a:noFill/>
            <a:ln w="9525">
              <a:noFill/>
              <a:miter lim="800000"/>
              <a:headEnd/>
              <a:tailEnd/>
            </a:ln>
          </p:spPr>
          <p:txBody>
            <a:bodyPr lIns="0" tIns="0" rIns="0" bIns="0">
              <a:prstTxWarp prst="textNoShape">
                <a:avLst/>
              </a:prstTxWarp>
            </a:bodyPr>
            <a:lstStyle/>
            <a:p>
              <a:pPr eaLnBrk="1" hangingPunct="1"/>
              <a:r>
                <a:rPr lang="en-US" sz="2000" b="1" dirty="0" smtClean="0">
                  <a:solidFill>
                    <a:schemeClr val="bg1">
                      <a:lumMod val="50000"/>
                    </a:schemeClr>
                  </a:solidFill>
                  <a:ea typeface="Arial" charset="0"/>
                  <a:cs typeface="Arial" charset="0"/>
                </a:rPr>
                <a:t>1.2</a:t>
              </a:r>
              <a:endParaRPr lang="en-GB" sz="2000" dirty="0">
                <a:solidFill>
                  <a:schemeClr val="bg1">
                    <a:lumMod val="50000"/>
                  </a:schemeClr>
                </a:solidFill>
                <a:ea typeface="Arial" charset="0"/>
                <a:cs typeface="Arial" charset="0"/>
              </a:endParaRPr>
            </a:p>
          </p:txBody>
        </p:sp>
        <p:sp>
          <p:nvSpPr>
            <p:cNvPr id="303203" name="Rectangle 99"/>
            <p:cNvSpPr>
              <a:spLocks noChangeArrowheads="1"/>
            </p:cNvSpPr>
            <p:nvPr/>
          </p:nvSpPr>
          <p:spPr bwMode="auto">
            <a:xfrm>
              <a:off x="4320" y="8231"/>
              <a:ext cx="691"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smtClean="0">
                  <a:solidFill>
                    <a:schemeClr val="bg1">
                      <a:lumMod val="50000"/>
                    </a:schemeClr>
                  </a:solidFill>
                  <a:ea typeface="Arial" charset="0"/>
                  <a:cs typeface="Arial" charset="0"/>
                </a:rPr>
                <a:t>0.4</a:t>
              </a:r>
              <a:endParaRPr lang="en-GB" sz="2000" dirty="0">
                <a:solidFill>
                  <a:schemeClr val="bg1">
                    <a:lumMod val="50000"/>
                  </a:schemeClr>
                </a:solidFill>
                <a:ea typeface="Arial" charset="0"/>
                <a:cs typeface="Arial" charset="0"/>
              </a:endParaRPr>
            </a:p>
          </p:txBody>
        </p:sp>
        <p:sp>
          <p:nvSpPr>
            <p:cNvPr id="303204" name="Rectangle 100"/>
            <p:cNvSpPr>
              <a:spLocks noChangeArrowheads="1"/>
            </p:cNvSpPr>
            <p:nvPr/>
          </p:nvSpPr>
          <p:spPr bwMode="auto">
            <a:xfrm>
              <a:off x="5958" y="6575"/>
              <a:ext cx="691"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smtClean="0">
                  <a:solidFill>
                    <a:schemeClr val="bg1">
                      <a:lumMod val="50000"/>
                    </a:schemeClr>
                  </a:solidFill>
                  <a:ea typeface="Arial" charset="0"/>
                  <a:cs typeface="Arial" charset="0"/>
                </a:rPr>
                <a:t>2.6</a:t>
              </a:r>
              <a:endParaRPr lang="en-GB" sz="2000" dirty="0">
                <a:solidFill>
                  <a:schemeClr val="bg1">
                    <a:lumMod val="50000"/>
                  </a:schemeClr>
                </a:solidFill>
                <a:ea typeface="Arial" charset="0"/>
                <a:cs typeface="Arial" charset="0"/>
              </a:endParaRPr>
            </a:p>
          </p:txBody>
        </p:sp>
        <p:sp>
          <p:nvSpPr>
            <p:cNvPr id="303205" name="Rectangle 101"/>
            <p:cNvSpPr>
              <a:spLocks noChangeArrowheads="1"/>
            </p:cNvSpPr>
            <p:nvPr/>
          </p:nvSpPr>
          <p:spPr bwMode="auto">
            <a:xfrm>
              <a:off x="5436" y="4271"/>
              <a:ext cx="691"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US" sz="2000" b="1" dirty="0" smtClean="0">
                  <a:solidFill>
                    <a:schemeClr val="bg1">
                      <a:lumMod val="50000"/>
                    </a:schemeClr>
                  </a:solidFill>
                  <a:ea typeface="Arial" charset="0"/>
                  <a:cs typeface="Arial" charset="0"/>
                </a:rPr>
                <a:t>1.9</a:t>
              </a:r>
              <a:endParaRPr lang="en-GB" sz="2000" dirty="0">
                <a:solidFill>
                  <a:schemeClr val="bg1">
                    <a:lumMod val="50000"/>
                  </a:schemeClr>
                </a:solidFill>
                <a:ea typeface="Arial" charset="0"/>
                <a:cs typeface="Arial" charset="0"/>
              </a:endParaRPr>
            </a:p>
          </p:txBody>
        </p:sp>
        <p:sp>
          <p:nvSpPr>
            <p:cNvPr id="303206" name="Rectangle 102"/>
            <p:cNvSpPr>
              <a:spLocks noChangeArrowheads="1"/>
            </p:cNvSpPr>
            <p:nvPr/>
          </p:nvSpPr>
          <p:spPr bwMode="auto">
            <a:xfrm>
              <a:off x="5724" y="5405"/>
              <a:ext cx="691" cy="647"/>
            </a:xfrm>
            <a:prstGeom prst="rect">
              <a:avLst/>
            </a:prstGeom>
            <a:noFill/>
            <a:ln w="9525">
              <a:noFill/>
              <a:miter lim="800000"/>
              <a:headEnd/>
              <a:tailEnd/>
            </a:ln>
          </p:spPr>
          <p:txBody>
            <a:bodyPr wrap="none" lIns="0" tIns="0" rIns="0" bIns="0">
              <a:prstTxWarp prst="textNoShape">
                <a:avLst/>
              </a:prstTxWarp>
              <a:spAutoFit/>
            </a:bodyPr>
            <a:lstStyle/>
            <a:p>
              <a:pPr eaLnBrk="1" hangingPunct="1"/>
              <a:r>
                <a:rPr lang="en-GB" sz="2000" b="1" dirty="0" smtClean="0">
                  <a:solidFill>
                    <a:schemeClr val="bg1">
                      <a:lumMod val="50000"/>
                    </a:schemeClr>
                  </a:solidFill>
                  <a:ea typeface="Arial" charset="0"/>
                  <a:cs typeface="Arial" charset="0"/>
                </a:rPr>
                <a:t>1.3</a:t>
              </a:r>
              <a:endParaRPr lang="en-GB" sz="2000" dirty="0">
                <a:solidFill>
                  <a:schemeClr val="bg1">
                    <a:lumMod val="50000"/>
                  </a:schemeClr>
                </a:solidFill>
                <a:ea typeface="Arial" charset="0"/>
                <a:cs typeface="Arial" charset="0"/>
              </a:endParaRPr>
            </a:p>
          </p:txBody>
        </p:sp>
        <p:sp>
          <p:nvSpPr>
            <p:cNvPr id="303207" name="Line 103"/>
            <p:cNvSpPr>
              <a:spLocks noChangeShapeType="1"/>
            </p:cNvSpPr>
            <p:nvPr/>
          </p:nvSpPr>
          <p:spPr bwMode="auto">
            <a:xfrm flipH="1">
              <a:off x="3979" y="4852"/>
              <a:ext cx="497" cy="1"/>
            </a:xfrm>
            <a:prstGeom prst="line">
              <a:avLst/>
            </a:prstGeom>
            <a:noFill/>
            <a:ln w="63500" cap="sq">
              <a:solidFill>
                <a:schemeClr val="bg1">
                  <a:lumMod val="50000"/>
                </a:schemeClr>
              </a:solidFill>
              <a:miter lim="800000"/>
              <a:headEnd/>
              <a:tailEnd/>
            </a:ln>
          </p:spPr>
          <p:txBody>
            <a:bodyPr>
              <a:prstTxWarp prst="textNoShape">
                <a:avLst/>
              </a:prstTxWarp>
            </a:bodyPr>
            <a:lstStyle/>
            <a:p>
              <a:endParaRPr lang="en-AU"/>
            </a:p>
          </p:txBody>
        </p:sp>
        <p:sp>
          <p:nvSpPr>
            <p:cNvPr id="303208" name="Line 104"/>
            <p:cNvSpPr>
              <a:spLocks noChangeShapeType="1"/>
            </p:cNvSpPr>
            <p:nvPr/>
          </p:nvSpPr>
          <p:spPr bwMode="auto">
            <a:xfrm flipH="1">
              <a:off x="4647" y="4995"/>
              <a:ext cx="2117" cy="1"/>
            </a:xfrm>
            <a:prstGeom prst="line">
              <a:avLst/>
            </a:prstGeom>
            <a:noFill/>
            <a:ln w="88900" cap="sq">
              <a:solidFill>
                <a:schemeClr val="accent6">
                  <a:lumMod val="75000"/>
                </a:schemeClr>
              </a:solidFill>
              <a:miter lim="800000"/>
              <a:headEnd/>
              <a:tailEnd/>
            </a:ln>
          </p:spPr>
          <p:txBody>
            <a:bodyPr>
              <a:prstTxWarp prst="textNoShape">
                <a:avLst/>
              </a:prstTxWarp>
            </a:bodyPr>
            <a:lstStyle/>
            <a:p>
              <a:endParaRPr lang="en-AU"/>
            </a:p>
          </p:txBody>
        </p:sp>
        <p:sp>
          <p:nvSpPr>
            <p:cNvPr id="303209" name="Line 105"/>
            <p:cNvSpPr>
              <a:spLocks noChangeShapeType="1"/>
            </p:cNvSpPr>
            <p:nvPr/>
          </p:nvSpPr>
          <p:spPr bwMode="auto">
            <a:xfrm flipH="1">
              <a:off x="5405" y="7269"/>
              <a:ext cx="1758" cy="1"/>
            </a:xfrm>
            <a:prstGeom prst="line">
              <a:avLst/>
            </a:prstGeom>
            <a:noFill/>
            <a:ln w="88900" cap="sq">
              <a:solidFill>
                <a:schemeClr val="accent6">
                  <a:lumMod val="75000"/>
                </a:schemeClr>
              </a:solidFill>
              <a:miter lim="800000"/>
              <a:headEnd/>
              <a:tailEnd/>
            </a:ln>
          </p:spPr>
          <p:txBody>
            <a:bodyPr>
              <a:prstTxWarp prst="textNoShape">
                <a:avLst/>
              </a:prstTxWarp>
            </a:bodyPr>
            <a:lstStyle/>
            <a:p>
              <a:endParaRPr lang="en-AU"/>
            </a:p>
          </p:txBody>
        </p:sp>
        <p:sp>
          <p:nvSpPr>
            <p:cNvPr id="303183" name="Line 79"/>
            <p:cNvSpPr>
              <a:spLocks noChangeShapeType="1"/>
            </p:cNvSpPr>
            <p:nvPr/>
          </p:nvSpPr>
          <p:spPr bwMode="auto">
            <a:xfrm>
              <a:off x="5102" y="8405"/>
              <a:ext cx="1" cy="1136"/>
            </a:xfrm>
            <a:prstGeom prst="line">
              <a:avLst/>
            </a:prstGeom>
            <a:noFill/>
            <a:ln w="63500" cap="sq">
              <a:solidFill>
                <a:srgbClr val="7F7F7F"/>
              </a:solidFill>
              <a:miter lim="800000"/>
              <a:headEnd/>
              <a:tailEnd/>
            </a:ln>
          </p:spPr>
          <p:txBody>
            <a:bodyPr>
              <a:prstTxWarp prst="textNoShape">
                <a:avLst/>
              </a:prstTxWarp>
            </a:bodyPr>
            <a:lstStyle/>
            <a:p>
              <a:endParaRPr lang="en-AU"/>
            </a:p>
          </p:txBody>
        </p:sp>
      </p:grpSp>
      <p:sp>
        <p:nvSpPr>
          <p:cNvPr id="303210" name="Text Box 106"/>
          <p:cNvSpPr txBox="1">
            <a:spLocks noChangeArrowheads="1"/>
          </p:cNvSpPr>
          <p:nvPr/>
        </p:nvSpPr>
        <p:spPr bwMode="auto">
          <a:xfrm>
            <a:off x="6391310" y="1343037"/>
            <a:ext cx="2667420" cy="984885"/>
          </a:xfrm>
          <a:prstGeom prst="rect">
            <a:avLst/>
          </a:prstGeom>
          <a:solidFill>
            <a:schemeClr val="accent6">
              <a:lumMod val="40000"/>
              <a:lumOff val="60000"/>
            </a:schemeClr>
          </a:solidFill>
          <a:ln w="9525">
            <a:noFill/>
            <a:miter lim="800000"/>
            <a:headEnd/>
            <a:tailEnd/>
          </a:ln>
          <a:effectLst/>
        </p:spPr>
        <p:txBody>
          <a:bodyPr wrap="square">
            <a:prstTxWarp prst="textNoShape">
              <a:avLst/>
            </a:prstTxWarp>
            <a:spAutoFit/>
          </a:bodyPr>
          <a:lstStyle/>
          <a:p>
            <a:pPr algn="r" eaLnBrk="1" hangingPunct="1">
              <a:spcBef>
                <a:spcPct val="50000"/>
              </a:spcBef>
            </a:pPr>
            <a:r>
              <a:rPr lang="en-GB" sz="2800" dirty="0" smtClean="0">
                <a:solidFill>
                  <a:srgbClr val="7F7F7F"/>
                </a:solidFill>
                <a:ea typeface="Arial" charset="0"/>
                <a:cs typeface="Arial" charset="0"/>
              </a:rPr>
              <a:t>Free-ratio model</a:t>
            </a:r>
          </a:p>
          <a:p>
            <a:pPr algn="r" eaLnBrk="1" hangingPunct="1">
              <a:spcBef>
                <a:spcPct val="50000"/>
              </a:spcBef>
            </a:pPr>
            <a:r>
              <a:rPr lang="en-GB" sz="2000" dirty="0" smtClean="0">
                <a:solidFill>
                  <a:srgbClr val="7F7F7F"/>
                </a:solidFill>
                <a:ea typeface="Arial" charset="0"/>
                <a:cs typeface="Arial" charset="0"/>
              </a:rPr>
              <a:t>Lynn </a:t>
            </a:r>
            <a:r>
              <a:rPr lang="en-GB" sz="2000" dirty="0">
                <a:solidFill>
                  <a:srgbClr val="7F7F7F"/>
                </a:solidFill>
                <a:ea typeface="Arial" charset="0"/>
                <a:cs typeface="Arial" charset="0"/>
              </a:rPr>
              <a:t>et al. 2005</a:t>
            </a:r>
          </a:p>
        </p:txBody>
      </p:sp>
      <p:sp>
        <p:nvSpPr>
          <p:cNvPr id="303211" name="Text Box 107"/>
          <p:cNvSpPr txBox="1">
            <a:spLocks noChangeArrowheads="1"/>
          </p:cNvSpPr>
          <p:nvPr/>
        </p:nvSpPr>
        <p:spPr bwMode="auto">
          <a:xfrm>
            <a:off x="1968559" y="1319318"/>
            <a:ext cx="2552641" cy="984885"/>
          </a:xfrm>
          <a:prstGeom prst="rect">
            <a:avLst/>
          </a:prstGeom>
          <a:solidFill>
            <a:schemeClr val="accent3">
              <a:lumMod val="40000"/>
              <a:lumOff val="60000"/>
            </a:schemeClr>
          </a:solidFill>
          <a:ln w="9525">
            <a:noFill/>
            <a:miter lim="800000"/>
            <a:headEnd/>
            <a:tailEnd/>
          </a:ln>
          <a:effectLst/>
        </p:spPr>
        <p:txBody>
          <a:bodyPr wrap="square">
            <a:prstTxWarp prst="textNoShape">
              <a:avLst/>
            </a:prstTxWarp>
            <a:spAutoFit/>
          </a:bodyPr>
          <a:lstStyle/>
          <a:p>
            <a:pPr eaLnBrk="1" hangingPunct="1">
              <a:spcBef>
                <a:spcPct val="50000"/>
              </a:spcBef>
            </a:pPr>
            <a:r>
              <a:rPr lang="en-GB" sz="2800" dirty="0">
                <a:solidFill>
                  <a:schemeClr val="bg1">
                    <a:lumMod val="50000"/>
                  </a:schemeClr>
                </a:solidFill>
                <a:ea typeface="Arial" charset="0"/>
                <a:cs typeface="Arial" charset="0"/>
              </a:rPr>
              <a:t>Multiple </a:t>
            </a:r>
            <a:r>
              <a:rPr lang="en-GB" sz="2800" dirty="0" smtClean="0">
                <a:solidFill>
                  <a:schemeClr val="bg1">
                    <a:lumMod val="50000"/>
                  </a:schemeClr>
                </a:solidFill>
                <a:ea typeface="Arial" charset="0"/>
                <a:cs typeface="Arial" charset="0"/>
              </a:rPr>
              <a:t>LRTs</a:t>
            </a:r>
          </a:p>
          <a:p>
            <a:pPr eaLnBrk="1" hangingPunct="1">
              <a:spcBef>
                <a:spcPct val="50000"/>
              </a:spcBef>
            </a:pPr>
            <a:r>
              <a:rPr lang="en-GB" sz="2000" dirty="0" smtClean="0">
                <a:solidFill>
                  <a:schemeClr val="bg1">
                    <a:lumMod val="50000"/>
                  </a:schemeClr>
                </a:solidFill>
                <a:ea typeface="Arial" charset="0"/>
                <a:cs typeface="Arial" charset="0"/>
              </a:rPr>
              <a:t>Anisimova &amp;Yang 2007</a:t>
            </a:r>
            <a:endParaRPr lang="en-GB" sz="2000" dirty="0">
              <a:solidFill>
                <a:schemeClr val="bg1">
                  <a:lumMod val="50000"/>
                </a:schemeClr>
              </a:solidFill>
              <a:ea typeface="Arial" charset="0"/>
              <a:cs typeface="Arial" charset="0"/>
            </a:endParaRPr>
          </a:p>
        </p:txBody>
      </p:sp>
      <p:sp>
        <p:nvSpPr>
          <p:cNvPr id="108" name="Title 1"/>
          <p:cNvSpPr>
            <a:spLocks noGrp="1"/>
          </p:cNvSpPr>
          <p:nvPr/>
        </p:nvSpPr>
        <p:spPr>
          <a:xfrm>
            <a:off x="-12700" y="-3439"/>
            <a:ext cx="9144000" cy="1116201"/>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200" b="1" dirty="0">
                <a:solidFill>
                  <a:srgbClr val="C40000"/>
                </a:solidFill>
                <a:latin typeface="+mj-lt"/>
                <a:ea typeface="+mj-ea"/>
                <a:cs typeface="+mj-cs"/>
              </a:rPr>
              <a:t>Multiple branch-site LRTs example: </a:t>
            </a:r>
          </a:p>
          <a:p>
            <a:pPr algn="ctr">
              <a:spcBef>
                <a:spcPct val="0"/>
              </a:spcBef>
            </a:pPr>
            <a:r>
              <a:rPr lang="en-AU" sz="3200" b="1" dirty="0">
                <a:solidFill>
                  <a:srgbClr val="C40000"/>
                </a:solidFill>
                <a:latin typeface="+mj-lt"/>
                <a:ea typeface="+mj-ea"/>
                <a:cs typeface="+mj-cs"/>
              </a:rPr>
              <a:t>CD2 extra-cellular domain</a:t>
            </a:r>
            <a:endParaRPr lang="en-US" sz="3200" b="1" dirty="0">
              <a:solidFill>
                <a:srgbClr val="C40000"/>
              </a:solidFill>
              <a:latin typeface="+mj-lt"/>
              <a:ea typeface="+mj-ea"/>
              <a:cs typeface="+mj-cs"/>
            </a:endParaRPr>
          </a:p>
        </p:txBody>
      </p:sp>
    </p:spTree>
    <p:extLst>
      <p:ext uri="{BB962C8B-B14F-4D97-AF65-F5344CB8AC3E}">
        <p14:creationId xmlns:p14="http://schemas.microsoft.com/office/powerpoint/2010/main" val="195172112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674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Title 1"/>
          <p:cNvSpPr>
            <a:spLocks noGrp="1"/>
          </p:cNvSpPr>
          <p:nvPr/>
        </p:nvSpPr>
        <p:spPr>
          <a:xfrm>
            <a:off x="5967413" y="-3439"/>
            <a:ext cx="3163887" cy="6861439"/>
          </a:xfrm>
          <a:prstGeom prst="rect">
            <a:avLst/>
          </a:prstGeom>
          <a:solidFill>
            <a:schemeClr val="accent2">
              <a:lumMod val="20000"/>
              <a:lumOff val="80000"/>
            </a:schemeClr>
          </a:solidFill>
          <a:effectLst>
            <a:outerShdw blurRad="50800" dist="38100" dir="270000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AU" sz="2800" dirty="0">
                <a:solidFill>
                  <a:schemeClr val="accent2">
                    <a:lumMod val="75000"/>
                  </a:schemeClr>
                </a:solidFill>
              </a:rPr>
              <a:t>All but two sites under positive selection are found in the extra-cellular domain of CD2</a:t>
            </a:r>
          </a:p>
        </p:txBody>
      </p:sp>
    </p:spTree>
    <p:extLst>
      <p:ext uri="{BB962C8B-B14F-4D97-AF65-F5344CB8AC3E}">
        <p14:creationId xmlns:p14="http://schemas.microsoft.com/office/powerpoint/2010/main" val="140523282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1053"/>
          <p:cNvSpPr>
            <a:spLocks noChangeArrowheads="1"/>
          </p:cNvSpPr>
          <p:nvPr/>
        </p:nvSpPr>
        <p:spPr bwMode="auto">
          <a:xfrm>
            <a:off x="3420243" y="1781727"/>
            <a:ext cx="5256213"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lnSpc>
                <a:spcPct val="90000"/>
              </a:lnSpc>
            </a:pPr>
            <a:r>
              <a:rPr lang="en-US" sz="1600" dirty="0">
                <a:latin typeface="Courier"/>
                <a:cs typeface="Courier"/>
              </a:rPr>
              <a:t>Seq1  </a:t>
            </a:r>
            <a:r>
              <a:rPr lang="en-US" sz="1600" dirty="0" smtClean="0">
                <a:latin typeface="Courier"/>
                <a:cs typeface="Courier"/>
              </a:rPr>
              <a:t>TCTTTATTGACGTGTATGGACAATTC</a:t>
            </a:r>
            <a:endParaRPr lang="en-US" sz="1600" dirty="0">
              <a:latin typeface="Courier"/>
              <a:cs typeface="Courier"/>
            </a:endParaRPr>
          </a:p>
          <a:p>
            <a:pPr eaLnBrk="1" hangingPunct="1">
              <a:lnSpc>
                <a:spcPct val="90000"/>
              </a:lnSpc>
            </a:pPr>
            <a:r>
              <a:rPr lang="en-US" sz="1600" dirty="0">
                <a:latin typeface="Courier"/>
                <a:cs typeface="Courier"/>
              </a:rPr>
              <a:t>Seq2  </a:t>
            </a:r>
            <a:r>
              <a:rPr lang="en-US" sz="1600" dirty="0" smtClean="0">
                <a:latin typeface="Courier"/>
                <a:cs typeface="Courier"/>
              </a:rPr>
              <a:t>TCTTTGTTAACGTGCATGGACAATTC</a:t>
            </a:r>
            <a:endParaRPr lang="en-US" sz="1600" dirty="0">
              <a:latin typeface="Courier"/>
              <a:cs typeface="Courier"/>
            </a:endParaRPr>
          </a:p>
          <a:p>
            <a:pPr eaLnBrk="1" hangingPunct="1">
              <a:lnSpc>
                <a:spcPct val="90000"/>
              </a:lnSpc>
            </a:pPr>
            <a:r>
              <a:rPr lang="en-US" sz="1600" dirty="0">
                <a:latin typeface="Courier"/>
                <a:cs typeface="Courier"/>
              </a:rPr>
              <a:t>Seq3  </a:t>
            </a:r>
            <a:r>
              <a:rPr lang="en-US" sz="1600" dirty="0" smtClean="0">
                <a:latin typeface="Courier"/>
                <a:cs typeface="Courier"/>
              </a:rPr>
              <a:t>TCCTTGCTAACATGCATGGACAATTC</a:t>
            </a:r>
            <a:endParaRPr lang="en-US" sz="1600" dirty="0">
              <a:latin typeface="Courier"/>
              <a:cs typeface="Courier"/>
            </a:endParaRPr>
          </a:p>
          <a:p>
            <a:pPr eaLnBrk="1" hangingPunct="1">
              <a:lnSpc>
                <a:spcPct val="90000"/>
              </a:lnSpc>
            </a:pPr>
            <a:r>
              <a:rPr lang="en-US" sz="1600" dirty="0">
                <a:latin typeface="Courier"/>
                <a:cs typeface="Courier"/>
              </a:rPr>
              <a:t>Seq4  </a:t>
            </a:r>
            <a:r>
              <a:rPr lang="en-US" sz="1600" dirty="0" smtClean="0">
                <a:latin typeface="Courier"/>
                <a:cs typeface="Courier"/>
              </a:rPr>
              <a:t>TCTTTGCTAACGTGCATGGATAATTC</a:t>
            </a:r>
            <a:endParaRPr lang="en-US" sz="1600" dirty="0">
              <a:latin typeface="Courier"/>
              <a:cs typeface="Courier"/>
            </a:endParaRPr>
          </a:p>
          <a:p>
            <a:pPr eaLnBrk="1" hangingPunct="1">
              <a:lnSpc>
                <a:spcPct val="90000"/>
              </a:lnSpc>
            </a:pPr>
            <a:r>
              <a:rPr lang="en-US" sz="1600" dirty="0">
                <a:latin typeface="Courier"/>
                <a:cs typeface="Courier"/>
              </a:rPr>
              <a:t>Seq5  TCTT</a:t>
            </a:r>
            <a:r>
              <a:rPr lang="en-US" sz="1600" dirty="0" smtClean="0">
                <a:latin typeface="Courier"/>
                <a:cs typeface="Courier"/>
                <a:sym typeface="Symbol" charset="0"/>
              </a:rPr>
              <a:t></a:t>
            </a:r>
            <a:r>
              <a:rPr lang="en-US" sz="1600" dirty="0">
                <a:latin typeface="Courier"/>
                <a:cs typeface="Courier"/>
                <a:sym typeface="Symbol" charset="0"/>
              </a:rPr>
              <a:t></a:t>
            </a:r>
            <a:r>
              <a:rPr lang="en-US" sz="1600" dirty="0" smtClean="0">
                <a:latin typeface="Courier"/>
                <a:cs typeface="Courier"/>
              </a:rPr>
              <a:t>TAACGTGCATAGATAACTC</a:t>
            </a:r>
            <a:endParaRPr lang="en-US" sz="1600" dirty="0">
              <a:latin typeface="Courier"/>
              <a:cs typeface="Courier"/>
            </a:endParaRPr>
          </a:p>
          <a:p>
            <a:pPr eaLnBrk="1" hangingPunct="1">
              <a:lnSpc>
                <a:spcPct val="90000"/>
              </a:lnSpc>
            </a:pPr>
            <a:r>
              <a:rPr lang="en-US" sz="1600" dirty="0">
                <a:latin typeface="Courier"/>
                <a:cs typeface="Courier"/>
              </a:rPr>
              <a:t>Seq6  TCAC</a:t>
            </a:r>
            <a:r>
              <a:rPr lang="en-US" sz="1600" dirty="0" smtClean="0">
                <a:latin typeface="Courier"/>
                <a:cs typeface="Courier"/>
                <a:sym typeface="Symbol" charset="0"/>
              </a:rPr>
              <a:t></a:t>
            </a:r>
            <a:r>
              <a:rPr lang="en-US" sz="1600" dirty="0">
                <a:latin typeface="Courier"/>
                <a:cs typeface="Courier"/>
                <a:sym typeface="Symbol" charset="0"/>
              </a:rPr>
              <a:t></a:t>
            </a:r>
            <a:r>
              <a:rPr lang="en-US" sz="1600" dirty="0" smtClean="0">
                <a:latin typeface="Courier"/>
                <a:cs typeface="Courier"/>
              </a:rPr>
              <a:t>TAACATGTATAGATAACTC</a:t>
            </a:r>
            <a:endParaRPr lang="en-US" sz="1600" dirty="0">
              <a:latin typeface="Courier"/>
              <a:cs typeface="Courier"/>
            </a:endParaRPr>
          </a:p>
          <a:p>
            <a:pPr eaLnBrk="1" hangingPunct="1">
              <a:lnSpc>
                <a:spcPct val="90000"/>
              </a:lnSpc>
            </a:pPr>
            <a:r>
              <a:rPr lang="en-US" sz="1600" dirty="0">
                <a:latin typeface="Courier"/>
                <a:cs typeface="Courier"/>
              </a:rPr>
              <a:t>Seq7  </a:t>
            </a:r>
            <a:r>
              <a:rPr lang="en-US" sz="1600" dirty="0" smtClean="0">
                <a:latin typeface="Courier"/>
                <a:cs typeface="Courier"/>
              </a:rPr>
              <a:t>TCTCTTCTAACGTGCATTGTGAAGTC</a:t>
            </a:r>
            <a:endParaRPr lang="en-US" sz="1600" dirty="0">
              <a:latin typeface="Courier"/>
              <a:cs typeface="Courier"/>
            </a:endParaRPr>
          </a:p>
          <a:p>
            <a:pPr eaLnBrk="1" hangingPunct="1">
              <a:lnSpc>
                <a:spcPct val="90000"/>
              </a:lnSpc>
            </a:pPr>
            <a:r>
              <a:rPr lang="en-US" sz="1600" dirty="0">
                <a:latin typeface="Courier"/>
                <a:cs typeface="Courier"/>
              </a:rPr>
              <a:t>Seq8  </a:t>
            </a:r>
            <a:r>
              <a:rPr lang="en-US" sz="1600" dirty="0" smtClean="0">
                <a:latin typeface="Courier"/>
                <a:cs typeface="Courier"/>
              </a:rPr>
              <a:t>TCTCTTTTGACATGTATTGAAAAATC</a:t>
            </a:r>
            <a:endParaRPr lang="en-US" sz="1600" dirty="0">
              <a:latin typeface="Courier"/>
              <a:cs typeface="Courier"/>
            </a:endParaRPr>
          </a:p>
        </p:txBody>
      </p:sp>
      <p:sp>
        <p:nvSpPr>
          <p:cNvPr id="128002" name="Rectangle 2"/>
          <p:cNvSpPr>
            <a:spLocks noGrp="1" noChangeArrowheads="1"/>
          </p:cNvSpPr>
          <p:nvPr>
            <p:ph type="title"/>
          </p:nvPr>
        </p:nvSpPr>
        <p:spPr>
          <a:xfrm>
            <a:off x="0" y="0"/>
            <a:ext cx="9144000" cy="990600"/>
          </a:xfrm>
          <a:noFill/>
          <a:ln>
            <a:solidFill>
              <a:srgbClr val="FFFFFF"/>
            </a:solidFill>
          </a:ln>
        </p:spPr>
        <p:txBody>
          <a:bodyPr vert="horz" lIns="91440" tIns="45720" rIns="91440" bIns="45720" rtlCol="0" anchor="ctr">
            <a:noAutofit/>
          </a:bodyPr>
          <a:lstStyle/>
          <a:p>
            <a:r>
              <a:rPr lang="en-US" sz="3600" b="1" dirty="0">
                <a:solidFill>
                  <a:srgbClr val="C40000"/>
                </a:solidFill>
              </a:rPr>
              <a:t>Alternatively, use </a:t>
            </a:r>
            <a:r>
              <a:rPr lang="en-US" sz="3600" b="1" dirty="0" err="1">
                <a:solidFill>
                  <a:srgbClr val="C40000"/>
                </a:solidFill>
              </a:rPr>
              <a:t>covarion</a:t>
            </a:r>
            <a:r>
              <a:rPr lang="en-US" sz="3600" b="1" dirty="0">
                <a:solidFill>
                  <a:srgbClr val="C40000"/>
                </a:solidFill>
              </a:rPr>
              <a:t> models</a:t>
            </a:r>
          </a:p>
        </p:txBody>
      </p:sp>
      <p:sp>
        <p:nvSpPr>
          <p:cNvPr id="128006" name="Text Box 6"/>
          <p:cNvSpPr txBox="1">
            <a:spLocks noChangeArrowheads="1"/>
          </p:cNvSpPr>
          <p:nvPr/>
        </p:nvSpPr>
        <p:spPr bwMode="auto">
          <a:xfrm>
            <a:off x="750888" y="6113241"/>
            <a:ext cx="2378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800">
                <a:latin typeface="Arial" charset="0"/>
              </a:rPr>
              <a:t>Rate = 0.5</a:t>
            </a:r>
          </a:p>
        </p:txBody>
      </p:sp>
      <p:sp>
        <p:nvSpPr>
          <p:cNvPr id="128007" name="Text Box 7"/>
          <p:cNvSpPr txBox="1">
            <a:spLocks noChangeArrowheads="1"/>
          </p:cNvSpPr>
          <p:nvPr/>
        </p:nvSpPr>
        <p:spPr bwMode="auto">
          <a:xfrm>
            <a:off x="3624028" y="6086254"/>
            <a:ext cx="2378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800" dirty="0">
                <a:latin typeface="Arial" charset="0"/>
              </a:rPr>
              <a:t>Rate = 1.0</a:t>
            </a:r>
          </a:p>
        </p:txBody>
      </p:sp>
      <p:sp>
        <p:nvSpPr>
          <p:cNvPr id="128008" name="Text Box 8"/>
          <p:cNvSpPr txBox="1">
            <a:spLocks noChangeArrowheads="1"/>
          </p:cNvSpPr>
          <p:nvPr/>
        </p:nvSpPr>
        <p:spPr bwMode="auto">
          <a:xfrm>
            <a:off x="6472238" y="6111654"/>
            <a:ext cx="2378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800">
                <a:latin typeface="Arial" charset="0"/>
              </a:rPr>
              <a:t>Rate = 2.0</a:t>
            </a:r>
          </a:p>
        </p:txBody>
      </p:sp>
      <p:sp>
        <p:nvSpPr>
          <p:cNvPr id="128009" name="Text Box 9"/>
          <p:cNvSpPr txBox="1">
            <a:spLocks noChangeArrowheads="1"/>
          </p:cNvSpPr>
          <p:nvPr/>
        </p:nvSpPr>
        <p:spPr bwMode="auto">
          <a:xfrm>
            <a:off x="852488" y="4590829"/>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28010" name="Text Box 10"/>
          <p:cNvSpPr txBox="1">
            <a:spLocks noChangeArrowheads="1"/>
          </p:cNvSpPr>
          <p:nvPr/>
        </p:nvSpPr>
        <p:spPr bwMode="auto">
          <a:xfrm>
            <a:off x="1317625" y="4170141"/>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28011" name="Text Box 11"/>
          <p:cNvSpPr txBox="1">
            <a:spLocks noChangeArrowheads="1"/>
          </p:cNvSpPr>
          <p:nvPr/>
        </p:nvSpPr>
        <p:spPr bwMode="auto">
          <a:xfrm>
            <a:off x="1633538" y="4174904"/>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sp>
        <p:nvSpPr>
          <p:cNvPr id="128012" name="Text Box 12"/>
          <p:cNvSpPr txBox="1">
            <a:spLocks noChangeArrowheads="1"/>
          </p:cNvSpPr>
          <p:nvPr/>
        </p:nvSpPr>
        <p:spPr bwMode="auto">
          <a:xfrm>
            <a:off x="1938338" y="4168554"/>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28013" name="Text Box 13"/>
          <p:cNvSpPr txBox="1">
            <a:spLocks noChangeArrowheads="1"/>
          </p:cNvSpPr>
          <p:nvPr/>
        </p:nvSpPr>
        <p:spPr bwMode="auto">
          <a:xfrm>
            <a:off x="2232025" y="4173316"/>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28014" name="Text Box 14"/>
          <p:cNvSpPr txBox="1">
            <a:spLocks noChangeArrowheads="1"/>
          </p:cNvSpPr>
          <p:nvPr/>
        </p:nvSpPr>
        <p:spPr bwMode="auto">
          <a:xfrm>
            <a:off x="846138" y="5230591"/>
            <a:ext cx="3603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28015" name="Text Box 15"/>
          <p:cNvSpPr txBox="1">
            <a:spLocks noChangeArrowheads="1"/>
          </p:cNvSpPr>
          <p:nvPr/>
        </p:nvSpPr>
        <p:spPr bwMode="auto">
          <a:xfrm>
            <a:off x="873125" y="5535391"/>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28016" name="Text Box 16"/>
          <p:cNvSpPr txBox="1">
            <a:spLocks noChangeArrowheads="1"/>
          </p:cNvSpPr>
          <p:nvPr/>
        </p:nvSpPr>
        <p:spPr bwMode="auto">
          <a:xfrm>
            <a:off x="850900" y="4924204"/>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sp>
        <p:nvSpPr>
          <p:cNvPr id="128017" name="Text Box 17"/>
          <p:cNvSpPr txBox="1">
            <a:spLocks noChangeArrowheads="1"/>
          </p:cNvSpPr>
          <p:nvPr/>
        </p:nvSpPr>
        <p:spPr bwMode="auto">
          <a:xfrm>
            <a:off x="6594475" y="4586066"/>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28018" name="Text Box 18"/>
          <p:cNvSpPr txBox="1">
            <a:spLocks noChangeArrowheads="1"/>
          </p:cNvSpPr>
          <p:nvPr/>
        </p:nvSpPr>
        <p:spPr bwMode="auto">
          <a:xfrm>
            <a:off x="7059613" y="4165379"/>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28019" name="Text Box 19"/>
          <p:cNvSpPr txBox="1">
            <a:spLocks noChangeArrowheads="1"/>
          </p:cNvSpPr>
          <p:nvPr/>
        </p:nvSpPr>
        <p:spPr bwMode="auto">
          <a:xfrm>
            <a:off x="7375525" y="4170141"/>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sp>
        <p:nvSpPr>
          <p:cNvPr id="128020" name="Text Box 20"/>
          <p:cNvSpPr txBox="1">
            <a:spLocks noChangeArrowheads="1"/>
          </p:cNvSpPr>
          <p:nvPr/>
        </p:nvSpPr>
        <p:spPr bwMode="auto">
          <a:xfrm>
            <a:off x="7680325" y="4163791"/>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28021" name="Text Box 21"/>
          <p:cNvSpPr txBox="1">
            <a:spLocks noChangeArrowheads="1"/>
          </p:cNvSpPr>
          <p:nvPr/>
        </p:nvSpPr>
        <p:spPr bwMode="auto">
          <a:xfrm>
            <a:off x="7974013" y="4168554"/>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28022" name="Text Box 22"/>
          <p:cNvSpPr txBox="1">
            <a:spLocks noChangeArrowheads="1"/>
          </p:cNvSpPr>
          <p:nvPr/>
        </p:nvSpPr>
        <p:spPr bwMode="auto">
          <a:xfrm>
            <a:off x="6588125" y="5225829"/>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28023" name="Text Box 23"/>
          <p:cNvSpPr txBox="1">
            <a:spLocks noChangeArrowheads="1"/>
          </p:cNvSpPr>
          <p:nvPr/>
        </p:nvSpPr>
        <p:spPr bwMode="auto">
          <a:xfrm>
            <a:off x="6615113" y="5530629"/>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28024" name="Text Box 24"/>
          <p:cNvSpPr txBox="1">
            <a:spLocks noChangeArrowheads="1"/>
          </p:cNvSpPr>
          <p:nvPr/>
        </p:nvSpPr>
        <p:spPr bwMode="auto">
          <a:xfrm>
            <a:off x="6592888" y="4919441"/>
            <a:ext cx="3603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pic>
        <p:nvPicPr>
          <p:cNvPr id="128025" name="Picture 25"/>
          <p:cNvPicPr>
            <a:picLocks noChangeAspect="1" noChangeArrowheads="1"/>
          </p:cNvPicPr>
          <p:nvPr/>
        </p:nvPicPr>
        <p:blipFill>
          <a:blip r:embed="rId3">
            <a:extLst>
              <a:ext uri="{28A0092B-C50C-407E-A947-70E740481C1C}">
                <a14:useLocalDpi xmlns:a14="http://schemas.microsoft.com/office/drawing/2010/main" val="0"/>
              </a:ext>
            </a:extLst>
          </a:blip>
          <a:srcRect l="12450" r="12450"/>
          <a:stretch>
            <a:fillRect/>
          </a:stretch>
        </p:blipFill>
        <p:spPr bwMode="auto">
          <a:xfrm>
            <a:off x="6694488" y="4373341"/>
            <a:ext cx="1954212" cy="177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28026" name="Group 26"/>
          <p:cNvGrpSpPr>
            <a:grpSpLocks/>
          </p:cNvGrpSpPr>
          <p:nvPr/>
        </p:nvGrpSpPr>
        <p:grpSpPr bwMode="auto">
          <a:xfrm>
            <a:off x="3586163" y="4155854"/>
            <a:ext cx="1746250" cy="1733550"/>
            <a:chOff x="2601" y="2763"/>
            <a:chExt cx="1100" cy="1092"/>
          </a:xfrm>
        </p:grpSpPr>
        <p:sp>
          <p:nvSpPr>
            <p:cNvPr id="128027" name="Text Box 27"/>
            <p:cNvSpPr txBox="1">
              <a:spLocks noChangeArrowheads="1"/>
            </p:cNvSpPr>
            <p:nvPr/>
          </p:nvSpPr>
          <p:spPr bwMode="auto">
            <a:xfrm>
              <a:off x="2605" y="302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28028" name="Text Box 28"/>
            <p:cNvSpPr txBox="1">
              <a:spLocks noChangeArrowheads="1"/>
            </p:cNvSpPr>
            <p:nvPr/>
          </p:nvSpPr>
          <p:spPr bwMode="auto">
            <a:xfrm>
              <a:off x="2898" y="276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28029" name="Text Box 29"/>
            <p:cNvSpPr txBox="1">
              <a:spLocks noChangeArrowheads="1"/>
            </p:cNvSpPr>
            <p:nvPr/>
          </p:nvSpPr>
          <p:spPr bwMode="auto">
            <a:xfrm>
              <a:off x="3097" y="2767"/>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sp>
          <p:nvSpPr>
            <p:cNvPr id="128030" name="Text Box 30"/>
            <p:cNvSpPr txBox="1">
              <a:spLocks noChangeArrowheads="1"/>
            </p:cNvSpPr>
            <p:nvPr/>
          </p:nvSpPr>
          <p:spPr bwMode="auto">
            <a:xfrm>
              <a:off x="3289" y="2763"/>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28031" name="Text Box 31"/>
            <p:cNvSpPr txBox="1">
              <a:spLocks noChangeArrowheads="1"/>
            </p:cNvSpPr>
            <p:nvPr/>
          </p:nvSpPr>
          <p:spPr bwMode="auto">
            <a:xfrm>
              <a:off x="3474" y="2766"/>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28032" name="Text Box 32"/>
            <p:cNvSpPr txBox="1">
              <a:spLocks noChangeArrowheads="1"/>
            </p:cNvSpPr>
            <p:nvPr/>
          </p:nvSpPr>
          <p:spPr bwMode="auto">
            <a:xfrm>
              <a:off x="2601" y="3432"/>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28033" name="Text Box 33"/>
            <p:cNvSpPr txBox="1">
              <a:spLocks noChangeArrowheads="1"/>
            </p:cNvSpPr>
            <p:nvPr/>
          </p:nvSpPr>
          <p:spPr bwMode="auto">
            <a:xfrm>
              <a:off x="2618" y="362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28034" name="Text Box 34"/>
            <p:cNvSpPr txBox="1">
              <a:spLocks noChangeArrowheads="1"/>
            </p:cNvSpPr>
            <p:nvPr/>
          </p:nvSpPr>
          <p:spPr bwMode="auto">
            <a:xfrm>
              <a:off x="2604" y="323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grpSp>
      <p:pic>
        <p:nvPicPr>
          <p:cNvPr id="128035" name="Picture 35"/>
          <p:cNvPicPr>
            <a:picLocks noChangeAspect="1" noChangeArrowheads="1"/>
          </p:cNvPicPr>
          <p:nvPr/>
        </p:nvPicPr>
        <p:blipFill>
          <a:blip r:embed="rId4">
            <a:extLst>
              <a:ext uri="{28A0092B-C50C-407E-A947-70E740481C1C}">
                <a14:useLocalDpi xmlns:a14="http://schemas.microsoft.com/office/drawing/2010/main" val="0"/>
              </a:ext>
            </a:extLst>
          </a:blip>
          <a:srcRect l="12450" r="12450"/>
          <a:stretch>
            <a:fillRect/>
          </a:stretch>
        </p:blipFill>
        <p:spPr bwMode="auto">
          <a:xfrm>
            <a:off x="3842294" y="4370166"/>
            <a:ext cx="1954213" cy="177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8036" name="Picture 36"/>
          <p:cNvPicPr>
            <a:picLocks noChangeAspect="1" noChangeArrowheads="1"/>
          </p:cNvPicPr>
          <p:nvPr/>
        </p:nvPicPr>
        <p:blipFill>
          <a:blip r:embed="rId5">
            <a:extLst>
              <a:ext uri="{28A0092B-C50C-407E-A947-70E740481C1C}">
                <a14:useLocalDpi xmlns:a14="http://schemas.microsoft.com/office/drawing/2010/main" val="0"/>
              </a:ext>
            </a:extLst>
          </a:blip>
          <a:srcRect l="12450" r="12450"/>
          <a:stretch>
            <a:fillRect/>
          </a:stretch>
        </p:blipFill>
        <p:spPr bwMode="auto">
          <a:xfrm>
            <a:off x="900113" y="4374929"/>
            <a:ext cx="1954212" cy="177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28041" name="Group 41"/>
          <p:cNvGrpSpPr>
            <a:grpSpLocks/>
          </p:cNvGrpSpPr>
          <p:nvPr/>
        </p:nvGrpSpPr>
        <p:grpSpPr bwMode="auto">
          <a:xfrm>
            <a:off x="1330051" y="1955831"/>
            <a:ext cx="2114550" cy="1600200"/>
            <a:chOff x="497" y="1412"/>
            <a:chExt cx="1459" cy="1090"/>
          </a:xfrm>
        </p:grpSpPr>
        <p:sp>
          <p:nvSpPr>
            <p:cNvPr id="128042" name="Line 42"/>
            <p:cNvSpPr>
              <a:spLocks noChangeShapeType="1"/>
            </p:cNvSpPr>
            <p:nvPr/>
          </p:nvSpPr>
          <p:spPr bwMode="auto">
            <a:xfrm flipH="1">
              <a:off x="1162" y="2321"/>
              <a:ext cx="46"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3" name="Line 43"/>
            <p:cNvSpPr>
              <a:spLocks noChangeShapeType="1"/>
            </p:cNvSpPr>
            <p:nvPr/>
          </p:nvSpPr>
          <p:spPr bwMode="auto">
            <a:xfrm flipH="1">
              <a:off x="1162" y="2502"/>
              <a:ext cx="6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4" name="Line 44"/>
            <p:cNvSpPr>
              <a:spLocks noChangeShapeType="1"/>
            </p:cNvSpPr>
            <p:nvPr/>
          </p:nvSpPr>
          <p:spPr bwMode="auto">
            <a:xfrm flipH="1">
              <a:off x="1039" y="1867"/>
              <a:ext cx="6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5" name="Line 45"/>
            <p:cNvSpPr>
              <a:spLocks noChangeShapeType="1"/>
            </p:cNvSpPr>
            <p:nvPr/>
          </p:nvSpPr>
          <p:spPr bwMode="auto">
            <a:xfrm flipH="1">
              <a:off x="1039" y="1686"/>
              <a:ext cx="91"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6" name="Line 46"/>
            <p:cNvSpPr>
              <a:spLocks noChangeShapeType="1"/>
            </p:cNvSpPr>
            <p:nvPr/>
          </p:nvSpPr>
          <p:spPr bwMode="auto">
            <a:xfrm flipV="1">
              <a:off x="1162" y="2321"/>
              <a:ext cx="1" cy="18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7" name="Line 47"/>
            <p:cNvSpPr>
              <a:spLocks noChangeShapeType="1"/>
            </p:cNvSpPr>
            <p:nvPr/>
          </p:nvSpPr>
          <p:spPr bwMode="auto">
            <a:xfrm flipV="1">
              <a:off x="1039" y="1686"/>
              <a:ext cx="1" cy="18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8" name="Line 48"/>
            <p:cNvSpPr>
              <a:spLocks noChangeShapeType="1"/>
            </p:cNvSpPr>
            <p:nvPr/>
          </p:nvSpPr>
          <p:spPr bwMode="auto">
            <a:xfrm flipH="1">
              <a:off x="1106" y="2139"/>
              <a:ext cx="85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49" name="Line 49"/>
            <p:cNvSpPr>
              <a:spLocks noChangeShapeType="1"/>
            </p:cNvSpPr>
            <p:nvPr/>
          </p:nvSpPr>
          <p:spPr bwMode="auto">
            <a:xfrm>
              <a:off x="1106" y="2139"/>
              <a:ext cx="1" cy="27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0" name="Line 50"/>
            <p:cNvSpPr>
              <a:spLocks noChangeShapeType="1"/>
            </p:cNvSpPr>
            <p:nvPr/>
          </p:nvSpPr>
          <p:spPr bwMode="auto">
            <a:xfrm>
              <a:off x="1113" y="2412"/>
              <a:ext cx="46"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1" name="Line 51"/>
            <p:cNvSpPr>
              <a:spLocks noChangeShapeType="1"/>
            </p:cNvSpPr>
            <p:nvPr/>
          </p:nvSpPr>
          <p:spPr bwMode="auto">
            <a:xfrm flipH="1">
              <a:off x="1005" y="2003"/>
              <a:ext cx="295" cy="0"/>
            </a:xfrm>
            <a:prstGeom prst="line">
              <a:avLst/>
            </a:prstGeom>
            <a:noFill/>
            <a:ln w="3810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2" name="Line 52"/>
            <p:cNvSpPr>
              <a:spLocks noChangeShapeType="1"/>
            </p:cNvSpPr>
            <p:nvPr/>
          </p:nvSpPr>
          <p:spPr bwMode="auto">
            <a:xfrm flipH="1">
              <a:off x="1005" y="2276"/>
              <a:ext cx="11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3" name="Line 53"/>
            <p:cNvSpPr>
              <a:spLocks noChangeShapeType="1"/>
            </p:cNvSpPr>
            <p:nvPr/>
          </p:nvSpPr>
          <p:spPr bwMode="auto">
            <a:xfrm flipV="1">
              <a:off x="1005" y="2003"/>
              <a:ext cx="0" cy="273"/>
            </a:xfrm>
            <a:prstGeom prst="line">
              <a:avLst/>
            </a:prstGeom>
            <a:noFill/>
            <a:ln w="3810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4" name="Line 54"/>
            <p:cNvSpPr>
              <a:spLocks noChangeShapeType="1"/>
            </p:cNvSpPr>
            <p:nvPr/>
          </p:nvSpPr>
          <p:spPr bwMode="auto">
            <a:xfrm flipH="1">
              <a:off x="966" y="1777"/>
              <a:ext cx="6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5" name="Line 55"/>
            <p:cNvSpPr>
              <a:spLocks noChangeShapeType="1"/>
            </p:cNvSpPr>
            <p:nvPr/>
          </p:nvSpPr>
          <p:spPr bwMode="auto">
            <a:xfrm flipH="1">
              <a:off x="966" y="1550"/>
              <a:ext cx="17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6" name="Line 56"/>
            <p:cNvSpPr>
              <a:spLocks noChangeShapeType="1"/>
            </p:cNvSpPr>
            <p:nvPr/>
          </p:nvSpPr>
          <p:spPr bwMode="auto">
            <a:xfrm>
              <a:off x="966" y="1550"/>
              <a:ext cx="1" cy="22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7" name="Line 57"/>
            <p:cNvSpPr>
              <a:spLocks noChangeShapeType="1"/>
            </p:cNvSpPr>
            <p:nvPr/>
          </p:nvSpPr>
          <p:spPr bwMode="auto">
            <a:xfrm flipH="1">
              <a:off x="755" y="2139"/>
              <a:ext cx="250" cy="0"/>
            </a:xfrm>
            <a:prstGeom prst="line">
              <a:avLst/>
            </a:prstGeom>
            <a:noFill/>
            <a:ln w="3810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8" name="Line 58"/>
            <p:cNvSpPr>
              <a:spLocks noChangeShapeType="1"/>
            </p:cNvSpPr>
            <p:nvPr/>
          </p:nvSpPr>
          <p:spPr bwMode="auto">
            <a:xfrm flipH="1">
              <a:off x="755" y="1640"/>
              <a:ext cx="91" cy="0"/>
            </a:xfrm>
            <a:prstGeom prst="line">
              <a:avLst/>
            </a:prstGeom>
            <a:noFill/>
            <a:ln w="3810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59" name="Line 59"/>
            <p:cNvSpPr>
              <a:spLocks noChangeShapeType="1"/>
            </p:cNvSpPr>
            <p:nvPr/>
          </p:nvSpPr>
          <p:spPr bwMode="auto">
            <a:xfrm>
              <a:off x="755" y="1640"/>
              <a:ext cx="0" cy="499"/>
            </a:xfrm>
            <a:prstGeom prst="line">
              <a:avLst/>
            </a:prstGeom>
            <a:noFill/>
            <a:ln w="3810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0" name="Line 60"/>
            <p:cNvSpPr>
              <a:spLocks noChangeShapeType="1"/>
            </p:cNvSpPr>
            <p:nvPr/>
          </p:nvSpPr>
          <p:spPr bwMode="auto">
            <a:xfrm flipH="1">
              <a:off x="497" y="1867"/>
              <a:ext cx="162" cy="1"/>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1" name="Line 61"/>
            <p:cNvSpPr>
              <a:spLocks noChangeShapeType="1"/>
            </p:cNvSpPr>
            <p:nvPr/>
          </p:nvSpPr>
          <p:spPr bwMode="auto">
            <a:xfrm flipH="1">
              <a:off x="497" y="1414"/>
              <a:ext cx="102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2" name="Line 62"/>
            <p:cNvSpPr>
              <a:spLocks noChangeShapeType="1"/>
            </p:cNvSpPr>
            <p:nvPr/>
          </p:nvSpPr>
          <p:spPr bwMode="auto">
            <a:xfrm>
              <a:off x="497" y="1414"/>
              <a:ext cx="0" cy="45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3" name="Line 63"/>
            <p:cNvSpPr>
              <a:spLocks noChangeShapeType="1"/>
            </p:cNvSpPr>
            <p:nvPr/>
          </p:nvSpPr>
          <p:spPr bwMode="auto">
            <a:xfrm>
              <a:off x="1522" y="1412"/>
              <a:ext cx="165" cy="0"/>
            </a:xfrm>
            <a:prstGeom prst="line">
              <a:avLst/>
            </a:prstGeom>
            <a:noFill/>
            <a:ln w="3810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4" name="Line 64"/>
            <p:cNvSpPr>
              <a:spLocks noChangeShapeType="1"/>
            </p:cNvSpPr>
            <p:nvPr/>
          </p:nvSpPr>
          <p:spPr bwMode="auto">
            <a:xfrm>
              <a:off x="658" y="1865"/>
              <a:ext cx="110" cy="0"/>
            </a:xfrm>
            <a:prstGeom prst="line">
              <a:avLst/>
            </a:prstGeom>
            <a:noFill/>
            <a:ln w="3810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8065" name="Line 65"/>
            <p:cNvSpPr>
              <a:spLocks noChangeShapeType="1"/>
            </p:cNvSpPr>
            <p:nvPr/>
          </p:nvSpPr>
          <p:spPr bwMode="auto">
            <a:xfrm>
              <a:off x="833" y="1642"/>
              <a:ext cx="129"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67" name="Rectangle 59"/>
          <p:cNvSpPr>
            <a:spLocks noChangeArrowheads="1"/>
          </p:cNvSpPr>
          <p:nvPr/>
        </p:nvSpPr>
        <p:spPr bwMode="auto">
          <a:xfrm rot="16200000">
            <a:off x="-821864" y="5163625"/>
            <a:ext cx="229410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i="1" dirty="0" smtClean="0">
                <a:solidFill>
                  <a:srgbClr val="7F7F7F"/>
                </a:solidFill>
              </a:rPr>
              <a:t>Figure  </a:t>
            </a:r>
            <a:r>
              <a:rPr lang="en-US" sz="1600" i="1" dirty="0">
                <a:solidFill>
                  <a:srgbClr val="7F7F7F"/>
                </a:solidFill>
              </a:rPr>
              <a:t>by Simon Whelan</a:t>
            </a:r>
          </a:p>
        </p:txBody>
      </p:sp>
    </p:spTree>
    <p:extLst>
      <p:ext uri="{BB962C8B-B14F-4D97-AF65-F5344CB8AC3E}">
        <p14:creationId xmlns:p14="http://schemas.microsoft.com/office/powerpoint/2010/main" val="328928073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1" name="Rectangle 5"/>
          <p:cNvSpPr>
            <a:spLocks noChangeArrowheads="1"/>
          </p:cNvSpPr>
          <p:nvPr/>
        </p:nvSpPr>
        <p:spPr bwMode="auto">
          <a:xfrm>
            <a:off x="3992563" y="909638"/>
            <a:ext cx="398462" cy="2447925"/>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42" name="Rectangle 6"/>
          <p:cNvSpPr>
            <a:spLocks noChangeArrowheads="1"/>
          </p:cNvSpPr>
          <p:nvPr/>
        </p:nvSpPr>
        <p:spPr bwMode="auto">
          <a:xfrm>
            <a:off x="4924425" y="549275"/>
            <a:ext cx="398463" cy="424815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43" name="Rectangle 7"/>
          <p:cNvSpPr>
            <a:spLocks noChangeArrowheads="1"/>
          </p:cNvSpPr>
          <p:nvPr/>
        </p:nvSpPr>
        <p:spPr bwMode="auto">
          <a:xfrm>
            <a:off x="3992563" y="549275"/>
            <a:ext cx="398462" cy="358775"/>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44" name="Rectangle 8"/>
          <p:cNvSpPr>
            <a:spLocks noChangeArrowheads="1"/>
          </p:cNvSpPr>
          <p:nvPr/>
        </p:nvSpPr>
        <p:spPr bwMode="auto">
          <a:xfrm>
            <a:off x="3055938" y="549275"/>
            <a:ext cx="398462" cy="2447925"/>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45" name="Rectangle 9"/>
          <p:cNvSpPr>
            <a:spLocks noChangeArrowheads="1"/>
          </p:cNvSpPr>
          <p:nvPr/>
        </p:nvSpPr>
        <p:spPr bwMode="auto">
          <a:xfrm>
            <a:off x="2154238" y="549275"/>
            <a:ext cx="398462" cy="424815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46" name="Rectangle 10"/>
          <p:cNvSpPr>
            <a:spLocks noChangeArrowheads="1"/>
          </p:cNvSpPr>
          <p:nvPr/>
        </p:nvSpPr>
        <p:spPr bwMode="auto">
          <a:xfrm>
            <a:off x="1255713" y="549275"/>
            <a:ext cx="433387" cy="1439863"/>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42347" name="Group 11"/>
          <p:cNvGrpSpPr>
            <a:grpSpLocks/>
          </p:cNvGrpSpPr>
          <p:nvPr/>
        </p:nvGrpSpPr>
        <p:grpSpPr bwMode="auto">
          <a:xfrm>
            <a:off x="6762750" y="4443413"/>
            <a:ext cx="2378075" cy="2314575"/>
            <a:chOff x="3997" y="50"/>
            <a:chExt cx="1498" cy="1458"/>
          </a:xfrm>
        </p:grpSpPr>
        <p:sp>
          <p:nvSpPr>
            <p:cNvPr id="142348" name="Text Box 12"/>
            <p:cNvSpPr txBox="1">
              <a:spLocks noChangeArrowheads="1"/>
            </p:cNvSpPr>
            <p:nvPr/>
          </p:nvSpPr>
          <p:spPr bwMode="auto">
            <a:xfrm>
              <a:off x="4074" y="316"/>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42349" name="Text Box 13"/>
            <p:cNvSpPr txBox="1">
              <a:spLocks noChangeArrowheads="1"/>
            </p:cNvSpPr>
            <p:nvPr/>
          </p:nvSpPr>
          <p:spPr bwMode="auto">
            <a:xfrm>
              <a:off x="4367" y="51"/>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42350" name="Text Box 14"/>
            <p:cNvSpPr txBox="1">
              <a:spLocks noChangeArrowheads="1"/>
            </p:cNvSpPr>
            <p:nvPr/>
          </p:nvSpPr>
          <p:spPr bwMode="auto">
            <a:xfrm>
              <a:off x="4566" y="5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sp>
          <p:nvSpPr>
            <p:cNvPr id="142351" name="Text Box 15"/>
            <p:cNvSpPr txBox="1">
              <a:spLocks noChangeArrowheads="1"/>
            </p:cNvSpPr>
            <p:nvPr/>
          </p:nvSpPr>
          <p:spPr bwMode="auto">
            <a:xfrm>
              <a:off x="4758" y="50"/>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42352" name="Text Box 16"/>
            <p:cNvSpPr txBox="1">
              <a:spLocks noChangeArrowheads="1"/>
            </p:cNvSpPr>
            <p:nvPr/>
          </p:nvSpPr>
          <p:spPr bwMode="auto">
            <a:xfrm>
              <a:off x="4943" y="53"/>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42353" name="Text Box 17"/>
            <p:cNvSpPr txBox="1">
              <a:spLocks noChangeArrowheads="1"/>
            </p:cNvSpPr>
            <p:nvPr/>
          </p:nvSpPr>
          <p:spPr bwMode="auto">
            <a:xfrm>
              <a:off x="4070" y="71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42354" name="Text Box 18"/>
            <p:cNvSpPr txBox="1">
              <a:spLocks noChangeArrowheads="1"/>
            </p:cNvSpPr>
            <p:nvPr/>
          </p:nvSpPr>
          <p:spPr bwMode="auto">
            <a:xfrm>
              <a:off x="4087" y="911"/>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42355" name="Text Box 19"/>
            <p:cNvSpPr txBox="1">
              <a:spLocks noChangeArrowheads="1"/>
            </p:cNvSpPr>
            <p:nvPr/>
          </p:nvSpPr>
          <p:spPr bwMode="auto">
            <a:xfrm>
              <a:off x="4073" y="526"/>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sp>
          <p:nvSpPr>
            <p:cNvPr id="142356" name="Text Box 20"/>
            <p:cNvSpPr txBox="1">
              <a:spLocks noChangeArrowheads="1"/>
            </p:cNvSpPr>
            <p:nvPr/>
          </p:nvSpPr>
          <p:spPr bwMode="auto">
            <a:xfrm>
              <a:off x="3997" y="1277"/>
              <a:ext cx="14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800">
                  <a:latin typeface="Arial" charset="0"/>
                </a:rPr>
                <a:t>Rate = 2.0</a:t>
              </a:r>
            </a:p>
          </p:txBody>
        </p:sp>
        <p:pic>
          <p:nvPicPr>
            <p:cNvPr id="142357" name="Picture 21"/>
            <p:cNvPicPr>
              <a:picLocks noChangeAspect="1" noChangeArrowheads="1"/>
            </p:cNvPicPr>
            <p:nvPr/>
          </p:nvPicPr>
          <p:blipFill>
            <a:blip r:embed="rId3">
              <a:extLst>
                <a:ext uri="{28A0092B-C50C-407E-A947-70E740481C1C}">
                  <a14:useLocalDpi xmlns:a14="http://schemas.microsoft.com/office/drawing/2010/main" val="0"/>
                </a:ext>
              </a:extLst>
            </a:blip>
            <a:srcRect l="12450" r="12450"/>
            <a:stretch>
              <a:fillRect/>
            </a:stretch>
          </p:blipFill>
          <p:spPr bwMode="auto">
            <a:xfrm>
              <a:off x="4137" y="182"/>
              <a:ext cx="1231" cy="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42358" name="Group 22"/>
          <p:cNvGrpSpPr>
            <a:grpSpLocks/>
          </p:cNvGrpSpPr>
          <p:nvPr/>
        </p:nvGrpSpPr>
        <p:grpSpPr bwMode="auto">
          <a:xfrm>
            <a:off x="6762750" y="2189163"/>
            <a:ext cx="2378075" cy="2328862"/>
            <a:chOff x="2090" y="45"/>
            <a:chExt cx="1498" cy="1467"/>
          </a:xfrm>
        </p:grpSpPr>
        <p:sp>
          <p:nvSpPr>
            <p:cNvPr id="142359" name="Text Box 23"/>
            <p:cNvSpPr txBox="1">
              <a:spLocks noChangeArrowheads="1"/>
            </p:cNvSpPr>
            <p:nvPr/>
          </p:nvSpPr>
          <p:spPr bwMode="auto">
            <a:xfrm>
              <a:off x="2090" y="1281"/>
              <a:ext cx="14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800">
                  <a:latin typeface="Arial" charset="0"/>
                </a:rPr>
                <a:t>Rate = 1.0</a:t>
              </a:r>
            </a:p>
          </p:txBody>
        </p:sp>
        <p:grpSp>
          <p:nvGrpSpPr>
            <p:cNvPr id="142360" name="Group 24"/>
            <p:cNvGrpSpPr>
              <a:grpSpLocks/>
            </p:cNvGrpSpPr>
            <p:nvPr/>
          </p:nvGrpSpPr>
          <p:grpSpPr bwMode="auto">
            <a:xfrm>
              <a:off x="2179" y="45"/>
              <a:ext cx="1100" cy="1092"/>
              <a:chOff x="2601" y="2763"/>
              <a:chExt cx="1100" cy="1092"/>
            </a:xfrm>
          </p:grpSpPr>
          <p:sp>
            <p:nvSpPr>
              <p:cNvPr id="142361" name="Text Box 25"/>
              <p:cNvSpPr txBox="1">
                <a:spLocks noChangeArrowheads="1"/>
              </p:cNvSpPr>
              <p:nvPr/>
            </p:nvSpPr>
            <p:spPr bwMode="auto">
              <a:xfrm>
                <a:off x="2605" y="302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42362" name="Text Box 26"/>
              <p:cNvSpPr txBox="1">
                <a:spLocks noChangeArrowheads="1"/>
              </p:cNvSpPr>
              <p:nvPr/>
            </p:nvSpPr>
            <p:spPr bwMode="auto">
              <a:xfrm>
                <a:off x="2898" y="276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42363" name="Text Box 27"/>
              <p:cNvSpPr txBox="1">
                <a:spLocks noChangeArrowheads="1"/>
              </p:cNvSpPr>
              <p:nvPr/>
            </p:nvSpPr>
            <p:spPr bwMode="auto">
              <a:xfrm>
                <a:off x="3097" y="2767"/>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sp>
            <p:nvSpPr>
              <p:cNvPr id="142364" name="Text Box 28"/>
              <p:cNvSpPr txBox="1">
                <a:spLocks noChangeArrowheads="1"/>
              </p:cNvSpPr>
              <p:nvPr/>
            </p:nvSpPr>
            <p:spPr bwMode="auto">
              <a:xfrm>
                <a:off x="3289" y="2763"/>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42365" name="Text Box 29"/>
              <p:cNvSpPr txBox="1">
                <a:spLocks noChangeArrowheads="1"/>
              </p:cNvSpPr>
              <p:nvPr/>
            </p:nvSpPr>
            <p:spPr bwMode="auto">
              <a:xfrm>
                <a:off x="3474" y="2766"/>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42366" name="Text Box 30"/>
              <p:cNvSpPr txBox="1">
                <a:spLocks noChangeArrowheads="1"/>
              </p:cNvSpPr>
              <p:nvPr/>
            </p:nvSpPr>
            <p:spPr bwMode="auto">
              <a:xfrm>
                <a:off x="2601" y="3432"/>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42367" name="Text Box 31"/>
              <p:cNvSpPr txBox="1">
                <a:spLocks noChangeArrowheads="1"/>
              </p:cNvSpPr>
              <p:nvPr/>
            </p:nvSpPr>
            <p:spPr bwMode="auto">
              <a:xfrm>
                <a:off x="2618" y="362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42368" name="Text Box 32"/>
              <p:cNvSpPr txBox="1">
                <a:spLocks noChangeArrowheads="1"/>
              </p:cNvSpPr>
              <p:nvPr/>
            </p:nvSpPr>
            <p:spPr bwMode="auto">
              <a:xfrm>
                <a:off x="2604" y="323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grpSp>
        <p:pic>
          <p:nvPicPr>
            <p:cNvPr id="142369" name="Picture 33"/>
            <p:cNvPicPr>
              <a:picLocks noChangeAspect="1" noChangeArrowheads="1"/>
            </p:cNvPicPr>
            <p:nvPr/>
          </p:nvPicPr>
          <p:blipFill>
            <a:blip r:embed="rId4">
              <a:extLst>
                <a:ext uri="{28A0092B-C50C-407E-A947-70E740481C1C}">
                  <a14:useLocalDpi xmlns:a14="http://schemas.microsoft.com/office/drawing/2010/main" val="0"/>
                </a:ext>
              </a:extLst>
            </a:blip>
            <a:srcRect l="12450" r="12450"/>
            <a:stretch>
              <a:fillRect/>
            </a:stretch>
          </p:blipFill>
          <p:spPr bwMode="auto">
            <a:xfrm>
              <a:off x="2212" y="180"/>
              <a:ext cx="1231" cy="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42370" name="Group 34"/>
          <p:cNvGrpSpPr>
            <a:grpSpLocks/>
          </p:cNvGrpSpPr>
          <p:nvPr/>
        </p:nvGrpSpPr>
        <p:grpSpPr bwMode="auto">
          <a:xfrm>
            <a:off x="6762750" y="0"/>
            <a:ext cx="2378075" cy="2311400"/>
            <a:chOff x="393" y="53"/>
            <a:chExt cx="1498" cy="1456"/>
          </a:xfrm>
        </p:grpSpPr>
        <p:sp>
          <p:nvSpPr>
            <p:cNvPr id="142371" name="Text Box 35"/>
            <p:cNvSpPr txBox="1">
              <a:spLocks noChangeArrowheads="1"/>
            </p:cNvSpPr>
            <p:nvPr/>
          </p:nvSpPr>
          <p:spPr bwMode="auto">
            <a:xfrm>
              <a:off x="457" y="31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42372" name="Text Box 36"/>
            <p:cNvSpPr txBox="1">
              <a:spLocks noChangeArrowheads="1"/>
            </p:cNvSpPr>
            <p:nvPr/>
          </p:nvSpPr>
          <p:spPr bwMode="auto">
            <a:xfrm>
              <a:off x="750" y="5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A</a:t>
              </a:r>
            </a:p>
          </p:txBody>
        </p:sp>
        <p:sp>
          <p:nvSpPr>
            <p:cNvPr id="142373" name="Text Box 37"/>
            <p:cNvSpPr txBox="1">
              <a:spLocks noChangeArrowheads="1"/>
            </p:cNvSpPr>
            <p:nvPr/>
          </p:nvSpPr>
          <p:spPr bwMode="auto">
            <a:xfrm>
              <a:off x="949" y="57"/>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sp>
          <p:nvSpPr>
            <p:cNvPr id="142374" name="Text Box 38"/>
            <p:cNvSpPr txBox="1">
              <a:spLocks noChangeArrowheads="1"/>
            </p:cNvSpPr>
            <p:nvPr/>
          </p:nvSpPr>
          <p:spPr bwMode="auto">
            <a:xfrm>
              <a:off x="1141" y="53"/>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42375" name="Text Box 39"/>
            <p:cNvSpPr txBox="1">
              <a:spLocks noChangeArrowheads="1"/>
            </p:cNvSpPr>
            <p:nvPr/>
          </p:nvSpPr>
          <p:spPr bwMode="auto">
            <a:xfrm>
              <a:off x="1326" y="56"/>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42376" name="Text Box 40"/>
            <p:cNvSpPr txBox="1">
              <a:spLocks noChangeArrowheads="1"/>
            </p:cNvSpPr>
            <p:nvPr/>
          </p:nvSpPr>
          <p:spPr bwMode="auto">
            <a:xfrm>
              <a:off x="453" y="722"/>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G</a:t>
              </a:r>
            </a:p>
          </p:txBody>
        </p:sp>
        <p:sp>
          <p:nvSpPr>
            <p:cNvPr id="142377" name="Text Box 41"/>
            <p:cNvSpPr txBox="1">
              <a:spLocks noChangeArrowheads="1"/>
            </p:cNvSpPr>
            <p:nvPr/>
          </p:nvSpPr>
          <p:spPr bwMode="auto">
            <a:xfrm>
              <a:off x="470" y="91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T</a:t>
              </a:r>
            </a:p>
          </p:txBody>
        </p:sp>
        <p:sp>
          <p:nvSpPr>
            <p:cNvPr id="142378" name="Text Box 42"/>
            <p:cNvSpPr txBox="1">
              <a:spLocks noChangeArrowheads="1"/>
            </p:cNvSpPr>
            <p:nvPr/>
          </p:nvSpPr>
          <p:spPr bwMode="auto">
            <a:xfrm>
              <a:off x="456" y="52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800">
                  <a:latin typeface="Arial" charset="0"/>
                </a:rPr>
                <a:t>C</a:t>
              </a:r>
            </a:p>
          </p:txBody>
        </p:sp>
        <p:sp>
          <p:nvSpPr>
            <p:cNvPr id="142379" name="Text Box 43"/>
            <p:cNvSpPr txBox="1">
              <a:spLocks noChangeArrowheads="1"/>
            </p:cNvSpPr>
            <p:nvPr/>
          </p:nvSpPr>
          <p:spPr bwMode="auto">
            <a:xfrm>
              <a:off x="393" y="1278"/>
              <a:ext cx="14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1800">
                  <a:latin typeface="Arial" charset="0"/>
                </a:rPr>
                <a:t>Rate = 0.5</a:t>
              </a:r>
            </a:p>
          </p:txBody>
        </p:sp>
        <p:pic>
          <p:nvPicPr>
            <p:cNvPr id="142380" name="Picture 44"/>
            <p:cNvPicPr>
              <a:picLocks noChangeAspect="1" noChangeArrowheads="1"/>
            </p:cNvPicPr>
            <p:nvPr/>
          </p:nvPicPr>
          <p:blipFill>
            <a:blip r:embed="rId5">
              <a:extLst>
                <a:ext uri="{28A0092B-C50C-407E-A947-70E740481C1C}">
                  <a14:useLocalDpi xmlns:a14="http://schemas.microsoft.com/office/drawing/2010/main" val="0"/>
                </a:ext>
              </a:extLst>
            </a:blip>
            <a:srcRect l="12450" r="12450"/>
            <a:stretch>
              <a:fillRect/>
            </a:stretch>
          </p:blipFill>
          <p:spPr bwMode="auto">
            <a:xfrm>
              <a:off x="487" y="183"/>
              <a:ext cx="1231" cy="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142381" name="Rectangle 45"/>
          <p:cNvSpPr>
            <a:spLocks noChangeArrowheads="1"/>
          </p:cNvSpPr>
          <p:nvPr/>
        </p:nvSpPr>
        <p:spPr bwMode="auto">
          <a:xfrm>
            <a:off x="1255713" y="1989138"/>
            <a:ext cx="433387" cy="4248150"/>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82" name="Rectangle 46"/>
          <p:cNvSpPr>
            <a:spLocks noChangeArrowheads="1"/>
          </p:cNvSpPr>
          <p:nvPr/>
        </p:nvSpPr>
        <p:spPr bwMode="auto">
          <a:xfrm>
            <a:off x="2154238" y="4797425"/>
            <a:ext cx="398462" cy="1439863"/>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83" name="Rectangle 47"/>
          <p:cNvSpPr>
            <a:spLocks noChangeArrowheads="1"/>
          </p:cNvSpPr>
          <p:nvPr/>
        </p:nvSpPr>
        <p:spPr bwMode="auto">
          <a:xfrm>
            <a:off x="3055938" y="2997200"/>
            <a:ext cx="398462" cy="244792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84" name="Rectangle 48"/>
          <p:cNvSpPr>
            <a:spLocks noChangeArrowheads="1"/>
          </p:cNvSpPr>
          <p:nvPr/>
        </p:nvSpPr>
        <p:spPr bwMode="auto">
          <a:xfrm>
            <a:off x="3055938" y="5445125"/>
            <a:ext cx="398462" cy="792163"/>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85" name="Rectangle 49"/>
          <p:cNvSpPr>
            <a:spLocks noChangeArrowheads="1"/>
          </p:cNvSpPr>
          <p:nvPr/>
        </p:nvSpPr>
        <p:spPr bwMode="auto">
          <a:xfrm>
            <a:off x="5826125" y="549275"/>
            <a:ext cx="398463" cy="792163"/>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86" name="Text Box 50"/>
          <p:cNvSpPr txBox="1">
            <a:spLocks noChangeArrowheads="1"/>
          </p:cNvSpPr>
          <p:nvPr/>
        </p:nvSpPr>
        <p:spPr bwMode="auto">
          <a:xfrm>
            <a:off x="1026743" y="152400"/>
            <a:ext cx="5426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sz="2000" b="1" dirty="0" smtClean="0">
                <a:latin typeface="Courier New" charset="0"/>
              </a:rPr>
              <a:t>T	</a:t>
            </a:r>
            <a:r>
              <a:rPr lang="en-US" sz="2000" b="1" dirty="0">
                <a:latin typeface="Courier New" charset="0"/>
              </a:rPr>
              <a:t>	</a:t>
            </a:r>
            <a:r>
              <a:rPr lang="en-US" sz="2000" b="1" dirty="0" smtClean="0">
                <a:latin typeface="Courier New" charset="0"/>
              </a:rPr>
              <a:t>T</a:t>
            </a:r>
            <a:r>
              <a:rPr lang="en-US" sz="2000" b="1" dirty="0">
                <a:latin typeface="Courier New" charset="0"/>
              </a:rPr>
              <a:t>		</a:t>
            </a:r>
            <a:r>
              <a:rPr lang="en-US" sz="2000" b="1" dirty="0" smtClean="0">
                <a:latin typeface="Courier New" charset="0"/>
              </a:rPr>
              <a:t>C</a:t>
            </a:r>
            <a:r>
              <a:rPr lang="en-US" sz="2000" b="1" dirty="0">
                <a:latin typeface="Courier New" charset="0"/>
              </a:rPr>
              <a:t>	</a:t>
            </a:r>
            <a:r>
              <a:rPr lang="en-US" sz="2000" b="1" dirty="0" smtClean="0">
                <a:latin typeface="Courier New" charset="0"/>
              </a:rPr>
              <a:t>	G</a:t>
            </a:r>
            <a:r>
              <a:rPr lang="en-US" sz="2000" b="1" dirty="0">
                <a:latin typeface="Courier New" charset="0"/>
              </a:rPr>
              <a:t>	</a:t>
            </a:r>
            <a:r>
              <a:rPr lang="en-US" sz="2000" b="1" dirty="0" smtClean="0">
                <a:latin typeface="Courier New" charset="0"/>
              </a:rPr>
              <a:t>	T</a:t>
            </a:r>
            <a:r>
              <a:rPr lang="en-US" sz="2000" b="1" dirty="0">
                <a:latin typeface="Courier New" charset="0"/>
              </a:rPr>
              <a:t>	</a:t>
            </a:r>
            <a:r>
              <a:rPr lang="en-US" sz="2000" b="1" dirty="0" smtClean="0">
                <a:latin typeface="Courier New" charset="0"/>
              </a:rPr>
              <a:t>	A</a:t>
            </a:r>
            <a:endParaRPr lang="en-US" sz="2000" b="1" dirty="0">
              <a:latin typeface="Courier New" charset="0"/>
            </a:endParaRPr>
          </a:p>
        </p:txBody>
      </p:sp>
      <p:sp>
        <p:nvSpPr>
          <p:cNvPr id="142387" name="Rectangle 51"/>
          <p:cNvSpPr>
            <a:spLocks noChangeArrowheads="1"/>
          </p:cNvSpPr>
          <p:nvPr/>
        </p:nvSpPr>
        <p:spPr bwMode="auto">
          <a:xfrm>
            <a:off x="3992563" y="3357563"/>
            <a:ext cx="398462" cy="2879725"/>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88" name="Rectangle 52"/>
          <p:cNvSpPr>
            <a:spLocks noChangeArrowheads="1"/>
          </p:cNvSpPr>
          <p:nvPr/>
        </p:nvSpPr>
        <p:spPr bwMode="auto">
          <a:xfrm>
            <a:off x="4929188" y="4724400"/>
            <a:ext cx="398462" cy="1512888"/>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89" name="Rectangle 53"/>
          <p:cNvSpPr>
            <a:spLocks noChangeArrowheads="1"/>
          </p:cNvSpPr>
          <p:nvPr/>
        </p:nvSpPr>
        <p:spPr bwMode="auto">
          <a:xfrm>
            <a:off x="5826125" y="1341438"/>
            <a:ext cx="398463" cy="2735262"/>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90" name="Rectangle 54"/>
          <p:cNvSpPr>
            <a:spLocks noChangeArrowheads="1"/>
          </p:cNvSpPr>
          <p:nvPr/>
        </p:nvSpPr>
        <p:spPr bwMode="auto">
          <a:xfrm>
            <a:off x="5826125" y="4076700"/>
            <a:ext cx="398463" cy="2160588"/>
          </a:xfrm>
          <a:prstGeom prst="rect">
            <a:avLst/>
          </a:prstGeom>
          <a:solidFill>
            <a:srgbClr val="33CC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2391" name="Line 55"/>
          <p:cNvSpPr>
            <a:spLocks noChangeShapeType="1"/>
          </p:cNvSpPr>
          <p:nvPr/>
        </p:nvSpPr>
        <p:spPr bwMode="auto">
          <a:xfrm>
            <a:off x="752475" y="549275"/>
            <a:ext cx="0" cy="5688013"/>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2392" name="Text Box 56"/>
          <p:cNvSpPr txBox="1">
            <a:spLocks noChangeArrowheads="1"/>
          </p:cNvSpPr>
          <p:nvPr/>
        </p:nvSpPr>
        <p:spPr bwMode="auto">
          <a:xfrm rot="16200000">
            <a:off x="-1311275" y="3214688"/>
            <a:ext cx="352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US">
                <a:latin typeface="Arial" charset="0"/>
              </a:rPr>
              <a:t>Time</a:t>
            </a:r>
          </a:p>
        </p:txBody>
      </p:sp>
      <p:sp>
        <p:nvSpPr>
          <p:cNvPr id="142395" name="Rectangle 59"/>
          <p:cNvSpPr>
            <a:spLocks noChangeArrowheads="1"/>
          </p:cNvSpPr>
          <p:nvPr/>
        </p:nvSpPr>
        <p:spPr bwMode="auto">
          <a:xfrm>
            <a:off x="125413" y="6443755"/>
            <a:ext cx="21174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i="1" dirty="0">
                <a:solidFill>
                  <a:srgbClr val="7F7F7F"/>
                </a:solidFill>
              </a:rPr>
              <a:t>Slide by Simon Whelan</a:t>
            </a:r>
          </a:p>
        </p:txBody>
      </p:sp>
    </p:spTree>
    <p:extLst>
      <p:ext uri="{BB962C8B-B14F-4D97-AF65-F5344CB8AC3E}">
        <p14:creationId xmlns:p14="http://schemas.microsoft.com/office/powerpoint/2010/main" val="230868745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0" y="-1"/>
            <a:ext cx="9144000" cy="1109543"/>
          </a:xfrm>
          <a:noFill/>
          <a:ln>
            <a:solidFill>
              <a:srgbClr val="FFFFFF"/>
            </a:solidFill>
          </a:ln>
        </p:spPr>
        <p:txBody>
          <a:bodyPr vert="horz" lIns="91440" tIns="45720" rIns="91440" bIns="45720" rtlCol="0" anchor="ctr">
            <a:noAutofit/>
          </a:bodyPr>
          <a:lstStyle/>
          <a:p>
            <a:r>
              <a:rPr lang="en-US" sz="3600" b="1" dirty="0">
                <a:solidFill>
                  <a:srgbClr val="C40000"/>
                </a:solidFill>
              </a:rPr>
              <a:t>Markov Modulated Codon Model</a:t>
            </a:r>
          </a:p>
        </p:txBody>
      </p:sp>
      <p:pic>
        <p:nvPicPr>
          <p:cNvPr id="140295"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283" r="7520"/>
          <a:stretch/>
        </p:blipFill>
        <p:spPr bwMode="auto">
          <a:xfrm>
            <a:off x="-58392" y="1310149"/>
            <a:ext cx="42672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0296" name="Picture 8"/>
          <p:cNvPicPr>
            <a:picLocks noChangeAspect="1" noChangeArrowheads="1"/>
          </p:cNvPicPr>
          <p:nvPr/>
        </p:nvPicPr>
        <p:blipFill>
          <a:blip r:embed="rId4">
            <a:extLst>
              <a:ext uri="{28A0092B-C50C-407E-A947-70E740481C1C}">
                <a14:useLocalDpi xmlns:a14="http://schemas.microsoft.com/office/drawing/2010/main" val="0"/>
              </a:ext>
            </a:extLst>
          </a:blip>
          <a:srcRect r="5556"/>
          <a:stretch>
            <a:fillRect/>
          </a:stretch>
        </p:blipFill>
        <p:spPr bwMode="auto">
          <a:xfrm>
            <a:off x="4114800" y="2286000"/>
            <a:ext cx="5029200"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0297" name="Picture 9"/>
          <p:cNvPicPr>
            <a:picLocks noChangeAspect="1" noChangeArrowheads="1"/>
          </p:cNvPicPr>
          <p:nvPr/>
        </p:nvPicPr>
        <p:blipFill>
          <a:blip r:embed="rId5">
            <a:extLst>
              <a:ext uri="{28A0092B-C50C-407E-A947-70E740481C1C}">
                <a14:useLocalDpi xmlns:a14="http://schemas.microsoft.com/office/drawing/2010/main" val="0"/>
              </a:ext>
            </a:extLst>
          </a:blip>
          <a:srcRect l="9467" t="49411"/>
          <a:stretch>
            <a:fillRect/>
          </a:stretch>
        </p:blipFill>
        <p:spPr bwMode="auto">
          <a:xfrm>
            <a:off x="2743200" y="5257800"/>
            <a:ext cx="58293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0298" name="Picture 10"/>
          <p:cNvPicPr>
            <a:picLocks noChangeAspect="1" noChangeArrowheads="1"/>
          </p:cNvPicPr>
          <p:nvPr/>
        </p:nvPicPr>
        <p:blipFill>
          <a:blip r:embed="rId5">
            <a:extLst>
              <a:ext uri="{28A0092B-C50C-407E-A947-70E740481C1C}">
                <a14:useLocalDpi xmlns:a14="http://schemas.microsoft.com/office/drawing/2010/main" val="0"/>
              </a:ext>
            </a:extLst>
          </a:blip>
          <a:srcRect r="66864" b="50589"/>
          <a:stretch>
            <a:fillRect/>
          </a:stretch>
        </p:blipFill>
        <p:spPr bwMode="auto">
          <a:xfrm>
            <a:off x="609600" y="5257800"/>
            <a:ext cx="2133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0299" name="Rectangle 11"/>
          <p:cNvSpPr>
            <a:spLocks noChangeArrowheads="1"/>
          </p:cNvSpPr>
          <p:nvPr/>
        </p:nvSpPr>
        <p:spPr bwMode="auto">
          <a:xfrm>
            <a:off x="4572000" y="3429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a:p>
        </p:txBody>
      </p:sp>
      <p:sp>
        <p:nvSpPr>
          <p:cNvPr id="140300" name="Rectangle 12"/>
          <p:cNvSpPr>
            <a:spLocks noChangeArrowheads="1"/>
          </p:cNvSpPr>
          <p:nvPr/>
        </p:nvSpPr>
        <p:spPr bwMode="auto">
          <a:xfrm>
            <a:off x="4724400" y="3124200"/>
            <a:ext cx="44196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b="1" dirty="0">
                <a:solidFill>
                  <a:srgbClr val="0000FF"/>
                </a:solidFill>
              </a:rPr>
              <a:t>R</a:t>
            </a:r>
            <a:r>
              <a:rPr lang="en-US" sz="1800" dirty="0">
                <a:solidFill>
                  <a:srgbClr val="0000FF"/>
                </a:solidFill>
              </a:rPr>
              <a:t> describes rate switches between selection regimes 1, 2 and 3 (</a:t>
            </a:r>
            <a:r>
              <a:rPr lang="en-US" sz="1800" i="1" dirty="0">
                <a:solidFill>
                  <a:srgbClr val="0000FF"/>
                </a:solidFill>
                <a:sym typeface="Symbol" charset="0"/>
              </a:rPr>
              <a:t></a:t>
            </a:r>
            <a:r>
              <a:rPr lang="en-US" sz="1800" baseline="-25000" dirty="0">
                <a:solidFill>
                  <a:srgbClr val="0000FF"/>
                </a:solidFill>
              </a:rPr>
              <a:t>1</a:t>
            </a:r>
            <a:r>
              <a:rPr lang="en-US" sz="1800" i="1" dirty="0">
                <a:solidFill>
                  <a:srgbClr val="0000FF"/>
                </a:solidFill>
              </a:rPr>
              <a:t>&lt;</a:t>
            </a:r>
            <a:r>
              <a:rPr lang="en-US" sz="1800" dirty="0">
                <a:solidFill>
                  <a:srgbClr val="0000FF"/>
                </a:solidFill>
              </a:rPr>
              <a:t> </a:t>
            </a:r>
            <a:r>
              <a:rPr lang="en-US" sz="1800" i="1" dirty="0">
                <a:solidFill>
                  <a:srgbClr val="0000FF"/>
                </a:solidFill>
                <a:sym typeface="Symbol" charset="0"/>
              </a:rPr>
              <a:t></a:t>
            </a:r>
            <a:r>
              <a:rPr lang="en-US" sz="1800" dirty="0">
                <a:solidFill>
                  <a:srgbClr val="0000FF"/>
                </a:solidFill>
              </a:rPr>
              <a:t> </a:t>
            </a:r>
            <a:r>
              <a:rPr lang="en-US" sz="1800" baseline="-25000" dirty="0">
                <a:solidFill>
                  <a:srgbClr val="0000FF"/>
                </a:solidFill>
              </a:rPr>
              <a:t>2</a:t>
            </a:r>
            <a:r>
              <a:rPr lang="en-US" sz="1800" dirty="0">
                <a:solidFill>
                  <a:srgbClr val="0000FF"/>
                </a:solidFill>
              </a:rPr>
              <a:t>&lt; </a:t>
            </a:r>
            <a:r>
              <a:rPr lang="en-US" sz="1800" i="1" dirty="0">
                <a:solidFill>
                  <a:srgbClr val="0000FF"/>
                </a:solidFill>
                <a:sym typeface="Symbol" charset="0"/>
              </a:rPr>
              <a:t></a:t>
            </a:r>
            <a:r>
              <a:rPr lang="en-US" sz="1800" dirty="0">
                <a:solidFill>
                  <a:srgbClr val="0000FF"/>
                </a:solidFill>
              </a:rPr>
              <a:t> </a:t>
            </a:r>
            <a:r>
              <a:rPr lang="en-US" sz="1800" baseline="-25000" dirty="0">
                <a:solidFill>
                  <a:srgbClr val="0000FF"/>
                </a:solidFill>
              </a:rPr>
              <a:t>3</a:t>
            </a:r>
            <a:r>
              <a:rPr lang="en-US" sz="1800" dirty="0">
                <a:solidFill>
                  <a:srgbClr val="0000FF"/>
                </a:solidFill>
              </a:rPr>
              <a:t> )</a:t>
            </a:r>
          </a:p>
          <a:p>
            <a:r>
              <a:rPr lang="en-US" sz="1800" i="1" dirty="0">
                <a:solidFill>
                  <a:srgbClr val="0000FF"/>
                </a:solidFill>
              </a:rPr>
              <a:t>p</a:t>
            </a:r>
            <a:r>
              <a:rPr lang="en-US" sz="1800" baseline="-25000" dirty="0">
                <a:solidFill>
                  <a:srgbClr val="0000FF"/>
                </a:solidFill>
              </a:rPr>
              <a:t>1</a:t>
            </a:r>
            <a:r>
              <a:rPr lang="en-US" sz="1800" dirty="0">
                <a:solidFill>
                  <a:srgbClr val="0000FF"/>
                </a:solidFill>
              </a:rPr>
              <a:t>, </a:t>
            </a:r>
            <a:r>
              <a:rPr lang="en-US" sz="1800" i="1" dirty="0">
                <a:solidFill>
                  <a:srgbClr val="0000FF"/>
                </a:solidFill>
              </a:rPr>
              <a:t>p</a:t>
            </a:r>
            <a:r>
              <a:rPr lang="en-US" sz="1800" baseline="-25000" dirty="0">
                <a:solidFill>
                  <a:srgbClr val="0000FF"/>
                </a:solidFill>
              </a:rPr>
              <a:t>2</a:t>
            </a:r>
            <a:r>
              <a:rPr lang="en-US" sz="1800" dirty="0">
                <a:solidFill>
                  <a:srgbClr val="0000FF"/>
                </a:solidFill>
              </a:rPr>
              <a:t>, </a:t>
            </a:r>
            <a:r>
              <a:rPr lang="en-US" sz="1800" i="1" dirty="0">
                <a:solidFill>
                  <a:srgbClr val="0000FF"/>
                </a:solidFill>
              </a:rPr>
              <a:t>p</a:t>
            </a:r>
            <a:r>
              <a:rPr lang="en-US" sz="1800" baseline="-25000" dirty="0">
                <a:solidFill>
                  <a:srgbClr val="0000FF"/>
                </a:solidFill>
              </a:rPr>
              <a:t>3</a:t>
            </a:r>
            <a:r>
              <a:rPr lang="en-US" sz="1800" dirty="0">
                <a:solidFill>
                  <a:srgbClr val="0000FF"/>
                </a:solidFill>
              </a:rPr>
              <a:t> are equilibrium frequencies of sites in each selection regime (add up to 1)</a:t>
            </a:r>
          </a:p>
          <a:p>
            <a:pPr>
              <a:buFont typeface="Symbol" charset="0"/>
              <a:buNone/>
            </a:pPr>
            <a:r>
              <a:rPr lang="en-US" sz="1800" i="1" dirty="0">
                <a:solidFill>
                  <a:srgbClr val="0000FF"/>
                </a:solidFill>
                <a:sym typeface="Symbol" charset="0"/>
              </a:rPr>
              <a:t></a:t>
            </a:r>
            <a:r>
              <a:rPr lang="en-US" sz="1800" dirty="0">
                <a:solidFill>
                  <a:srgbClr val="0000FF"/>
                </a:solidFill>
                <a:sym typeface="Symbol" charset="0"/>
              </a:rPr>
              <a:t> is relative rate of changes between 1 and 3 </a:t>
            </a:r>
          </a:p>
          <a:p>
            <a:pPr>
              <a:buFont typeface="Symbol" charset="0"/>
              <a:buNone/>
            </a:pPr>
            <a:r>
              <a:rPr lang="en-US" sz="1800" dirty="0">
                <a:solidFill>
                  <a:srgbClr val="0000FF"/>
                </a:solidFill>
                <a:sym typeface="Symbol" charset="0"/>
              </a:rPr>
              <a:t> is relative rate of changes between 2 and 3 </a:t>
            </a:r>
          </a:p>
          <a:p>
            <a:pPr>
              <a:buFont typeface="Symbol" charset="0"/>
              <a:buNone/>
            </a:pPr>
            <a:endParaRPr lang="en-US" sz="1800" dirty="0">
              <a:solidFill>
                <a:srgbClr val="0000FF"/>
              </a:solidFill>
              <a:sym typeface="Symbol" charset="0"/>
            </a:endParaRPr>
          </a:p>
        </p:txBody>
      </p:sp>
      <p:sp>
        <p:nvSpPr>
          <p:cNvPr id="140301" name="Rectangle 13"/>
          <p:cNvSpPr>
            <a:spLocks noChangeArrowheads="1"/>
          </p:cNvSpPr>
          <p:nvPr/>
        </p:nvSpPr>
        <p:spPr bwMode="auto">
          <a:xfrm>
            <a:off x="3124200" y="5181600"/>
            <a:ext cx="5410200" cy="1295400"/>
          </a:xfrm>
          <a:prstGeom prst="rect">
            <a:avLst/>
          </a:prstGeom>
          <a:solidFill>
            <a:srgbClr val="7D7DFF">
              <a:alpha val="25999"/>
            </a:srgbClr>
          </a:solidFill>
          <a:ln>
            <a:noFill/>
          </a:ln>
          <a:effectLst/>
          <a:extLst>
            <a:ext uri="{91240B29-F687-4f45-9708-019B960494DF}">
              <a14:hiddenLine xmlns:a14="http://schemas.microsoft.com/office/drawing/2010/main" w="9525">
                <a:solidFill>
                  <a:srgbClr val="7D7D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0302" name="Rectangle 14"/>
          <p:cNvSpPr>
            <a:spLocks noChangeArrowheads="1"/>
          </p:cNvSpPr>
          <p:nvPr/>
        </p:nvSpPr>
        <p:spPr bwMode="auto">
          <a:xfrm>
            <a:off x="94008" y="3078624"/>
            <a:ext cx="4267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b="1">
                <a:solidFill>
                  <a:srgbClr val="B41136"/>
                </a:solidFill>
              </a:rPr>
              <a:t>Q</a:t>
            </a:r>
            <a:r>
              <a:rPr lang="en-US" sz="1800" b="1" i="1" baseline="-25000">
                <a:solidFill>
                  <a:srgbClr val="B41136"/>
                </a:solidFill>
              </a:rPr>
              <a:t>x</a:t>
            </a:r>
            <a:r>
              <a:rPr lang="en-US" sz="1800">
                <a:solidFill>
                  <a:srgbClr val="B41136"/>
                </a:solidFill>
              </a:rPr>
              <a:t> describes instanteneous rates for sites from selection regime </a:t>
            </a:r>
            <a:r>
              <a:rPr lang="en-US" sz="1800" i="1">
                <a:solidFill>
                  <a:srgbClr val="B41136"/>
                </a:solidFill>
              </a:rPr>
              <a:t>x</a:t>
            </a:r>
          </a:p>
          <a:p>
            <a:r>
              <a:rPr lang="en-US" sz="1800">
                <a:solidFill>
                  <a:srgbClr val="B41136"/>
                </a:solidFill>
              </a:rPr>
              <a:t>Codon models M2 and M3 are considered (each has 3 classes of sites)</a:t>
            </a:r>
          </a:p>
        </p:txBody>
      </p:sp>
      <p:sp>
        <p:nvSpPr>
          <p:cNvPr id="140303" name="Rectangle 15"/>
          <p:cNvSpPr>
            <a:spLocks noChangeArrowheads="1"/>
          </p:cNvSpPr>
          <p:nvPr/>
        </p:nvSpPr>
        <p:spPr bwMode="auto">
          <a:xfrm>
            <a:off x="4267200" y="2055940"/>
            <a:ext cx="4876800" cy="2744660"/>
          </a:xfrm>
          <a:prstGeom prst="rect">
            <a:avLst/>
          </a:prstGeom>
          <a:solidFill>
            <a:srgbClr val="7D7DFF">
              <a:alpha val="25999"/>
            </a:srgbClr>
          </a:solidFill>
          <a:ln>
            <a:noFill/>
          </a:ln>
          <a:effectLst/>
          <a:extLst>
            <a:ext uri="{91240B29-F687-4f45-9708-019B960494DF}">
              <a14:hiddenLine xmlns:a14="http://schemas.microsoft.com/office/drawing/2010/main" w="9525">
                <a:solidFill>
                  <a:srgbClr val="7D7D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0305" name="Rectangle 17"/>
          <p:cNvSpPr>
            <a:spLocks noChangeArrowheads="1"/>
          </p:cNvSpPr>
          <p:nvPr/>
        </p:nvSpPr>
        <p:spPr bwMode="auto">
          <a:xfrm>
            <a:off x="78132" y="1221249"/>
            <a:ext cx="4114800" cy="3048000"/>
          </a:xfrm>
          <a:prstGeom prst="rect">
            <a:avLst/>
          </a:prstGeom>
          <a:solidFill>
            <a:srgbClr val="FF5151">
              <a:alpha val="25999"/>
            </a:srgbClr>
          </a:solidFill>
          <a:ln>
            <a:noFill/>
          </a:ln>
          <a:effectLst/>
          <a:extLst>
            <a:ext uri="{91240B29-F687-4f45-9708-019B960494DF}">
              <a14:hiddenLine xmlns:a14="http://schemas.microsoft.com/office/drawing/2010/main" w="9525">
                <a:solidFill>
                  <a:srgbClr val="7D7D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0306" name="Rectangle 18"/>
          <p:cNvSpPr>
            <a:spLocks noChangeArrowheads="1"/>
          </p:cNvSpPr>
          <p:nvPr/>
        </p:nvSpPr>
        <p:spPr bwMode="auto">
          <a:xfrm>
            <a:off x="1066800" y="5181600"/>
            <a:ext cx="1676400" cy="1219200"/>
          </a:xfrm>
          <a:prstGeom prst="rect">
            <a:avLst/>
          </a:prstGeom>
          <a:solidFill>
            <a:srgbClr val="FF5151">
              <a:alpha val="25999"/>
            </a:srgbClr>
          </a:solidFill>
          <a:ln>
            <a:noFill/>
          </a:ln>
          <a:effectLst/>
          <a:extLst>
            <a:ext uri="{91240B29-F687-4f45-9708-019B960494DF}">
              <a14:hiddenLine xmlns:a14="http://schemas.microsoft.com/office/drawing/2010/main" w="9525">
                <a:solidFill>
                  <a:srgbClr val="7D7D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0307" name="Rectangle 19"/>
          <p:cNvSpPr>
            <a:spLocks noChangeArrowheads="1"/>
          </p:cNvSpPr>
          <p:nvPr/>
        </p:nvSpPr>
        <p:spPr bwMode="auto">
          <a:xfrm>
            <a:off x="685800" y="4800600"/>
            <a:ext cx="2528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Combined process:</a:t>
            </a:r>
          </a:p>
        </p:txBody>
      </p:sp>
      <p:sp>
        <p:nvSpPr>
          <p:cNvPr id="140308" name="Rectangle 20"/>
          <p:cNvSpPr>
            <a:spLocks noChangeArrowheads="1"/>
          </p:cNvSpPr>
          <p:nvPr/>
        </p:nvSpPr>
        <p:spPr bwMode="auto">
          <a:xfrm>
            <a:off x="762000" y="6445250"/>
            <a:ext cx="510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dirty="0">
                <a:sym typeface="Symbol" charset="0"/>
              </a:rPr>
              <a:t></a:t>
            </a:r>
            <a:r>
              <a:rPr lang="en-US" sz="2000" dirty="0">
                <a:sym typeface="Symbol" charset="0"/>
              </a:rPr>
              <a:t> is the </a:t>
            </a:r>
            <a:r>
              <a:rPr lang="en-US" sz="2000" dirty="0"/>
              <a:t>rate of switch between selection regimes</a:t>
            </a:r>
          </a:p>
        </p:txBody>
      </p:sp>
      <p:sp>
        <p:nvSpPr>
          <p:cNvPr id="2" name="TextBox 1"/>
          <p:cNvSpPr txBox="1"/>
          <p:nvPr/>
        </p:nvSpPr>
        <p:spPr>
          <a:xfrm>
            <a:off x="6166660" y="1421304"/>
            <a:ext cx="2860554" cy="400110"/>
          </a:xfrm>
          <a:prstGeom prst="rect">
            <a:avLst/>
          </a:prstGeom>
          <a:noFill/>
        </p:spPr>
        <p:txBody>
          <a:bodyPr wrap="none" rtlCol="0">
            <a:spAutoFit/>
          </a:bodyPr>
          <a:lstStyle/>
          <a:p>
            <a:r>
              <a:rPr lang="en-US" sz="2000" dirty="0" err="1" smtClean="0">
                <a:solidFill>
                  <a:srgbClr val="7F7F7F"/>
                </a:solidFill>
              </a:rPr>
              <a:t>Guindon</a:t>
            </a:r>
            <a:r>
              <a:rPr lang="en-US" sz="2000" dirty="0" smtClean="0">
                <a:solidFill>
                  <a:srgbClr val="7F7F7F"/>
                </a:solidFill>
              </a:rPr>
              <a:t> et el. 2004 PNAS</a:t>
            </a:r>
            <a:endParaRPr lang="en-US" sz="2000" dirty="0">
              <a:solidFill>
                <a:srgbClr val="7F7F7F"/>
              </a:solidFill>
            </a:endParaRPr>
          </a:p>
        </p:txBody>
      </p:sp>
    </p:spTree>
    <p:extLst>
      <p:ext uri="{BB962C8B-B14F-4D97-AF65-F5344CB8AC3E}">
        <p14:creationId xmlns:p14="http://schemas.microsoft.com/office/powerpoint/2010/main" val="232250796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0" y="-1"/>
            <a:ext cx="9144000" cy="1109543"/>
          </a:xfrm>
          <a:noFill/>
          <a:ln>
            <a:solidFill>
              <a:srgbClr val="FFFFFF"/>
            </a:solidFill>
          </a:ln>
        </p:spPr>
        <p:txBody>
          <a:bodyPr vert="horz" lIns="91440" tIns="45720" rIns="91440" bIns="45720" rtlCol="0" anchor="ctr">
            <a:noAutofit/>
          </a:bodyPr>
          <a:lstStyle/>
          <a:p>
            <a:r>
              <a:rPr lang="en-US" sz="3600" b="1" dirty="0">
                <a:solidFill>
                  <a:srgbClr val="C40000"/>
                </a:solidFill>
              </a:rPr>
              <a:t>Markov Modulated Codon Model</a:t>
            </a:r>
          </a:p>
        </p:txBody>
      </p:sp>
      <p:pic>
        <p:nvPicPr>
          <p:cNvPr id="17" name="Picture 16" descr="SwitchingModel.pdf"/>
          <p:cNvPicPr>
            <a:picLocks noChangeAspect="1"/>
          </p:cNvPicPr>
          <p:nvPr/>
        </p:nvPicPr>
        <p:blipFill>
          <a:blip r:embed="rId3"/>
          <a:srcRect l="14417" t="5829" r="16332" b="13121"/>
          <a:stretch>
            <a:fillRect/>
          </a:stretch>
        </p:blipFill>
        <p:spPr>
          <a:xfrm>
            <a:off x="1414645" y="1109542"/>
            <a:ext cx="6507367" cy="5381521"/>
          </a:xfrm>
          <a:prstGeom prst="rect">
            <a:avLst/>
          </a:prstGeom>
          <a:effectLst/>
        </p:spPr>
      </p:pic>
    </p:spTree>
    <p:extLst>
      <p:ext uri="{BB962C8B-B14F-4D97-AF65-F5344CB8AC3E}">
        <p14:creationId xmlns:p14="http://schemas.microsoft.com/office/powerpoint/2010/main" val="288351872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76200"/>
            <a:ext cx="9144000" cy="838200"/>
          </a:xfrm>
          <a:noFill/>
          <a:ln>
            <a:solidFill>
              <a:srgbClr val="FFFFFF"/>
            </a:solidFill>
          </a:ln>
        </p:spPr>
        <p:txBody>
          <a:bodyPr vert="horz" lIns="91440" tIns="45720" rIns="91440" bIns="45720" rtlCol="0" anchor="ctr">
            <a:noAutofit/>
          </a:bodyPr>
          <a:lstStyle/>
          <a:p>
            <a:r>
              <a:rPr lang="en-US" sz="3600" b="1" dirty="0">
                <a:solidFill>
                  <a:srgbClr val="C40000"/>
                </a:solidFill>
              </a:rPr>
              <a:t>LRTs of temporal variation in selection</a:t>
            </a:r>
          </a:p>
        </p:txBody>
      </p:sp>
      <p:sp>
        <p:nvSpPr>
          <p:cNvPr id="139267" name="Rectangle 3"/>
          <p:cNvSpPr>
            <a:spLocks noChangeArrowheads="1"/>
          </p:cNvSpPr>
          <p:nvPr/>
        </p:nvSpPr>
        <p:spPr bwMode="auto">
          <a:xfrm>
            <a:off x="342900" y="1143000"/>
            <a:ext cx="8458200" cy="4832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800" b="1" dirty="0">
                <a:solidFill>
                  <a:schemeClr val="tx1">
                    <a:lumMod val="50000"/>
                    <a:lumOff val="50000"/>
                  </a:schemeClr>
                </a:solidFill>
              </a:rPr>
              <a:t>H</a:t>
            </a:r>
            <a:r>
              <a:rPr lang="en-US" sz="2800" b="1" baseline="-25000" dirty="0">
                <a:solidFill>
                  <a:schemeClr val="tx1">
                    <a:lumMod val="50000"/>
                    <a:lumOff val="50000"/>
                  </a:schemeClr>
                </a:solidFill>
              </a:rPr>
              <a:t>0</a:t>
            </a:r>
            <a:r>
              <a:rPr lang="en-US" sz="2800" b="1" dirty="0">
                <a:solidFill>
                  <a:schemeClr val="tx1">
                    <a:lumMod val="50000"/>
                    <a:lumOff val="50000"/>
                  </a:schemeClr>
                </a:solidFill>
              </a:rPr>
              <a:t>:  </a:t>
            </a:r>
            <a:r>
              <a:rPr lang="en-US" sz="2800" b="1" i="1" dirty="0">
                <a:solidFill>
                  <a:schemeClr val="tx1">
                    <a:lumMod val="50000"/>
                    <a:lumOff val="50000"/>
                  </a:schemeClr>
                </a:solidFill>
                <a:sym typeface="Symbol" charset="0"/>
              </a:rPr>
              <a:t> </a:t>
            </a:r>
            <a:r>
              <a:rPr lang="en-US" sz="2800" b="1" dirty="0">
                <a:solidFill>
                  <a:schemeClr val="tx1">
                    <a:lumMod val="50000"/>
                    <a:lumOff val="50000"/>
                  </a:schemeClr>
                </a:solidFill>
                <a:sym typeface="Symbol" charset="0"/>
              </a:rPr>
              <a:t>= 0 (no switches </a:t>
            </a:r>
            <a:r>
              <a:rPr lang="en-US" sz="2800" b="1" dirty="0" smtClean="0">
                <a:solidFill>
                  <a:schemeClr val="tx1">
                    <a:lumMod val="50000"/>
                    <a:lumOff val="50000"/>
                  </a:schemeClr>
                </a:solidFill>
                <a:sym typeface="Symbol" charset="0"/>
              </a:rPr>
              <a:t>btw regimes or M3)</a:t>
            </a:r>
            <a:endParaRPr lang="en-US" sz="2800" b="1" dirty="0">
              <a:solidFill>
                <a:schemeClr val="tx1">
                  <a:lumMod val="50000"/>
                  <a:lumOff val="50000"/>
                </a:schemeClr>
              </a:solidFill>
              <a:sym typeface="Symbol" charset="0"/>
            </a:endParaRPr>
          </a:p>
          <a:p>
            <a:r>
              <a:rPr lang="en-US" sz="2800" b="1" dirty="0" smtClean="0">
                <a:solidFill>
                  <a:schemeClr val="tx1">
                    <a:lumMod val="50000"/>
                    <a:lumOff val="50000"/>
                  </a:schemeClr>
                </a:solidFill>
                <a:sym typeface="Symbol" charset="0"/>
              </a:rPr>
              <a:t>H</a:t>
            </a:r>
            <a:r>
              <a:rPr lang="en-US" sz="2800" b="1" baseline="-25000" dirty="0" smtClean="0">
                <a:solidFill>
                  <a:schemeClr val="tx1">
                    <a:lumMod val="50000"/>
                    <a:lumOff val="50000"/>
                  </a:schemeClr>
                </a:solidFill>
                <a:sym typeface="Symbol" charset="0"/>
              </a:rPr>
              <a:t>1</a:t>
            </a:r>
            <a:r>
              <a:rPr lang="en-US" sz="2800" b="1" dirty="0">
                <a:solidFill>
                  <a:schemeClr val="tx1">
                    <a:lumMod val="50000"/>
                    <a:lumOff val="50000"/>
                  </a:schemeClr>
                </a:solidFill>
                <a:sym typeface="Symbol" charset="0"/>
              </a:rPr>
              <a:t>:  </a:t>
            </a:r>
            <a:r>
              <a:rPr lang="en-US" sz="2800" b="1" i="1" dirty="0">
                <a:solidFill>
                  <a:schemeClr val="tx1">
                    <a:lumMod val="50000"/>
                    <a:lumOff val="50000"/>
                  </a:schemeClr>
                </a:solidFill>
                <a:sym typeface="Symbol" charset="0"/>
              </a:rPr>
              <a:t> </a:t>
            </a:r>
            <a:r>
              <a:rPr lang="en-US" sz="2800" b="1" dirty="0">
                <a:solidFill>
                  <a:schemeClr val="tx1">
                    <a:lumMod val="50000"/>
                    <a:lumOff val="50000"/>
                  </a:schemeClr>
                </a:solidFill>
                <a:sym typeface="Symbol" charset="0"/>
              </a:rPr>
              <a:t>≠ 0 </a:t>
            </a:r>
          </a:p>
          <a:p>
            <a:endParaRPr lang="en-US" sz="2800" dirty="0">
              <a:solidFill>
                <a:schemeClr val="tx1">
                  <a:lumMod val="50000"/>
                  <a:lumOff val="50000"/>
                </a:schemeClr>
              </a:solidFill>
              <a:sym typeface="Symbol" charset="0"/>
            </a:endParaRPr>
          </a:p>
          <a:p>
            <a:r>
              <a:rPr lang="en-US" sz="2800" b="1" dirty="0">
                <a:solidFill>
                  <a:schemeClr val="tx1">
                    <a:lumMod val="50000"/>
                    <a:lumOff val="50000"/>
                  </a:schemeClr>
                </a:solidFill>
              </a:rPr>
              <a:t>H</a:t>
            </a:r>
            <a:r>
              <a:rPr lang="en-US" sz="2800" b="1" baseline="-25000" dirty="0">
                <a:solidFill>
                  <a:schemeClr val="tx1">
                    <a:lumMod val="50000"/>
                    <a:lumOff val="50000"/>
                  </a:schemeClr>
                </a:solidFill>
              </a:rPr>
              <a:t>0</a:t>
            </a:r>
            <a:r>
              <a:rPr lang="en-US" sz="2800" b="1" dirty="0">
                <a:solidFill>
                  <a:schemeClr val="tx1">
                    <a:lumMod val="50000"/>
                    <a:lumOff val="50000"/>
                  </a:schemeClr>
                </a:solidFill>
              </a:rPr>
              <a:t>: </a:t>
            </a:r>
            <a:r>
              <a:rPr lang="en-US" sz="2800" b="1" i="1" dirty="0">
                <a:solidFill>
                  <a:schemeClr val="tx1">
                    <a:lumMod val="50000"/>
                    <a:lumOff val="50000"/>
                  </a:schemeClr>
                </a:solidFill>
                <a:sym typeface="Symbol" charset="0"/>
              </a:rPr>
              <a:t> </a:t>
            </a:r>
            <a:r>
              <a:rPr lang="en-US" sz="2800" b="1" dirty="0">
                <a:solidFill>
                  <a:schemeClr val="tx1">
                    <a:lumMod val="50000"/>
                    <a:lumOff val="50000"/>
                  </a:schemeClr>
                </a:solidFill>
                <a:sym typeface="Symbol" charset="0"/>
              </a:rPr>
              <a:t>= 0 (no switches </a:t>
            </a:r>
            <a:r>
              <a:rPr lang="en-US" sz="2800" b="1" dirty="0" smtClean="0">
                <a:solidFill>
                  <a:schemeClr val="tx1">
                    <a:lumMod val="50000"/>
                    <a:lumOff val="50000"/>
                  </a:schemeClr>
                </a:solidFill>
                <a:sym typeface="Symbol" charset="0"/>
              </a:rPr>
              <a:t>btw </a:t>
            </a:r>
            <a:r>
              <a:rPr lang="en-US" sz="2800" b="1" dirty="0">
                <a:solidFill>
                  <a:schemeClr val="tx1">
                    <a:lumMod val="50000"/>
                    <a:lumOff val="50000"/>
                  </a:schemeClr>
                </a:solidFill>
                <a:sym typeface="Symbol" charset="0"/>
              </a:rPr>
              <a:t>regimes)</a:t>
            </a:r>
          </a:p>
          <a:p>
            <a:r>
              <a:rPr lang="en-US" sz="2800" b="1" dirty="0">
                <a:solidFill>
                  <a:schemeClr val="tx1">
                    <a:lumMod val="50000"/>
                    <a:lumOff val="50000"/>
                  </a:schemeClr>
                </a:solidFill>
                <a:sym typeface="Symbol" charset="0"/>
              </a:rPr>
              <a:t>H</a:t>
            </a:r>
            <a:r>
              <a:rPr lang="en-US" sz="2800" b="1" baseline="-25000" dirty="0">
                <a:solidFill>
                  <a:schemeClr val="tx1">
                    <a:lumMod val="50000"/>
                    <a:lumOff val="50000"/>
                  </a:schemeClr>
                </a:solidFill>
                <a:sym typeface="Symbol" charset="0"/>
              </a:rPr>
              <a:t>1</a:t>
            </a:r>
            <a:r>
              <a:rPr lang="en-US" sz="2800" b="1" dirty="0">
                <a:solidFill>
                  <a:schemeClr val="tx1">
                    <a:lumMod val="50000"/>
                    <a:lumOff val="50000"/>
                  </a:schemeClr>
                </a:solidFill>
                <a:sym typeface="Symbol" charset="0"/>
              </a:rPr>
              <a:t>: </a:t>
            </a:r>
            <a:r>
              <a:rPr lang="en-US" sz="2800" b="1" i="1" dirty="0">
                <a:solidFill>
                  <a:schemeClr val="tx1">
                    <a:lumMod val="50000"/>
                    <a:lumOff val="50000"/>
                  </a:schemeClr>
                </a:solidFill>
                <a:sym typeface="Symbol" charset="0"/>
              </a:rPr>
              <a:t></a:t>
            </a:r>
            <a:r>
              <a:rPr lang="en-US" sz="2800" b="1" dirty="0">
                <a:solidFill>
                  <a:schemeClr val="tx1">
                    <a:lumMod val="50000"/>
                    <a:lumOff val="50000"/>
                  </a:schemeClr>
                </a:solidFill>
                <a:sym typeface="Symbol" charset="0"/>
              </a:rPr>
              <a:t> = </a:t>
            </a:r>
            <a:r>
              <a:rPr lang="en-US" sz="2800" b="1" i="1" dirty="0">
                <a:solidFill>
                  <a:schemeClr val="tx1">
                    <a:lumMod val="50000"/>
                    <a:lumOff val="50000"/>
                  </a:schemeClr>
                </a:solidFill>
                <a:sym typeface="Symbol" charset="0"/>
              </a:rPr>
              <a:t></a:t>
            </a:r>
            <a:r>
              <a:rPr lang="en-US" sz="2800" b="1" dirty="0">
                <a:solidFill>
                  <a:schemeClr val="tx1">
                    <a:lumMod val="50000"/>
                    <a:lumOff val="50000"/>
                  </a:schemeClr>
                </a:solidFill>
                <a:sym typeface="Symbol" charset="0"/>
              </a:rPr>
              <a:t> = 1 </a:t>
            </a:r>
            <a:r>
              <a:rPr lang="en-US" sz="2800" b="1" dirty="0" smtClean="0">
                <a:solidFill>
                  <a:schemeClr val="tx1">
                    <a:lumMod val="50000"/>
                    <a:lumOff val="50000"/>
                  </a:schemeClr>
                </a:solidFill>
                <a:sym typeface="Symbol" charset="0"/>
              </a:rPr>
              <a:t>(</a:t>
            </a:r>
            <a:r>
              <a:rPr lang="en-US" sz="2800" dirty="0" smtClean="0">
                <a:solidFill>
                  <a:schemeClr val="tx1">
                    <a:lumMod val="50000"/>
                    <a:lumOff val="50000"/>
                  </a:schemeClr>
                </a:solidFill>
                <a:sym typeface="Symbol" charset="0"/>
              </a:rPr>
              <a:t>switching</a:t>
            </a:r>
            <a:r>
              <a:rPr lang="en-US" sz="2800" b="1" dirty="0" smtClean="0">
                <a:solidFill>
                  <a:schemeClr val="tx1">
                    <a:lumMod val="50000"/>
                    <a:lumOff val="50000"/>
                  </a:schemeClr>
                </a:solidFill>
                <a:sym typeface="Symbol" charset="0"/>
              </a:rPr>
              <a:t> </a:t>
            </a:r>
            <a:r>
              <a:rPr lang="en-US" sz="2800" dirty="0">
                <a:solidFill>
                  <a:schemeClr val="tx1">
                    <a:lumMod val="50000"/>
                    <a:lumOff val="50000"/>
                  </a:schemeClr>
                </a:solidFill>
                <a:sym typeface="Symbol" charset="0"/>
              </a:rPr>
              <a:t>but</a:t>
            </a:r>
            <a:r>
              <a:rPr lang="en-US" sz="2800" b="1" dirty="0">
                <a:solidFill>
                  <a:schemeClr val="tx1">
                    <a:lumMod val="50000"/>
                    <a:lumOff val="50000"/>
                  </a:schemeClr>
                </a:solidFill>
                <a:sym typeface="Symbol" charset="0"/>
              </a:rPr>
              <a:t> no bias in switching pattern)</a:t>
            </a:r>
          </a:p>
          <a:p>
            <a:endParaRPr lang="en-US" sz="2800" b="1" dirty="0">
              <a:solidFill>
                <a:schemeClr val="tx1">
                  <a:lumMod val="50000"/>
                  <a:lumOff val="50000"/>
                </a:schemeClr>
              </a:solidFill>
              <a:sym typeface="Symbol" charset="0"/>
            </a:endParaRPr>
          </a:p>
          <a:p>
            <a:r>
              <a:rPr lang="en-US" sz="2800" b="1" dirty="0">
                <a:solidFill>
                  <a:schemeClr val="tx1">
                    <a:lumMod val="50000"/>
                    <a:lumOff val="50000"/>
                  </a:schemeClr>
                </a:solidFill>
              </a:rPr>
              <a:t>H</a:t>
            </a:r>
            <a:r>
              <a:rPr lang="en-US" sz="2800" b="1" baseline="-25000" dirty="0">
                <a:solidFill>
                  <a:schemeClr val="tx1">
                    <a:lumMod val="50000"/>
                    <a:lumOff val="50000"/>
                  </a:schemeClr>
                </a:solidFill>
              </a:rPr>
              <a:t>0</a:t>
            </a:r>
            <a:r>
              <a:rPr lang="en-US" sz="2800" b="1" dirty="0">
                <a:solidFill>
                  <a:schemeClr val="tx1">
                    <a:lumMod val="50000"/>
                    <a:lumOff val="50000"/>
                  </a:schemeClr>
                </a:solidFill>
              </a:rPr>
              <a:t>: </a:t>
            </a:r>
            <a:r>
              <a:rPr lang="en-US" sz="2800" b="1" i="1" dirty="0">
                <a:solidFill>
                  <a:schemeClr val="tx1">
                    <a:lumMod val="50000"/>
                    <a:lumOff val="50000"/>
                  </a:schemeClr>
                </a:solidFill>
                <a:sym typeface="Symbol" charset="0"/>
              </a:rPr>
              <a:t></a:t>
            </a:r>
            <a:r>
              <a:rPr lang="en-US" sz="2800" b="1" dirty="0">
                <a:solidFill>
                  <a:schemeClr val="tx1">
                    <a:lumMod val="50000"/>
                    <a:lumOff val="50000"/>
                  </a:schemeClr>
                </a:solidFill>
                <a:sym typeface="Symbol" charset="0"/>
              </a:rPr>
              <a:t> = </a:t>
            </a:r>
            <a:r>
              <a:rPr lang="en-US" sz="2800" b="1" i="1" dirty="0">
                <a:solidFill>
                  <a:schemeClr val="tx1">
                    <a:lumMod val="50000"/>
                    <a:lumOff val="50000"/>
                  </a:schemeClr>
                </a:solidFill>
                <a:sym typeface="Symbol" charset="0"/>
              </a:rPr>
              <a:t></a:t>
            </a:r>
            <a:r>
              <a:rPr lang="en-US" sz="2800" b="1" dirty="0">
                <a:solidFill>
                  <a:schemeClr val="tx1">
                    <a:lumMod val="50000"/>
                    <a:lumOff val="50000"/>
                  </a:schemeClr>
                </a:solidFill>
                <a:sym typeface="Symbol" charset="0"/>
              </a:rPr>
              <a:t> = 1 (no bias in switching pattern)</a:t>
            </a:r>
          </a:p>
          <a:p>
            <a:r>
              <a:rPr lang="en-US" sz="2800" b="1" dirty="0">
                <a:solidFill>
                  <a:schemeClr val="tx1">
                    <a:lumMod val="50000"/>
                    <a:lumOff val="50000"/>
                  </a:schemeClr>
                </a:solidFill>
                <a:sym typeface="Symbol" charset="0"/>
              </a:rPr>
              <a:t>H</a:t>
            </a:r>
            <a:r>
              <a:rPr lang="en-US" sz="2800" b="1" baseline="-25000" dirty="0">
                <a:solidFill>
                  <a:schemeClr val="tx1">
                    <a:lumMod val="50000"/>
                    <a:lumOff val="50000"/>
                  </a:schemeClr>
                </a:solidFill>
                <a:sym typeface="Symbol" charset="0"/>
              </a:rPr>
              <a:t>1</a:t>
            </a:r>
            <a:r>
              <a:rPr lang="en-US" sz="2800" b="1" dirty="0">
                <a:solidFill>
                  <a:schemeClr val="tx1">
                    <a:lumMod val="50000"/>
                    <a:lumOff val="50000"/>
                  </a:schemeClr>
                </a:solidFill>
                <a:sym typeface="Symbol" charset="0"/>
              </a:rPr>
              <a:t>: </a:t>
            </a:r>
            <a:r>
              <a:rPr lang="en-US" sz="2800" b="1" i="1" dirty="0">
                <a:solidFill>
                  <a:schemeClr val="tx1">
                    <a:lumMod val="50000"/>
                    <a:lumOff val="50000"/>
                  </a:schemeClr>
                </a:solidFill>
                <a:sym typeface="Symbol" charset="0"/>
              </a:rPr>
              <a:t> </a:t>
            </a:r>
            <a:r>
              <a:rPr lang="en-US" sz="2800" b="1" dirty="0">
                <a:solidFill>
                  <a:schemeClr val="tx1">
                    <a:lumMod val="50000"/>
                    <a:lumOff val="50000"/>
                  </a:schemeClr>
                </a:solidFill>
                <a:sym typeface="Symbol" charset="0"/>
              </a:rPr>
              <a:t>≠ </a:t>
            </a:r>
            <a:r>
              <a:rPr lang="en-US" sz="2800" b="1" i="1" dirty="0">
                <a:solidFill>
                  <a:schemeClr val="tx1">
                    <a:lumMod val="50000"/>
                    <a:lumOff val="50000"/>
                  </a:schemeClr>
                </a:solidFill>
                <a:sym typeface="Symbol" charset="0"/>
              </a:rPr>
              <a:t> </a:t>
            </a:r>
          </a:p>
          <a:p>
            <a:endParaRPr lang="en-US" sz="2800" dirty="0">
              <a:solidFill>
                <a:schemeClr val="tx1">
                  <a:lumMod val="50000"/>
                  <a:lumOff val="50000"/>
                </a:schemeClr>
              </a:solidFill>
              <a:sym typeface="Symbol" charset="0"/>
            </a:endParaRPr>
          </a:p>
          <a:p>
            <a:r>
              <a:rPr lang="en-US" sz="2800" dirty="0">
                <a:solidFill>
                  <a:schemeClr val="tx1">
                    <a:lumMod val="50000"/>
                    <a:lumOff val="50000"/>
                  </a:schemeClr>
                </a:solidFill>
                <a:sym typeface="Symbol" charset="0"/>
              </a:rPr>
              <a:t>Model notations: </a:t>
            </a:r>
            <a:r>
              <a:rPr lang="en-US" sz="2800" dirty="0" smtClean="0">
                <a:solidFill>
                  <a:schemeClr val="tx1">
                    <a:lumMod val="50000"/>
                    <a:lumOff val="50000"/>
                  </a:schemeClr>
                </a:solidFill>
                <a:sym typeface="Symbol" charset="0"/>
              </a:rPr>
              <a:t>	+</a:t>
            </a:r>
            <a:r>
              <a:rPr lang="en-US" sz="2800" dirty="0">
                <a:solidFill>
                  <a:schemeClr val="tx1">
                    <a:lumMod val="50000"/>
                    <a:lumOff val="50000"/>
                  </a:schemeClr>
                </a:solidFill>
                <a:sym typeface="Symbol" charset="0"/>
              </a:rPr>
              <a:t>S1 (</a:t>
            </a:r>
            <a:r>
              <a:rPr lang="en-US" sz="2800" i="1" dirty="0">
                <a:solidFill>
                  <a:schemeClr val="tx1">
                    <a:lumMod val="50000"/>
                    <a:lumOff val="50000"/>
                  </a:schemeClr>
                </a:solidFill>
                <a:sym typeface="Symbol" charset="0"/>
              </a:rPr>
              <a:t></a:t>
            </a:r>
            <a:r>
              <a:rPr lang="en-US" sz="2800" dirty="0">
                <a:solidFill>
                  <a:schemeClr val="tx1">
                    <a:lumMod val="50000"/>
                    <a:lumOff val="50000"/>
                  </a:schemeClr>
                </a:solidFill>
                <a:sym typeface="Symbol" charset="0"/>
              </a:rPr>
              <a:t> = </a:t>
            </a:r>
            <a:r>
              <a:rPr lang="en-US" sz="2800" i="1" dirty="0">
                <a:solidFill>
                  <a:schemeClr val="tx1">
                    <a:lumMod val="50000"/>
                    <a:lumOff val="50000"/>
                  </a:schemeClr>
                </a:solidFill>
                <a:sym typeface="Symbol" charset="0"/>
              </a:rPr>
              <a:t></a:t>
            </a:r>
            <a:r>
              <a:rPr lang="en-US" sz="2800" dirty="0">
                <a:solidFill>
                  <a:schemeClr val="tx1">
                    <a:lumMod val="50000"/>
                    <a:lumOff val="50000"/>
                  </a:schemeClr>
                </a:solidFill>
                <a:sym typeface="Symbol" charset="0"/>
              </a:rPr>
              <a:t> = 1)</a:t>
            </a:r>
          </a:p>
          <a:p>
            <a:r>
              <a:rPr lang="en-US" sz="2800" dirty="0">
                <a:solidFill>
                  <a:schemeClr val="tx1">
                    <a:lumMod val="50000"/>
                    <a:lumOff val="50000"/>
                  </a:schemeClr>
                </a:solidFill>
                <a:sym typeface="Symbol" charset="0"/>
              </a:rPr>
              <a:t>		</a:t>
            </a:r>
            <a:r>
              <a:rPr lang="en-US" sz="2800" dirty="0" smtClean="0">
                <a:solidFill>
                  <a:schemeClr val="tx1">
                    <a:lumMod val="50000"/>
                    <a:lumOff val="50000"/>
                  </a:schemeClr>
                </a:solidFill>
                <a:sym typeface="Symbol" charset="0"/>
              </a:rPr>
              <a:t>				+</a:t>
            </a:r>
            <a:r>
              <a:rPr lang="en-US" sz="2800" dirty="0">
                <a:solidFill>
                  <a:schemeClr val="tx1">
                    <a:lumMod val="50000"/>
                    <a:lumOff val="50000"/>
                  </a:schemeClr>
                </a:solidFill>
                <a:sym typeface="Symbol" charset="0"/>
              </a:rPr>
              <a:t>S2 (</a:t>
            </a:r>
            <a:r>
              <a:rPr lang="en-US" sz="2800" i="1" dirty="0">
                <a:solidFill>
                  <a:schemeClr val="tx1">
                    <a:lumMod val="50000"/>
                    <a:lumOff val="50000"/>
                  </a:schemeClr>
                </a:solidFill>
                <a:sym typeface="Symbol" charset="0"/>
              </a:rPr>
              <a:t></a:t>
            </a:r>
            <a:r>
              <a:rPr lang="en-US" sz="2800" dirty="0">
                <a:solidFill>
                  <a:schemeClr val="tx1">
                    <a:lumMod val="50000"/>
                    <a:lumOff val="50000"/>
                  </a:schemeClr>
                </a:solidFill>
                <a:sym typeface="Symbol" charset="0"/>
              </a:rPr>
              <a:t> = </a:t>
            </a:r>
            <a:r>
              <a:rPr lang="en-US" sz="2800" i="1" dirty="0">
                <a:solidFill>
                  <a:schemeClr val="tx1">
                    <a:lumMod val="50000"/>
                    <a:lumOff val="50000"/>
                  </a:schemeClr>
                </a:solidFill>
                <a:sym typeface="Symbol" charset="0"/>
              </a:rPr>
              <a:t></a:t>
            </a:r>
            <a:r>
              <a:rPr lang="en-US" sz="2800" dirty="0">
                <a:solidFill>
                  <a:schemeClr val="tx1">
                    <a:lumMod val="50000"/>
                    <a:lumOff val="50000"/>
                  </a:schemeClr>
                </a:solidFill>
                <a:sym typeface="Symbol" charset="0"/>
              </a:rPr>
              <a:t>  are free)</a:t>
            </a:r>
          </a:p>
        </p:txBody>
      </p:sp>
    </p:spTree>
    <p:extLst>
      <p:ext uri="{BB962C8B-B14F-4D97-AF65-F5344CB8AC3E}">
        <p14:creationId xmlns:p14="http://schemas.microsoft.com/office/powerpoint/2010/main" val="295539970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0" y="76200"/>
            <a:ext cx="9144000" cy="609600"/>
          </a:xfrm>
          <a:noFill/>
          <a:ln>
            <a:solidFill>
              <a:srgbClr val="FFFFFF"/>
            </a:solidFill>
          </a:ln>
        </p:spPr>
        <p:txBody>
          <a:bodyPr vert="horz" lIns="91440" tIns="45720" rIns="91440" bIns="45720" rtlCol="0" anchor="ctr">
            <a:noAutofit/>
          </a:bodyPr>
          <a:lstStyle/>
          <a:p>
            <a:r>
              <a:rPr lang="en-US" sz="3600" b="1">
                <a:solidFill>
                  <a:srgbClr val="C40000"/>
                </a:solidFill>
              </a:rPr>
              <a:t>LRTs of temporal variation in selection</a:t>
            </a:r>
          </a:p>
        </p:txBody>
      </p:sp>
      <p:pic>
        <p:nvPicPr>
          <p:cNvPr id="144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40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4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5105400"/>
            <a:ext cx="8915400" cy="165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4390" name="Rectangle 6"/>
          <p:cNvSpPr>
            <a:spLocks noChangeArrowheads="1"/>
          </p:cNvSpPr>
          <p:nvPr/>
        </p:nvSpPr>
        <p:spPr bwMode="auto">
          <a:xfrm>
            <a:off x="3810000" y="5257800"/>
            <a:ext cx="1066800" cy="1447800"/>
          </a:xfrm>
          <a:prstGeom prst="rect">
            <a:avLst/>
          </a:prstGeom>
          <a:solidFill>
            <a:srgbClr val="E3B11C">
              <a:alpha val="2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391" name="Rectangle 7"/>
          <p:cNvSpPr>
            <a:spLocks noChangeArrowheads="1"/>
          </p:cNvSpPr>
          <p:nvPr/>
        </p:nvSpPr>
        <p:spPr bwMode="auto">
          <a:xfrm>
            <a:off x="7772400" y="6096000"/>
            <a:ext cx="1219200" cy="609600"/>
          </a:xfrm>
          <a:prstGeom prst="rect">
            <a:avLst/>
          </a:prstGeom>
          <a:solidFill>
            <a:srgbClr val="E3B11C">
              <a:alpha val="2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392" name="Rectangle 8"/>
          <p:cNvSpPr>
            <a:spLocks noChangeArrowheads="1"/>
          </p:cNvSpPr>
          <p:nvPr/>
        </p:nvSpPr>
        <p:spPr bwMode="auto">
          <a:xfrm>
            <a:off x="2514600" y="1676400"/>
            <a:ext cx="1066800" cy="3200400"/>
          </a:xfrm>
          <a:prstGeom prst="rect">
            <a:avLst/>
          </a:prstGeom>
          <a:solidFill>
            <a:srgbClr val="E3B11C">
              <a:alpha val="2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393" name="Rectangle 9"/>
          <p:cNvSpPr>
            <a:spLocks noChangeArrowheads="1"/>
          </p:cNvSpPr>
          <p:nvPr/>
        </p:nvSpPr>
        <p:spPr bwMode="auto">
          <a:xfrm>
            <a:off x="6477000" y="1676400"/>
            <a:ext cx="1219200" cy="3200400"/>
          </a:xfrm>
          <a:prstGeom prst="rect">
            <a:avLst/>
          </a:prstGeom>
          <a:solidFill>
            <a:srgbClr val="E3B11C">
              <a:alpha val="2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394" name="Rectangle 10"/>
          <p:cNvSpPr>
            <a:spLocks noChangeArrowheads="1"/>
          </p:cNvSpPr>
          <p:nvPr/>
        </p:nvSpPr>
        <p:spPr bwMode="auto">
          <a:xfrm>
            <a:off x="6088063" y="774700"/>
            <a:ext cx="304800" cy="304800"/>
          </a:xfrm>
          <a:prstGeom prst="rect">
            <a:avLst/>
          </a:prstGeom>
          <a:solidFill>
            <a:srgbClr val="E3B11C">
              <a:alpha val="2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395" name="Rectangle 11"/>
          <p:cNvSpPr>
            <a:spLocks noChangeArrowheads="1"/>
          </p:cNvSpPr>
          <p:nvPr/>
        </p:nvSpPr>
        <p:spPr bwMode="auto">
          <a:xfrm>
            <a:off x="6477000" y="762000"/>
            <a:ext cx="15954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accent2"/>
                </a:solidFill>
              </a:rPr>
              <a:t>Significant at 5%</a:t>
            </a:r>
          </a:p>
        </p:txBody>
      </p:sp>
      <p:sp>
        <p:nvSpPr>
          <p:cNvPr id="11" name="TextBox 10"/>
          <p:cNvSpPr txBox="1"/>
          <p:nvPr/>
        </p:nvSpPr>
        <p:spPr>
          <a:xfrm>
            <a:off x="114300" y="561945"/>
            <a:ext cx="2595582" cy="369332"/>
          </a:xfrm>
          <a:prstGeom prst="rect">
            <a:avLst/>
          </a:prstGeom>
          <a:noFill/>
        </p:spPr>
        <p:txBody>
          <a:bodyPr wrap="none" rtlCol="0">
            <a:spAutoFit/>
          </a:bodyPr>
          <a:lstStyle/>
          <a:p>
            <a:r>
              <a:rPr lang="en-US" dirty="0" err="1" smtClean="0">
                <a:solidFill>
                  <a:srgbClr val="7F7F7F"/>
                </a:solidFill>
              </a:rPr>
              <a:t>Guindon</a:t>
            </a:r>
            <a:r>
              <a:rPr lang="en-US" dirty="0" smtClean="0">
                <a:solidFill>
                  <a:srgbClr val="7F7F7F"/>
                </a:solidFill>
              </a:rPr>
              <a:t> et el. 2004 PNAS</a:t>
            </a:r>
            <a:endParaRPr lang="en-US" dirty="0">
              <a:solidFill>
                <a:srgbClr val="7F7F7F"/>
              </a:solidFill>
            </a:endParaRPr>
          </a:p>
        </p:txBody>
      </p:sp>
    </p:spTree>
    <p:extLst>
      <p:ext uri="{BB962C8B-B14F-4D97-AF65-F5344CB8AC3E}">
        <p14:creationId xmlns:p14="http://schemas.microsoft.com/office/powerpoint/2010/main" val="392292938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ChangeArrowheads="1"/>
          </p:cNvSpPr>
          <p:nvPr/>
        </p:nvSpPr>
        <p:spPr bwMode="auto">
          <a:xfrm>
            <a:off x="3352800" y="55626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Char char="•"/>
            </a:pPr>
            <a:r>
              <a:rPr lang="en-US">
                <a:solidFill>
                  <a:schemeClr val="accent2"/>
                </a:solidFill>
              </a:rPr>
              <a:t>…</a:t>
            </a:r>
          </a:p>
        </p:txBody>
      </p:sp>
      <p:pic>
        <p:nvPicPr>
          <p:cNvPr id="141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3" y="0"/>
            <a:ext cx="45037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1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04800"/>
            <a:ext cx="47244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1320" name="Rectangle 8"/>
          <p:cNvSpPr>
            <a:spLocks noChangeArrowheads="1"/>
          </p:cNvSpPr>
          <p:nvPr/>
        </p:nvSpPr>
        <p:spPr bwMode="auto">
          <a:xfrm>
            <a:off x="3352800" y="2362200"/>
            <a:ext cx="5638800"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solidFill>
                  <a:schemeClr val="accent2"/>
                </a:solidFill>
              </a:rPr>
              <a:t>F</a:t>
            </a:r>
            <a:r>
              <a:rPr lang="en-US" sz="1800" dirty="0" smtClean="0">
                <a:solidFill>
                  <a:schemeClr val="accent2"/>
                </a:solidFill>
              </a:rPr>
              <a:t>or </a:t>
            </a:r>
            <a:r>
              <a:rPr lang="en-US" sz="1800" dirty="0">
                <a:solidFill>
                  <a:schemeClr val="accent2"/>
                </a:solidFill>
              </a:rPr>
              <a:t>each </a:t>
            </a:r>
            <a:r>
              <a:rPr lang="en-US" sz="1800" dirty="0" smtClean="0">
                <a:solidFill>
                  <a:schemeClr val="accent2"/>
                </a:solidFill>
              </a:rPr>
              <a:t>site, the </a:t>
            </a:r>
            <a:r>
              <a:rPr lang="en-US" sz="1800" dirty="0">
                <a:solidFill>
                  <a:schemeClr val="accent2"/>
                </a:solidFill>
              </a:rPr>
              <a:t>expected time spent in selection class </a:t>
            </a:r>
            <a:r>
              <a:rPr lang="en-US" sz="1800" i="1" dirty="0">
                <a:solidFill>
                  <a:schemeClr val="accent2"/>
                </a:solidFill>
              </a:rPr>
              <a:t>z</a:t>
            </a:r>
            <a:r>
              <a:rPr lang="en-US" sz="1800" dirty="0">
                <a:solidFill>
                  <a:schemeClr val="accent2"/>
                </a:solidFill>
              </a:rPr>
              <a:t> on the branch of length </a:t>
            </a:r>
            <a:r>
              <a:rPr lang="en-US" sz="1800" i="1" dirty="0">
                <a:solidFill>
                  <a:schemeClr val="accent2"/>
                </a:solidFill>
              </a:rPr>
              <a:t>T</a:t>
            </a:r>
            <a:r>
              <a:rPr lang="en-US" sz="1800" dirty="0">
                <a:solidFill>
                  <a:schemeClr val="accent2"/>
                </a:solidFill>
              </a:rPr>
              <a:t>, which had selection regime </a:t>
            </a:r>
            <a:r>
              <a:rPr lang="en-US" sz="1800" i="1" dirty="0">
                <a:solidFill>
                  <a:schemeClr val="accent2"/>
                </a:solidFill>
              </a:rPr>
              <a:t>x</a:t>
            </a:r>
            <a:r>
              <a:rPr lang="en-US" sz="1800" dirty="0">
                <a:solidFill>
                  <a:schemeClr val="accent2"/>
                </a:solidFill>
              </a:rPr>
              <a:t> at the start and </a:t>
            </a:r>
            <a:r>
              <a:rPr lang="en-US" sz="1800" i="1" dirty="0">
                <a:solidFill>
                  <a:schemeClr val="accent2"/>
                </a:solidFill>
              </a:rPr>
              <a:t>y</a:t>
            </a:r>
            <a:r>
              <a:rPr lang="en-US" sz="1800" dirty="0">
                <a:solidFill>
                  <a:schemeClr val="accent2"/>
                </a:solidFill>
              </a:rPr>
              <a:t> at the end: </a:t>
            </a:r>
          </a:p>
          <a:p>
            <a:endParaRPr lang="en-US" sz="1800" dirty="0">
              <a:solidFill>
                <a:schemeClr val="accent2"/>
              </a:solidFill>
            </a:endParaRPr>
          </a:p>
          <a:p>
            <a:endParaRPr lang="en-US" sz="1800" dirty="0">
              <a:solidFill>
                <a:schemeClr val="accent2"/>
              </a:solidFill>
            </a:endParaRPr>
          </a:p>
          <a:p>
            <a:endParaRPr lang="en-US" sz="1800" dirty="0">
              <a:solidFill>
                <a:schemeClr val="accent2"/>
              </a:solidFill>
            </a:endParaRPr>
          </a:p>
          <a:p>
            <a:endParaRPr lang="en-US" sz="1800" dirty="0">
              <a:solidFill>
                <a:schemeClr val="accent2"/>
              </a:solidFill>
            </a:endParaRPr>
          </a:p>
          <a:p>
            <a:endParaRPr lang="en-US" sz="1800" dirty="0">
              <a:solidFill>
                <a:schemeClr val="accent2"/>
              </a:solidFill>
            </a:endParaRPr>
          </a:p>
          <a:p>
            <a:endParaRPr lang="en-US" sz="1800" dirty="0">
              <a:solidFill>
                <a:schemeClr val="accent2"/>
              </a:solidFill>
            </a:endParaRPr>
          </a:p>
          <a:p>
            <a:endParaRPr lang="en-US" sz="1800" dirty="0">
              <a:solidFill>
                <a:schemeClr val="accent2"/>
              </a:solidFill>
            </a:endParaRPr>
          </a:p>
          <a:p>
            <a:endParaRPr lang="en-US" sz="1800" dirty="0">
              <a:solidFill>
                <a:schemeClr val="accent2"/>
              </a:solidFill>
            </a:endParaRPr>
          </a:p>
          <a:p>
            <a:r>
              <a:rPr lang="en-US" sz="1800" dirty="0">
                <a:solidFill>
                  <a:schemeClr val="accent2"/>
                </a:solidFill>
              </a:rPr>
              <a:t>This approach is used to detect sites in the alignment where positive selection is likely to have occurred in most of the lineages</a:t>
            </a:r>
          </a:p>
        </p:txBody>
      </p:sp>
      <p:graphicFrame>
        <p:nvGraphicFramePr>
          <p:cNvPr id="141322" name="Object 10"/>
          <p:cNvGraphicFramePr>
            <a:graphicFrameLocks noChangeAspect="1"/>
          </p:cNvGraphicFramePr>
          <p:nvPr/>
        </p:nvGraphicFramePr>
        <p:xfrm>
          <a:off x="3505200" y="3276600"/>
          <a:ext cx="5051425" cy="1274763"/>
        </p:xfrm>
        <a:graphic>
          <a:graphicData uri="http://schemas.openxmlformats.org/presentationml/2006/ole">
            <mc:AlternateContent xmlns:mc="http://schemas.openxmlformats.org/markup-compatibility/2006">
              <mc:Choice xmlns:v="urn:schemas-microsoft-com:vml" Requires="v">
                <p:oleObj spid="_x0000_s1163" name="Equation" r:id="rId5" imgW="3568700" imgH="901700" progId="Equation.3">
                  <p:embed/>
                </p:oleObj>
              </mc:Choice>
              <mc:Fallback>
                <p:oleObj name="Equation" r:id="rId5" imgW="3568700" imgH="901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276600"/>
                        <a:ext cx="5051425"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1323" name="Object 11"/>
          <p:cNvGraphicFramePr>
            <a:graphicFrameLocks noChangeAspect="1"/>
          </p:cNvGraphicFramePr>
          <p:nvPr/>
        </p:nvGraphicFramePr>
        <p:xfrm>
          <a:off x="3505200" y="4800600"/>
          <a:ext cx="2641600" cy="609600"/>
        </p:xfrm>
        <a:graphic>
          <a:graphicData uri="http://schemas.openxmlformats.org/presentationml/2006/ole">
            <mc:AlternateContent xmlns:mc="http://schemas.openxmlformats.org/markup-compatibility/2006">
              <mc:Choice xmlns:v="urn:schemas-microsoft-com:vml" Requires="v">
                <p:oleObj spid="_x0000_s1164" name="Equation" r:id="rId7" imgW="1866900" imgH="431800" progId="Equation.3">
                  <p:embed/>
                </p:oleObj>
              </mc:Choice>
              <mc:Fallback>
                <p:oleObj name="Equation" r:id="rId7" imgW="18669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4800600"/>
                        <a:ext cx="264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 name="TextBox 8"/>
          <p:cNvSpPr txBox="1"/>
          <p:nvPr/>
        </p:nvSpPr>
        <p:spPr>
          <a:xfrm>
            <a:off x="6548418" y="6488668"/>
            <a:ext cx="2595582" cy="369332"/>
          </a:xfrm>
          <a:prstGeom prst="rect">
            <a:avLst/>
          </a:prstGeom>
          <a:noFill/>
        </p:spPr>
        <p:txBody>
          <a:bodyPr wrap="none" rtlCol="0">
            <a:spAutoFit/>
          </a:bodyPr>
          <a:lstStyle/>
          <a:p>
            <a:r>
              <a:rPr lang="en-US" dirty="0" err="1" smtClean="0">
                <a:solidFill>
                  <a:srgbClr val="7F7F7F"/>
                </a:solidFill>
              </a:rPr>
              <a:t>Guindon</a:t>
            </a:r>
            <a:r>
              <a:rPr lang="en-US" dirty="0" smtClean="0">
                <a:solidFill>
                  <a:srgbClr val="7F7F7F"/>
                </a:solidFill>
              </a:rPr>
              <a:t> et el. 2004 PNAS</a:t>
            </a:r>
            <a:endParaRPr lang="en-US" dirty="0">
              <a:solidFill>
                <a:srgbClr val="7F7F7F"/>
              </a:solidFill>
            </a:endParaRPr>
          </a:p>
        </p:txBody>
      </p:sp>
    </p:spTree>
    <p:extLst>
      <p:ext uri="{BB962C8B-B14F-4D97-AF65-F5344CB8AC3E}">
        <p14:creationId xmlns:p14="http://schemas.microsoft.com/office/powerpoint/2010/main" val="97243061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0" y="1"/>
            <a:ext cx="9144000" cy="1240971"/>
          </a:xfrm>
          <a:prstGeom prst="rect">
            <a:avLst/>
          </a:prstGeom>
          <a:noFill/>
          <a:ln>
            <a:solidFill>
              <a:srgbClr val="FFFFFF"/>
            </a:solidFill>
          </a:ln>
        </p:spPr>
        <p:txBody>
          <a:bodyPr vert="horz" lIns="91440" tIns="45720" rIns="91440" bIns="45720" rtlCol="0" anchor="ctr">
            <a:noAutofit/>
          </a:bodyPr>
          <a:lstStyle>
            <a:lvl1pPr algn="ctr">
              <a:spcBef>
                <a:spcPct val="0"/>
              </a:spcBef>
              <a:buNone/>
              <a:defRPr sz="3600" b="1">
                <a:solidFill>
                  <a:srgbClr val="C40000"/>
                </a:solidFill>
                <a:latin typeface="+mj-lt"/>
                <a:ea typeface="+mj-ea"/>
                <a:cs typeface="+mj-cs"/>
              </a:defRPr>
            </a:lvl1pPr>
          </a:lstStyle>
          <a:p>
            <a:r>
              <a:rPr lang="en-AU" dirty="0"/>
              <a:t>Two decades of large-scale selection scans</a:t>
            </a:r>
          </a:p>
        </p:txBody>
      </p:sp>
      <p:grpSp>
        <p:nvGrpSpPr>
          <p:cNvPr id="6" name="Group 5"/>
          <p:cNvGrpSpPr/>
          <p:nvPr/>
        </p:nvGrpSpPr>
        <p:grpSpPr>
          <a:xfrm>
            <a:off x="24193" y="1408921"/>
            <a:ext cx="4426857" cy="2727652"/>
            <a:chOff x="24193" y="1421016"/>
            <a:chExt cx="4426857" cy="2727652"/>
          </a:xfrm>
        </p:grpSpPr>
        <p:grpSp>
          <p:nvGrpSpPr>
            <p:cNvPr id="7" name="Group 6"/>
            <p:cNvGrpSpPr/>
            <p:nvPr/>
          </p:nvGrpSpPr>
          <p:grpSpPr>
            <a:xfrm>
              <a:off x="24193" y="1505681"/>
              <a:ext cx="4426857" cy="2574444"/>
              <a:chOff x="193523" y="1505681"/>
              <a:chExt cx="4426857" cy="2574444"/>
            </a:xfrm>
          </p:grpSpPr>
          <p:pic>
            <p:nvPicPr>
              <p:cNvPr id="4" name="Picture 3"/>
              <p:cNvPicPr>
                <a:picLocks noChangeAspect="1"/>
              </p:cNvPicPr>
              <p:nvPr/>
            </p:nvPicPr>
            <p:blipFill>
              <a:blip r:embed="rId3"/>
              <a:stretch>
                <a:fillRect/>
              </a:stretch>
            </p:blipFill>
            <p:spPr>
              <a:xfrm>
                <a:off x="193523" y="1505681"/>
                <a:ext cx="4426857" cy="2210732"/>
              </a:xfrm>
              <a:prstGeom prst="rect">
                <a:avLst/>
              </a:prstGeom>
            </p:spPr>
          </p:pic>
          <p:sp>
            <p:nvSpPr>
              <p:cNvPr id="5" name="TextBox 4"/>
              <p:cNvSpPr txBox="1"/>
              <p:nvPr/>
            </p:nvSpPr>
            <p:spPr>
              <a:xfrm>
                <a:off x="2616552" y="3710793"/>
                <a:ext cx="1467657" cy="369332"/>
              </a:xfrm>
              <a:prstGeom prst="rect">
                <a:avLst/>
              </a:prstGeom>
              <a:noFill/>
            </p:spPr>
            <p:txBody>
              <a:bodyPr wrap="none" rtlCol="0">
                <a:spAutoFit/>
              </a:bodyPr>
              <a:lstStyle/>
              <a:p>
                <a:r>
                  <a:rPr lang="en-US" dirty="0" smtClean="0"/>
                  <a:t>2003, </a:t>
                </a:r>
                <a:r>
                  <a:rPr lang="en-US" dirty="0"/>
                  <a:t>Science</a:t>
                </a:r>
              </a:p>
            </p:txBody>
          </p:sp>
        </p:grpSp>
        <p:sp>
          <p:nvSpPr>
            <p:cNvPr id="8" name="Rounded Rectangle 7"/>
            <p:cNvSpPr/>
            <p:nvPr/>
          </p:nvSpPr>
          <p:spPr>
            <a:xfrm>
              <a:off x="205622" y="1421016"/>
              <a:ext cx="4148667" cy="2727652"/>
            </a:xfrm>
            <a:prstGeom prst="roundRect">
              <a:avLst/>
            </a:prstGeom>
            <a:solidFill>
              <a:schemeClr val="accent1">
                <a:lumMod val="60000"/>
                <a:lumOff val="40000"/>
                <a:alpha val="18000"/>
              </a:schemeClr>
            </a:solidFill>
            <a:ln>
              <a:solidFill>
                <a:schemeClr val="accent1">
                  <a:shade val="95000"/>
                  <a:satMod val="105000"/>
                  <a:alpha val="12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rot="21218486">
            <a:off x="1325043" y="4125713"/>
            <a:ext cx="5816595" cy="1536095"/>
            <a:chOff x="193523" y="4257524"/>
            <a:chExt cx="5816595" cy="1536095"/>
          </a:xfrm>
        </p:grpSpPr>
        <p:grpSp>
          <p:nvGrpSpPr>
            <p:cNvPr id="11" name="Group 10"/>
            <p:cNvGrpSpPr/>
            <p:nvPr/>
          </p:nvGrpSpPr>
          <p:grpSpPr>
            <a:xfrm>
              <a:off x="195749" y="4368799"/>
              <a:ext cx="5814369" cy="1279677"/>
              <a:chOff x="-58246" y="4368799"/>
              <a:chExt cx="5814369" cy="1279677"/>
            </a:xfrm>
          </p:grpSpPr>
          <p:pic>
            <p:nvPicPr>
              <p:cNvPr id="9" name="Picture 8"/>
              <p:cNvPicPr>
                <a:picLocks noChangeAspect="1"/>
              </p:cNvPicPr>
              <p:nvPr/>
            </p:nvPicPr>
            <p:blipFill>
              <a:blip r:embed="rId4"/>
              <a:stretch>
                <a:fillRect/>
              </a:stretch>
            </p:blipFill>
            <p:spPr>
              <a:xfrm>
                <a:off x="-58246" y="4368799"/>
                <a:ext cx="5814369" cy="1279677"/>
              </a:xfrm>
              <a:prstGeom prst="rect">
                <a:avLst/>
              </a:prstGeom>
            </p:spPr>
          </p:pic>
          <p:sp>
            <p:nvSpPr>
              <p:cNvPr id="10" name="TextBox 9"/>
              <p:cNvSpPr txBox="1"/>
              <p:nvPr/>
            </p:nvSpPr>
            <p:spPr>
              <a:xfrm>
                <a:off x="5103480" y="4572000"/>
                <a:ext cx="652643" cy="369332"/>
              </a:xfrm>
              <a:prstGeom prst="rect">
                <a:avLst/>
              </a:prstGeom>
              <a:noFill/>
            </p:spPr>
            <p:txBody>
              <a:bodyPr wrap="none" rtlCol="0">
                <a:spAutoFit/>
              </a:bodyPr>
              <a:lstStyle/>
              <a:p>
                <a:r>
                  <a:rPr lang="en-US" dirty="0" smtClean="0"/>
                  <a:t>2008</a:t>
                </a:r>
                <a:endParaRPr lang="en-US" dirty="0"/>
              </a:p>
            </p:txBody>
          </p:sp>
        </p:grpSp>
        <p:sp>
          <p:nvSpPr>
            <p:cNvPr id="12" name="Rounded Rectangle 11"/>
            <p:cNvSpPr/>
            <p:nvPr/>
          </p:nvSpPr>
          <p:spPr>
            <a:xfrm>
              <a:off x="193523" y="4257524"/>
              <a:ext cx="5816595" cy="1536095"/>
            </a:xfrm>
            <a:prstGeom prst="roundRect">
              <a:avLst/>
            </a:prstGeom>
            <a:solidFill>
              <a:schemeClr val="accent6">
                <a:lumMod val="60000"/>
                <a:lumOff val="40000"/>
                <a:alpha val="11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5"/>
          <a:stretch>
            <a:fillRect/>
          </a:stretch>
        </p:blipFill>
        <p:spPr>
          <a:xfrm>
            <a:off x="3530891" y="2450570"/>
            <a:ext cx="5539014" cy="1386793"/>
          </a:xfrm>
          <a:prstGeom prst="rect">
            <a:avLst/>
          </a:prstGeom>
        </p:spPr>
      </p:pic>
      <p:sp>
        <p:nvSpPr>
          <p:cNvPr id="2" name="TextBox 1"/>
          <p:cNvSpPr txBox="1"/>
          <p:nvPr/>
        </p:nvSpPr>
        <p:spPr>
          <a:xfrm>
            <a:off x="8297577" y="2600473"/>
            <a:ext cx="652643" cy="369332"/>
          </a:xfrm>
          <a:prstGeom prst="rect">
            <a:avLst/>
          </a:prstGeom>
          <a:noFill/>
        </p:spPr>
        <p:txBody>
          <a:bodyPr wrap="none" rtlCol="0">
            <a:spAutoFit/>
          </a:bodyPr>
          <a:lstStyle/>
          <a:p>
            <a:r>
              <a:rPr lang="en-US" dirty="0" smtClean="0">
                <a:solidFill>
                  <a:srgbClr val="7F7F7F"/>
                </a:solidFill>
              </a:rPr>
              <a:t>2005</a:t>
            </a:r>
            <a:endParaRPr lang="en-US" dirty="0">
              <a:solidFill>
                <a:srgbClr val="7F7F7F"/>
              </a:solidFill>
            </a:endParaRPr>
          </a:p>
        </p:txBody>
      </p:sp>
      <p:pic>
        <p:nvPicPr>
          <p:cNvPr id="14" name="Picture 13"/>
          <p:cNvPicPr>
            <a:picLocks noChangeAspect="1"/>
          </p:cNvPicPr>
          <p:nvPr/>
        </p:nvPicPr>
        <p:blipFill>
          <a:blip r:embed="rId6"/>
          <a:stretch>
            <a:fillRect/>
          </a:stretch>
        </p:blipFill>
        <p:spPr>
          <a:xfrm>
            <a:off x="3377200" y="5413026"/>
            <a:ext cx="5594326" cy="1263546"/>
          </a:xfrm>
          <a:prstGeom prst="rect">
            <a:avLst/>
          </a:prstGeom>
        </p:spPr>
      </p:pic>
      <p:sp>
        <p:nvSpPr>
          <p:cNvPr id="16" name="Rectangle 15"/>
          <p:cNvSpPr/>
          <p:nvPr/>
        </p:nvSpPr>
        <p:spPr>
          <a:xfrm>
            <a:off x="3377200" y="5413026"/>
            <a:ext cx="5573020" cy="1263546"/>
          </a:xfrm>
          <a:prstGeom prst="rect">
            <a:avLst/>
          </a:prstGeom>
          <a:solidFill>
            <a:schemeClr val="accent5">
              <a:lumMod val="60000"/>
              <a:lumOff val="40000"/>
              <a:alpha val="15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8285482" y="6313712"/>
            <a:ext cx="652643" cy="369332"/>
          </a:xfrm>
          <a:prstGeom prst="rect">
            <a:avLst/>
          </a:prstGeom>
          <a:noFill/>
        </p:spPr>
        <p:txBody>
          <a:bodyPr wrap="none" rtlCol="0">
            <a:spAutoFit/>
          </a:bodyPr>
          <a:lstStyle/>
          <a:p>
            <a:r>
              <a:rPr lang="en-US" dirty="0" smtClean="0">
                <a:solidFill>
                  <a:srgbClr val="7F7F7F"/>
                </a:solidFill>
              </a:rPr>
              <a:t>2006</a:t>
            </a:r>
            <a:endParaRPr lang="en-US" dirty="0">
              <a:solidFill>
                <a:srgbClr val="7F7F7F"/>
              </a:solidFill>
            </a:endParaRPr>
          </a:p>
        </p:txBody>
      </p:sp>
    </p:spTree>
    <p:extLst>
      <p:ext uri="{BB962C8B-B14F-4D97-AF65-F5344CB8AC3E}">
        <p14:creationId xmlns:p14="http://schemas.microsoft.com/office/powerpoint/2010/main" val="3339748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269" y="1382452"/>
            <a:ext cx="5715893" cy="5079701"/>
          </a:xfrm>
        </p:spPr>
        <p:txBody>
          <a:bodyPr>
            <a:normAutofit lnSpcReduction="10000"/>
          </a:bodyPr>
          <a:lstStyle/>
          <a:p>
            <a:r>
              <a:rPr lang="en-US" dirty="0" smtClean="0">
                <a:solidFill>
                  <a:schemeClr val="bg1">
                    <a:lumMod val="50000"/>
                  </a:schemeClr>
                </a:solidFill>
              </a:rPr>
              <a:t>Natural selection shapes the genetic makeup</a:t>
            </a:r>
          </a:p>
          <a:p>
            <a:r>
              <a:rPr lang="en-US" dirty="0" smtClean="0">
                <a:solidFill>
                  <a:schemeClr val="bg1">
                    <a:lumMod val="50000"/>
                  </a:schemeClr>
                </a:solidFill>
              </a:rPr>
              <a:t>Most mutations are </a:t>
            </a:r>
            <a:r>
              <a:rPr lang="en-US" i="1" dirty="0" smtClean="0">
                <a:solidFill>
                  <a:schemeClr val="bg1">
                    <a:lumMod val="50000"/>
                  </a:schemeClr>
                </a:solidFill>
              </a:rPr>
              <a:t>deleterious,</a:t>
            </a:r>
            <a:r>
              <a:rPr lang="en-US" dirty="0" smtClean="0">
                <a:solidFill>
                  <a:schemeClr val="bg1">
                    <a:lumMod val="50000"/>
                  </a:schemeClr>
                </a:solidFill>
              </a:rPr>
              <a:t> removed by purifying selection</a:t>
            </a:r>
          </a:p>
          <a:p>
            <a:r>
              <a:rPr lang="en-US" dirty="0" smtClean="0">
                <a:solidFill>
                  <a:schemeClr val="bg1">
                    <a:lumMod val="50000"/>
                  </a:schemeClr>
                </a:solidFill>
              </a:rPr>
              <a:t>Substitutions ≠ polymorphisms</a:t>
            </a:r>
          </a:p>
          <a:p>
            <a:r>
              <a:rPr lang="en-US" dirty="0" smtClean="0">
                <a:solidFill>
                  <a:schemeClr val="bg1">
                    <a:lumMod val="50000"/>
                  </a:schemeClr>
                </a:solidFill>
              </a:rPr>
              <a:t>Substitutions are acquired by </a:t>
            </a:r>
            <a:r>
              <a:rPr lang="en-US" i="1" dirty="0" smtClean="0">
                <a:solidFill>
                  <a:schemeClr val="bg1">
                    <a:lumMod val="50000"/>
                  </a:schemeClr>
                </a:solidFill>
              </a:rPr>
              <a:t>positive selection</a:t>
            </a:r>
          </a:p>
          <a:p>
            <a:r>
              <a:rPr lang="en-US" dirty="0" smtClean="0">
                <a:solidFill>
                  <a:schemeClr val="bg1">
                    <a:lumMod val="50000"/>
                  </a:schemeClr>
                </a:solidFill>
              </a:rPr>
              <a:t>Polymorphisms are kept by </a:t>
            </a:r>
            <a:r>
              <a:rPr lang="en-US" i="1" dirty="0" smtClean="0">
                <a:solidFill>
                  <a:schemeClr val="bg1">
                    <a:lumMod val="50000"/>
                  </a:schemeClr>
                </a:solidFill>
              </a:rPr>
              <a:t>balancing selection</a:t>
            </a:r>
            <a:endParaRPr lang="en-US" dirty="0">
              <a:solidFill>
                <a:schemeClr val="bg1">
                  <a:lumMod val="50000"/>
                </a:schemeClr>
              </a:solidFill>
            </a:endParaRPr>
          </a:p>
        </p:txBody>
      </p:sp>
      <p:sp>
        <p:nvSpPr>
          <p:cNvPr id="4" name="Title 1"/>
          <p:cNvSpPr>
            <a:spLocks noGrp="1"/>
          </p:cNvSpPr>
          <p:nvPr/>
        </p:nvSpPr>
        <p:spPr>
          <a:xfrm>
            <a:off x="-12700" y="-3439"/>
            <a:ext cx="9144000" cy="1168398"/>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The neo-Darwinian theory of evolution</a:t>
            </a:r>
          </a:p>
        </p:txBody>
      </p:sp>
      <p:pic>
        <p:nvPicPr>
          <p:cNvPr id="8" name="Picture 7"/>
          <p:cNvPicPr>
            <a:picLocks noChangeAspect="1"/>
          </p:cNvPicPr>
          <p:nvPr/>
        </p:nvPicPr>
        <p:blipFill>
          <a:blip r:embed="rId3"/>
          <a:stretch>
            <a:fillRect/>
          </a:stretch>
        </p:blipFill>
        <p:spPr>
          <a:xfrm>
            <a:off x="5691386" y="2565810"/>
            <a:ext cx="3439914" cy="3118856"/>
          </a:xfrm>
          <a:prstGeom prst="rect">
            <a:avLst/>
          </a:prstGeom>
        </p:spPr>
      </p:pic>
    </p:spTree>
    <p:extLst>
      <p:ext uri="{BB962C8B-B14F-4D97-AF65-F5344CB8AC3E}">
        <p14:creationId xmlns:p14="http://schemas.microsoft.com/office/powerpoint/2010/main" val="369355763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 name="Rectangle 253"/>
          <p:cNvSpPr>
            <a:spLocks noChangeArrowheads="1"/>
          </p:cNvSpPr>
          <p:nvPr/>
        </p:nvSpPr>
        <p:spPr bwMode="auto">
          <a:xfrm>
            <a:off x="1828800" y="6096001"/>
            <a:ext cx="6961188" cy="646331"/>
          </a:xfrm>
          <a:prstGeom prst="rect">
            <a:avLst/>
          </a:prstGeom>
          <a:solidFill>
            <a:schemeClr val="accent3">
              <a:lumMod val="20000"/>
              <a:lumOff val="80000"/>
            </a:schemeClr>
          </a:solidFill>
          <a:ln>
            <a:noFill/>
          </a:ln>
          <a:effectLst/>
        </p:spPr>
        <p:txBody>
          <a:bodyPr wrap="square">
            <a:spAutoFit/>
          </a:bodyPr>
          <a:lstStyle/>
          <a:p>
            <a:r>
              <a:rPr lang="en-US" sz="900" dirty="0">
                <a:solidFill>
                  <a:schemeClr val="bg1">
                    <a:lumMod val="50000"/>
                  </a:schemeClr>
                </a:solidFill>
              </a:rPr>
              <a:t>0.236251 9929 1.1542 0.00012 1.1542 0.03029 1.1542 0.03029 </a:t>
            </a:r>
          </a:p>
          <a:p>
            <a:r>
              <a:rPr lang="en-US" sz="900" dirty="0">
                <a:solidFill>
                  <a:schemeClr val="bg1">
                    <a:lumMod val="50000"/>
                  </a:schemeClr>
                </a:solidFill>
              </a:rPr>
              <a:t>0.6767251 9945 1.1542 0.03029 1.1542 0.03029 </a:t>
            </a:r>
          </a:p>
          <a:p>
            <a:r>
              <a:rPr lang="en-US" sz="900" dirty="0">
                <a:solidFill>
                  <a:schemeClr val="bg1">
                    <a:lumMod val="50000"/>
                  </a:schemeClr>
                </a:solidFill>
              </a:rPr>
              <a:t>0.1111251 9981 1.1542 0.01998 0.1111251 9981</a:t>
            </a:r>
          </a:p>
          <a:p>
            <a:r>
              <a:rPr lang="en-US" sz="900" dirty="0">
                <a:solidFill>
                  <a:schemeClr val="bg1">
                    <a:lumMod val="50000"/>
                  </a:schemeClr>
                </a:solidFill>
              </a:rPr>
              <a:t>0.230004 9139 1.1542 0.00912 0.1111251 9981 1.1542 ..</a:t>
            </a:r>
          </a:p>
        </p:txBody>
      </p:sp>
      <p:sp>
        <p:nvSpPr>
          <p:cNvPr id="10310" name="Rectangle 70"/>
          <p:cNvSpPr>
            <a:spLocks noChangeArrowheads="1"/>
          </p:cNvSpPr>
          <p:nvPr/>
        </p:nvSpPr>
        <p:spPr bwMode="auto">
          <a:xfrm>
            <a:off x="5202238" y="1011238"/>
            <a:ext cx="1731962" cy="2003425"/>
          </a:xfrm>
          <a:prstGeom prst="rect">
            <a:avLst/>
          </a:prstGeom>
          <a:solidFill>
            <a:srgbClr val="FFF4AF"/>
          </a:solidFill>
          <a:ln w="9525">
            <a:noFill/>
            <a:miter lim="800000"/>
            <a:headEnd/>
            <a:tailEnd/>
          </a:ln>
          <a:effectLst/>
        </p:spPr>
        <p:txBody>
          <a:bodyPr wrap="none" anchor="ctr"/>
          <a:lstStyle/>
          <a:p>
            <a:endParaRPr lang="en-US"/>
          </a:p>
        </p:txBody>
      </p:sp>
      <p:sp>
        <p:nvSpPr>
          <p:cNvPr id="10312" name="Line 72"/>
          <p:cNvSpPr>
            <a:spLocks noChangeShapeType="1"/>
          </p:cNvSpPr>
          <p:nvPr/>
        </p:nvSpPr>
        <p:spPr bwMode="auto">
          <a:xfrm>
            <a:off x="5375275" y="1636713"/>
            <a:ext cx="1039812"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13" name="Line 73"/>
          <p:cNvSpPr>
            <a:spLocks noChangeShapeType="1"/>
          </p:cNvSpPr>
          <p:nvPr/>
        </p:nvSpPr>
        <p:spPr bwMode="auto">
          <a:xfrm>
            <a:off x="5375275" y="1720851"/>
            <a:ext cx="736600"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14" name="Line 74"/>
          <p:cNvSpPr>
            <a:spLocks noChangeShapeType="1"/>
          </p:cNvSpPr>
          <p:nvPr/>
        </p:nvSpPr>
        <p:spPr bwMode="auto">
          <a:xfrm>
            <a:off x="5375275" y="1804988"/>
            <a:ext cx="736600"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15" name="Line 75"/>
          <p:cNvSpPr>
            <a:spLocks noChangeShapeType="1"/>
          </p:cNvSpPr>
          <p:nvPr/>
        </p:nvSpPr>
        <p:spPr bwMode="auto">
          <a:xfrm>
            <a:off x="5375275" y="1887538"/>
            <a:ext cx="563562"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16" name="Line 76"/>
          <p:cNvSpPr>
            <a:spLocks noChangeShapeType="1"/>
          </p:cNvSpPr>
          <p:nvPr/>
        </p:nvSpPr>
        <p:spPr bwMode="auto">
          <a:xfrm>
            <a:off x="5375275" y="1971676"/>
            <a:ext cx="1082675"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17" name="Line 77"/>
          <p:cNvSpPr>
            <a:spLocks noChangeShapeType="1"/>
          </p:cNvSpPr>
          <p:nvPr/>
        </p:nvSpPr>
        <p:spPr bwMode="auto">
          <a:xfrm>
            <a:off x="5375275" y="2054226"/>
            <a:ext cx="822325"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18" name="Line 78"/>
          <p:cNvSpPr>
            <a:spLocks noChangeShapeType="1"/>
          </p:cNvSpPr>
          <p:nvPr/>
        </p:nvSpPr>
        <p:spPr bwMode="auto">
          <a:xfrm>
            <a:off x="5375275" y="2136776"/>
            <a:ext cx="606425"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19" name="Line 79"/>
          <p:cNvSpPr>
            <a:spLocks noChangeShapeType="1"/>
          </p:cNvSpPr>
          <p:nvPr/>
        </p:nvSpPr>
        <p:spPr bwMode="auto">
          <a:xfrm>
            <a:off x="5375275" y="2220913"/>
            <a:ext cx="215900"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20" name="Line 80"/>
          <p:cNvSpPr>
            <a:spLocks noChangeShapeType="1"/>
          </p:cNvSpPr>
          <p:nvPr/>
        </p:nvSpPr>
        <p:spPr bwMode="auto">
          <a:xfrm>
            <a:off x="5375275" y="2305051"/>
            <a:ext cx="693737"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21" name="Line 81"/>
          <p:cNvSpPr>
            <a:spLocks noChangeShapeType="1"/>
          </p:cNvSpPr>
          <p:nvPr/>
        </p:nvSpPr>
        <p:spPr bwMode="auto">
          <a:xfrm>
            <a:off x="5375275" y="2389188"/>
            <a:ext cx="779462"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22" name="Line 82"/>
          <p:cNvSpPr>
            <a:spLocks noChangeShapeType="1"/>
          </p:cNvSpPr>
          <p:nvPr/>
        </p:nvSpPr>
        <p:spPr bwMode="auto">
          <a:xfrm>
            <a:off x="5375275" y="2471738"/>
            <a:ext cx="822325"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23" name="Line 83"/>
          <p:cNvSpPr>
            <a:spLocks noChangeShapeType="1"/>
          </p:cNvSpPr>
          <p:nvPr/>
        </p:nvSpPr>
        <p:spPr bwMode="auto">
          <a:xfrm>
            <a:off x="5375275" y="2555876"/>
            <a:ext cx="693737"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24" name="Line 84"/>
          <p:cNvSpPr>
            <a:spLocks noChangeShapeType="1"/>
          </p:cNvSpPr>
          <p:nvPr/>
        </p:nvSpPr>
        <p:spPr bwMode="auto">
          <a:xfrm>
            <a:off x="5375275" y="2638426"/>
            <a:ext cx="1039812"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25" name="Line 85"/>
          <p:cNvSpPr>
            <a:spLocks noChangeShapeType="1"/>
          </p:cNvSpPr>
          <p:nvPr/>
        </p:nvSpPr>
        <p:spPr bwMode="auto">
          <a:xfrm>
            <a:off x="5375275" y="2722563"/>
            <a:ext cx="258762"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26" name="Line 86"/>
          <p:cNvSpPr>
            <a:spLocks noChangeShapeType="1"/>
          </p:cNvSpPr>
          <p:nvPr/>
        </p:nvSpPr>
        <p:spPr bwMode="auto">
          <a:xfrm>
            <a:off x="5375275" y="2805113"/>
            <a:ext cx="346075"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64" name="Rectangle 24"/>
          <p:cNvSpPr>
            <a:spLocks noChangeArrowheads="1"/>
          </p:cNvSpPr>
          <p:nvPr/>
        </p:nvSpPr>
        <p:spPr bwMode="auto">
          <a:xfrm>
            <a:off x="228600" y="1295400"/>
            <a:ext cx="4267200" cy="1447800"/>
          </a:xfrm>
          <a:prstGeom prst="rect">
            <a:avLst/>
          </a:prstGeom>
          <a:solidFill>
            <a:srgbClr val="DCE6F2"/>
          </a:solidFill>
          <a:ln w="9525">
            <a:noFill/>
            <a:miter lim="800000"/>
            <a:headEnd/>
            <a:tailEnd/>
          </a:ln>
          <a:effectLst/>
        </p:spPr>
        <p:txBody>
          <a:bodyPr wrap="none" anchor="ctr"/>
          <a:lstStyle/>
          <a:p>
            <a:endParaRPr lang="en-US"/>
          </a:p>
        </p:txBody>
      </p:sp>
      <p:sp>
        <p:nvSpPr>
          <p:cNvPr id="10265" name="Line 25"/>
          <p:cNvSpPr>
            <a:spLocks noChangeShapeType="1"/>
          </p:cNvSpPr>
          <p:nvPr/>
        </p:nvSpPr>
        <p:spPr bwMode="auto">
          <a:xfrm>
            <a:off x="722313" y="1822450"/>
            <a:ext cx="3335337"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66" name="Line 26"/>
          <p:cNvSpPr>
            <a:spLocks noChangeShapeType="1"/>
          </p:cNvSpPr>
          <p:nvPr/>
        </p:nvSpPr>
        <p:spPr bwMode="auto">
          <a:xfrm>
            <a:off x="547688" y="1952625"/>
            <a:ext cx="3597275"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67" name="Line 27"/>
          <p:cNvSpPr>
            <a:spLocks noChangeShapeType="1"/>
          </p:cNvSpPr>
          <p:nvPr/>
        </p:nvSpPr>
        <p:spPr bwMode="auto">
          <a:xfrm>
            <a:off x="722313" y="2084388"/>
            <a:ext cx="3335337"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68" name="Line 28"/>
          <p:cNvSpPr>
            <a:spLocks noChangeShapeType="1"/>
          </p:cNvSpPr>
          <p:nvPr/>
        </p:nvSpPr>
        <p:spPr bwMode="auto">
          <a:xfrm>
            <a:off x="635000" y="2216150"/>
            <a:ext cx="342265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69" name="Line 29"/>
          <p:cNvSpPr>
            <a:spLocks noChangeShapeType="1"/>
          </p:cNvSpPr>
          <p:nvPr/>
        </p:nvSpPr>
        <p:spPr bwMode="auto">
          <a:xfrm>
            <a:off x="722313" y="2347913"/>
            <a:ext cx="35544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0" name="Line 30"/>
          <p:cNvSpPr>
            <a:spLocks noChangeShapeType="1"/>
          </p:cNvSpPr>
          <p:nvPr/>
        </p:nvSpPr>
        <p:spPr bwMode="auto">
          <a:xfrm>
            <a:off x="854075" y="2479675"/>
            <a:ext cx="3335338"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1" name="Line 31"/>
          <p:cNvSpPr>
            <a:spLocks noChangeShapeType="1"/>
          </p:cNvSpPr>
          <p:nvPr/>
        </p:nvSpPr>
        <p:spPr bwMode="auto">
          <a:xfrm>
            <a:off x="941388" y="1822450"/>
            <a:ext cx="352425"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2" name="Line 32"/>
          <p:cNvSpPr>
            <a:spLocks noChangeShapeType="1"/>
          </p:cNvSpPr>
          <p:nvPr/>
        </p:nvSpPr>
        <p:spPr bwMode="auto">
          <a:xfrm>
            <a:off x="1600200" y="1822450"/>
            <a:ext cx="176213"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3" name="Line 33"/>
          <p:cNvSpPr>
            <a:spLocks noChangeShapeType="1"/>
          </p:cNvSpPr>
          <p:nvPr/>
        </p:nvSpPr>
        <p:spPr bwMode="auto">
          <a:xfrm flipH="1">
            <a:off x="1863725" y="1822450"/>
            <a:ext cx="438150"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4" name="Line 34"/>
          <p:cNvSpPr>
            <a:spLocks noChangeShapeType="1"/>
          </p:cNvSpPr>
          <p:nvPr/>
        </p:nvSpPr>
        <p:spPr bwMode="auto">
          <a:xfrm>
            <a:off x="2698750" y="1822450"/>
            <a:ext cx="349250"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5" name="Line 35"/>
          <p:cNvSpPr>
            <a:spLocks noChangeShapeType="1"/>
          </p:cNvSpPr>
          <p:nvPr/>
        </p:nvSpPr>
        <p:spPr bwMode="auto">
          <a:xfrm>
            <a:off x="3224213" y="1822450"/>
            <a:ext cx="306387"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6" name="Line 36"/>
          <p:cNvSpPr>
            <a:spLocks noChangeShapeType="1"/>
          </p:cNvSpPr>
          <p:nvPr/>
        </p:nvSpPr>
        <p:spPr bwMode="auto">
          <a:xfrm flipH="1">
            <a:off x="3706813" y="1822450"/>
            <a:ext cx="219075"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7" name="Line 37"/>
          <p:cNvSpPr>
            <a:spLocks noChangeShapeType="1"/>
          </p:cNvSpPr>
          <p:nvPr/>
        </p:nvSpPr>
        <p:spPr bwMode="auto">
          <a:xfrm flipH="1">
            <a:off x="3794125" y="1952625"/>
            <a:ext cx="220663"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8" name="Line 38"/>
          <p:cNvSpPr>
            <a:spLocks noChangeShapeType="1"/>
          </p:cNvSpPr>
          <p:nvPr/>
        </p:nvSpPr>
        <p:spPr bwMode="auto">
          <a:xfrm flipH="1">
            <a:off x="2390775" y="1952625"/>
            <a:ext cx="219075"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79" name="Line 39"/>
          <p:cNvSpPr>
            <a:spLocks noChangeShapeType="1"/>
          </p:cNvSpPr>
          <p:nvPr/>
        </p:nvSpPr>
        <p:spPr bwMode="auto">
          <a:xfrm flipH="1">
            <a:off x="3706813" y="2084388"/>
            <a:ext cx="219075" cy="1587"/>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0" name="Line 40"/>
          <p:cNvSpPr>
            <a:spLocks noChangeShapeType="1"/>
          </p:cNvSpPr>
          <p:nvPr/>
        </p:nvSpPr>
        <p:spPr bwMode="auto">
          <a:xfrm flipH="1">
            <a:off x="3749675" y="2347913"/>
            <a:ext cx="220663"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1" name="Line 41"/>
          <p:cNvSpPr>
            <a:spLocks noChangeShapeType="1"/>
          </p:cNvSpPr>
          <p:nvPr/>
        </p:nvSpPr>
        <p:spPr bwMode="auto">
          <a:xfrm flipH="1">
            <a:off x="1689100" y="2216150"/>
            <a:ext cx="831850"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2" name="Line 42"/>
          <p:cNvSpPr>
            <a:spLocks noChangeShapeType="1"/>
          </p:cNvSpPr>
          <p:nvPr/>
        </p:nvSpPr>
        <p:spPr bwMode="auto">
          <a:xfrm flipH="1">
            <a:off x="3706813" y="2216150"/>
            <a:ext cx="219075"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3" name="Line 43"/>
          <p:cNvSpPr>
            <a:spLocks noChangeShapeType="1"/>
          </p:cNvSpPr>
          <p:nvPr/>
        </p:nvSpPr>
        <p:spPr bwMode="auto">
          <a:xfrm flipH="1">
            <a:off x="3794125" y="2479675"/>
            <a:ext cx="220663"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4" name="Line 44"/>
          <p:cNvSpPr>
            <a:spLocks noChangeShapeType="1"/>
          </p:cNvSpPr>
          <p:nvPr/>
        </p:nvSpPr>
        <p:spPr bwMode="auto">
          <a:xfrm flipH="1">
            <a:off x="1906588" y="2084388"/>
            <a:ext cx="220662" cy="1587"/>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5" name="Line 45"/>
          <p:cNvSpPr>
            <a:spLocks noChangeShapeType="1"/>
          </p:cNvSpPr>
          <p:nvPr/>
        </p:nvSpPr>
        <p:spPr bwMode="auto">
          <a:xfrm flipH="1">
            <a:off x="2741613" y="2479675"/>
            <a:ext cx="219075"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6" name="Line 46"/>
          <p:cNvSpPr>
            <a:spLocks noChangeShapeType="1"/>
          </p:cNvSpPr>
          <p:nvPr/>
        </p:nvSpPr>
        <p:spPr bwMode="auto">
          <a:xfrm flipH="1">
            <a:off x="985838" y="1952625"/>
            <a:ext cx="350837"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7" name="Line 47"/>
          <p:cNvSpPr>
            <a:spLocks noChangeShapeType="1"/>
          </p:cNvSpPr>
          <p:nvPr/>
        </p:nvSpPr>
        <p:spPr bwMode="auto">
          <a:xfrm flipH="1">
            <a:off x="2170113" y="2084388"/>
            <a:ext cx="220662" cy="1587"/>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8" name="Line 48"/>
          <p:cNvSpPr>
            <a:spLocks noChangeShapeType="1"/>
          </p:cNvSpPr>
          <p:nvPr/>
        </p:nvSpPr>
        <p:spPr bwMode="auto">
          <a:xfrm flipH="1">
            <a:off x="3268663" y="2479675"/>
            <a:ext cx="219075"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89" name="Line 49"/>
          <p:cNvSpPr>
            <a:spLocks noChangeShapeType="1"/>
          </p:cNvSpPr>
          <p:nvPr/>
        </p:nvSpPr>
        <p:spPr bwMode="auto">
          <a:xfrm>
            <a:off x="1819275" y="1952625"/>
            <a:ext cx="350838"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91" name="Line 51"/>
          <p:cNvSpPr>
            <a:spLocks noChangeShapeType="1"/>
          </p:cNvSpPr>
          <p:nvPr/>
        </p:nvSpPr>
        <p:spPr bwMode="auto">
          <a:xfrm>
            <a:off x="1030288" y="2347913"/>
            <a:ext cx="349250"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92" name="Line 52"/>
          <p:cNvSpPr>
            <a:spLocks noChangeShapeType="1"/>
          </p:cNvSpPr>
          <p:nvPr/>
        </p:nvSpPr>
        <p:spPr bwMode="auto">
          <a:xfrm>
            <a:off x="1512888" y="2479675"/>
            <a:ext cx="350837"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93" name="Line 53"/>
          <p:cNvSpPr>
            <a:spLocks noChangeShapeType="1"/>
          </p:cNvSpPr>
          <p:nvPr/>
        </p:nvSpPr>
        <p:spPr bwMode="auto">
          <a:xfrm>
            <a:off x="1951038" y="2479675"/>
            <a:ext cx="176212"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94" name="Line 54"/>
          <p:cNvSpPr>
            <a:spLocks noChangeShapeType="1"/>
          </p:cNvSpPr>
          <p:nvPr/>
        </p:nvSpPr>
        <p:spPr bwMode="auto">
          <a:xfrm>
            <a:off x="811213" y="2216150"/>
            <a:ext cx="349250"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95" name="Line 55"/>
          <p:cNvSpPr>
            <a:spLocks noChangeShapeType="1"/>
          </p:cNvSpPr>
          <p:nvPr/>
        </p:nvSpPr>
        <p:spPr bwMode="auto">
          <a:xfrm>
            <a:off x="1117600" y="2084388"/>
            <a:ext cx="350838" cy="1587"/>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96" name="Line 56"/>
          <p:cNvSpPr>
            <a:spLocks noChangeShapeType="1"/>
          </p:cNvSpPr>
          <p:nvPr/>
        </p:nvSpPr>
        <p:spPr bwMode="auto">
          <a:xfrm>
            <a:off x="1074738" y="2479675"/>
            <a:ext cx="349250"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97" name="Line 57"/>
          <p:cNvSpPr>
            <a:spLocks noChangeShapeType="1"/>
          </p:cNvSpPr>
          <p:nvPr/>
        </p:nvSpPr>
        <p:spPr bwMode="auto">
          <a:xfrm>
            <a:off x="2828925" y="1952625"/>
            <a:ext cx="350838"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299" name="Line 59"/>
          <p:cNvSpPr>
            <a:spLocks noChangeShapeType="1"/>
          </p:cNvSpPr>
          <p:nvPr/>
        </p:nvSpPr>
        <p:spPr bwMode="auto">
          <a:xfrm>
            <a:off x="3311525" y="1952625"/>
            <a:ext cx="350838"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00" name="Line 60"/>
          <p:cNvSpPr>
            <a:spLocks noChangeShapeType="1"/>
          </p:cNvSpPr>
          <p:nvPr/>
        </p:nvSpPr>
        <p:spPr bwMode="auto">
          <a:xfrm>
            <a:off x="2478088" y="2084388"/>
            <a:ext cx="350837" cy="1587"/>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01" name="Line 61"/>
          <p:cNvSpPr>
            <a:spLocks noChangeShapeType="1"/>
          </p:cNvSpPr>
          <p:nvPr/>
        </p:nvSpPr>
        <p:spPr bwMode="auto">
          <a:xfrm>
            <a:off x="2960688" y="2209800"/>
            <a:ext cx="350837"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02" name="Line 62"/>
          <p:cNvSpPr>
            <a:spLocks noChangeShapeType="1"/>
          </p:cNvSpPr>
          <p:nvPr/>
        </p:nvSpPr>
        <p:spPr bwMode="auto">
          <a:xfrm>
            <a:off x="3048000" y="2084388"/>
            <a:ext cx="350838" cy="1587"/>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03" name="Line 63"/>
          <p:cNvSpPr>
            <a:spLocks noChangeShapeType="1"/>
          </p:cNvSpPr>
          <p:nvPr/>
        </p:nvSpPr>
        <p:spPr bwMode="auto">
          <a:xfrm>
            <a:off x="1555750" y="2347913"/>
            <a:ext cx="571500"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04" name="Line 64"/>
          <p:cNvSpPr>
            <a:spLocks noChangeShapeType="1"/>
          </p:cNvSpPr>
          <p:nvPr/>
        </p:nvSpPr>
        <p:spPr bwMode="auto">
          <a:xfrm>
            <a:off x="2214563" y="2479675"/>
            <a:ext cx="350837" cy="1588"/>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05" name="Line 65"/>
          <p:cNvSpPr>
            <a:spLocks noChangeShapeType="1"/>
          </p:cNvSpPr>
          <p:nvPr/>
        </p:nvSpPr>
        <p:spPr bwMode="auto">
          <a:xfrm flipH="1">
            <a:off x="2214563" y="2347913"/>
            <a:ext cx="220662" cy="0"/>
          </a:xfrm>
          <a:prstGeom prst="line">
            <a:avLst/>
          </a:prstGeom>
          <a:noFill/>
          <a:ln w="38100">
            <a:solidFill>
              <a:srgbClr val="A4005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08" name="Rectangle 68"/>
          <p:cNvSpPr>
            <a:spLocks noChangeArrowheads="1"/>
          </p:cNvSpPr>
          <p:nvPr/>
        </p:nvSpPr>
        <p:spPr bwMode="auto">
          <a:xfrm>
            <a:off x="228600" y="1295400"/>
            <a:ext cx="40703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dirty="0" smtClean="0">
                <a:solidFill>
                  <a:schemeClr val="accent1">
                    <a:lumMod val="75000"/>
                  </a:schemeClr>
                </a:solidFill>
              </a:rPr>
              <a:t>CDs </a:t>
            </a:r>
            <a:r>
              <a:rPr lang="en-US" sz="1800" dirty="0">
                <a:solidFill>
                  <a:schemeClr val="accent1">
                    <a:lumMod val="75000"/>
                  </a:schemeClr>
                </a:solidFill>
              </a:rPr>
              <a:t>from </a:t>
            </a:r>
            <a:r>
              <a:rPr lang="en-US" sz="2000" dirty="0">
                <a:solidFill>
                  <a:schemeClr val="accent1">
                    <a:lumMod val="75000"/>
                  </a:schemeClr>
                </a:solidFill>
              </a:rPr>
              <a:t>complete</a:t>
            </a:r>
            <a:r>
              <a:rPr lang="en-US" sz="1800" dirty="0">
                <a:solidFill>
                  <a:schemeClr val="accent1">
                    <a:lumMod val="75000"/>
                  </a:schemeClr>
                </a:solidFill>
              </a:rPr>
              <a:t> genomes /databases</a:t>
            </a:r>
          </a:p>
        </p:txBody>
      </p:sp>
      <p:sp>
        <p:nvSpPr>
          <p:cNvPr id="10311" name="Rectangle 71"/>
          <p:cNvSpPr>
            <a:spLocks noChangeArrowheads="1"/>
          </p:cNvSpPr>
          <p:nvPr/>
        </p:nvSpPr>
        <p:spPr bwMode="auto">
          <a:xfrm>
            <a:off x="5029200" y="914400"/>
            <a:ext cx="2079625"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lang="en-GB" dirty="0">
                <a:solidFill>
                  <a:schemeClr val="accent2"/>
                </a:solidFill>
              </a:rPr>
              <a:t>DNA CDs library </a:t>
            </a:r>
            <a:endParaRPr lang="en-GB" b="1" dirty="0">
              <a:solidFill>
                <a:schemeClr val="accent2"/>
              </a:solidFill>
            </a:endParaRPr>
          </a:p>
        </p:txBody>
      </p:sp>
      <p:sp>
        <p:nvSpPr>
          <p:cNvPr id="10327" name="Rectangle 87"/>
          <p:cNvSpPr>
            <a:spLocks noChangeArrowheads="1"/>
          </p:cNvSpPr>
          <p:nvPr/>
        </p:nvSpPr>
        <p:spPr bwMode="auto">
          <a:xfrm>
            <a:off x="7239000" y="1023938"/>
            <a:ext cx="1733550" cy="2003425"/>
          </a:xfrm>
          <a:prstGeom prst="rect">
            <a:avLst/>
          </a:prstGeom>
          <a:solidFill>
            <a:schemeClr val="accent6">
              <a:lumMod val="20000"/>
              <a:lumOff val="80000"/>
            </a:schemeClr>
          </a:solidFill>
          <a:ln w="9525">
            <a:noFill/>
            <a:miter lim="800000"/>
            <a:headEnd/>
            <a:tailEnd/>
          </a:ln>
          <a:effectLst/>
        </p:spPr>
        <p:txBody>
          <a:bodyPr wrap="none" anchor="ctr"/>
          <a:lstStyle/>
          <a:p>
            <a:endParaRPr lang="en-US"/>
          </a:p>
        </p:txBody>
      </p:sp>
      <p:grpSp>
        <p:nvGrpSpPr>
          <p:cNvPr id="10329" name="Group 89"/>
          <p:cNvGrpSpPr>
            <a:grpSpLocks/>
          </p:cNvGrpSpPr>
          <p:nvPr/>
        </p:nvGrpSpPr>
        <p:grpSpPr bwMode="auto">
          <a:xfrm>
            <a:off x="7543800" y="1636713"/>
            <a:ext cx="736600" cy="1168400"/>
            <a:chOff x="3379" y="2432"/>
            <a:chExt cx="1134" cy="1270"/>
          </a:xfrm>
        </p:grpSpPr>
        <p:sp>
          <p:nvSpPr>
            <p:cNvPr id="10330" name="Line 90"/>
            <p:cNvSpPr>
              <a:spLocks noChangeShapeType="1"/>
            </p:cNvSpPr>
            <p:nvPr/>
          </p:nvSpPr>
          <p:spPr bwMode="auto">
            <a:xfrm>
              <a:off x="3379" y="2432"/>
              <a:ext cx="1089"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31" name="Line 91"/>
            <p:cNvSpPr>
              <a:spLocks noChangeShapeType="1"/>
            </p:cNvSpPr>
            <p:nvPr/>
          </p:nvSpPr>
          <p:spPr bwMode="auto">
            <a:xfrm>
              <a:off x="3379" y="2523"/>
              <a:ext cx="771"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32" name="Line 92"/>
            <p:cNvSpPr>
              <a:spLocks noChangeShapeType="1"/>
            </p:cNvSpPr>
            <p:nvPr/>
          </p:nvSpPr>
          <p:spPr bwMode="auto">
            <a:xfrm>
              <a:off x="3379" y="2614"/>
              <a:ext cx="771"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33" name="Line 93"/>
            <p:cNvSpPr>
              <a:spLocks noChangeShapeType="1"/>
            </p:cNvSpPr>
            <p:nvPr/>
          </p:nvSpPr>
          <p:spPr bwMode="auto">
            <a:xfrm>
              <a:off x="3379" y="2704"/>
              <a:ext cx="590"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34" name="Line 94"/>
            <p:cNvSpPr>
              <a:spLocks noChangeShapeType="1"/>
            </p:cNvSpPr>
            <p:nvPr/>
          </p:nvSpPr>
          <p:spPr bwMode="auto">
            <a:xfrm>
              <a:off x="3379" y="2795"/>
              <a:ext cx="1134"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35" name="Line 95"/>
            <p:cNvSpPr>
              <a:spLocks noChangeShapeType="1"/>
            </p:cNvSpPr>
            <p:nvPr/>
          </p:nvSpPr>
          <p:spPr bwMode="auto">
            <a:xfrm>
              <a:off x="3379" y="2886"/>
              <a:ext cx="862"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36" name="Line 96"/>
            <p:cNvSpPr>
              <a:spLocks noChangeShapeType="1"/>
            </p:cNvSpPr>
            <p:nvPr/>
          </p:nvSpPr>
          <p:spPr bwMode="auto">
            <a:xfrm>
              <a:off x="3379" y="2976"/>
              <a:ext cx="635"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37" name="Line 97"/>
            <p:cNvSpPr>
              <a:spLocks noChangeShapeType="1"/>
            </p:cNvSpPr>
            <p:nvPr/>
          </p:nvSpPr>
          <p:spPr bwMode="auto">
            <a:xfrm>
              <a:off x="3379" y="3067"/>
              <a:ext cx="227"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38" name="Line 98"/>
            <p:cNvSpPr>
              <a:spLocks noChangeShapeType="1"/>
            </p:cNvSpPr>
            <p:nvPr/>
          </p:nvSpPr>
          <p:spPr bwMode="auto">
            <a:xfrm>
              <a:off x="3379" y="3158"/>
              <a:ext cx="726"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39" name="Line 99"/>
            <p:cNvSpPr>
              <a:spLocks noChangeShapeType="1"/>
            </p:cNvSpPr>
            <p:nvPr/>
          </p:nvSpPr>
          <p:spPr bwMode="auto">
            <a:xfrm>
              <a:off x="3379" y="3249"/>
              <a:ext cx="816"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40" name="Line 100"/>
            <p:cNvSpPr>
              <a:spLocks noChangeShapeType="1"/>
            </p:cNvSpPr>
            <p:nvPr/>
          </p:nvSpPr>
          <p:spPr bwMode="auto">
            <a:xfrm>
              <a:off x="3379" y="3339"/>
              <a:ext cx="862"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41" name="Line 101"/>
            <p:cNvSpPr>
              <a:spLocks noChangeShapeType="1"/>
            </p:cNvSpPr>
            <p:nvPr/>
          </p:nvSpPr>
          <p:spPr bwMode="auto">
            <a:xfrm>
              <a:off x="3379" y="3430"/>
              <a:ext cx="726"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42" name="Line 102"/>
            <p:cNvSpPr>
              <a:spLocks noChangeShapeType="1"/>
            </p:cNvSpPr>
            <p:nvPr/>
          </p:nvSpPr>
          <p:spPr bwMode="auto">
            <a:xfrm>
              <a:off x="3379" y="3521"/>
              <a:ext cx="1089"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43" name="Line 103"/>
            <p:cNvSpPr>
              <a:spLocks noChangeShapeType="1"/>
            </p:cNvSpPr>
            <p:nvPr/>
          </p:nvSpPr>
          <p:spPr bwMode="auto">
            <a:xfrm>
              <a:off x="3379" y="3612"/>
              <a:ext cx="272"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44" name="Line 104"/>
            <p:cNvSpPr>
              <a:spLocks noChangeShapeType="1"/>
            </p:cNvSpPr>
            <p:nvPr/>
          </p:nvSpPr>
          <p:spPr bwMode="auto">
            <a:xfrm>
              <a:off x="3379" y="3702"/>
              <a:ext cx="363" cy="0"/>
            </a:xfrm>
            <a:prstGeom prst="line">
              <a:avLst/>
            </a:prstGeom>
            <a:noFill/>
            <a:ln w="38100">
              <a:solidFill>
                <a:srgbClr val="DC930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0345" name="AutoShape 105"/>
          <p:cNvSpPr>
            <a:spLocks noChangeArrowheads="1"/>
          </p:cNvSpPr>
          <p:nvPr/>
        </p:nvSpPr>
        <p:spPr bwMode="auto">
          <a:xfrm>
            <a:off x="4572000" y="1981200"/>
            <a:ext cx="530225" cy="304800"/>
          </a:xfrm>
          <a:prstGeom prst="rightArrow">
            <a:avLst>
              <a:gd name="adj1" fmla="val 50000"/>
              <a:gd name="adj2" fmla="val 43490"/>
            </a:avLst>
          </a:prstGeom>
          <a:solidFill>
            <a:srgbClr val="D99694"/>
          </a:solidFill>
          <a:ln w="9525">
            <a:noFill/>
            <a:miter lim="800000"/>
            <a:headEnd/>
            <a:tailEnd/>
          </a:ln>
          <a:effectLst/>
        </p:spPr>
        <p:txBody>
          <a:bodyPr wrap="none" anchor="ctr"/>
          <a:lstStyle/>
          <a:p>
            <a:endParaRPr lang="en-US"/>
          </a:p>
        </p:txBody>
      </p:sp>
      <p:sp>
        <p:nvSpPr>
          <p:cNvPr id="10349" name="Rectangle 109"/>
          <p:cNvSpPr>
            <a:spLocks noChangeArrowheads="1"/>
          </p:cNvSpPr>
          <p:nvPr/>
        </p:nvSpPr>
        <p:spPr bwMode="auto">
          <a:xfrm>
            <a:off x="7064375" y="927100"/>
            <a:ext cx="2079625"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lang="en-GB" sz="2000" dirty="0">
                <a:solidFill>
                  <a:schemeClr val="accent2"/>
                </a:solidFill>
              </a:rPr>
              <a:t>AA library </a:t>
            </a:r>
            <a:endParaRPr lang="en-GB" sz="2000" b="1" dirty="0">
              <a:solidFill>
                <a:schemeClr val="accent2"/>
              </a:solidFill>
            </a:endParaRPr>
          </a:p>
        </p:txBody>
      </p:sp>
      <p:sp>
        <p:nvSpPr>
          <p:cNvPr id="10352" name="Rectangle 112"/>
          <p:cNvSpPr>
            <a:spLocks noChangeArrowheads="1"/>
          </p:cNvSpPr>
          <p:nvPr/>
        </p:nvSpPr>
        <p:spPr bwMode="auto">
          <a:xfrm>
            <a:off x="5334000" y="3657600"/>
            <a:ext cx="3455988" cy="2198688"/>
          </a:xfrm>
          <a:prstGeom prst="rect">
            <a:avLst/>
          </a:prstGeom>
          <a:solidFill>
            <a:schemeClr val="accent2">
              <a:lumMod val="20000"/>
              <a:lumOff val="80000"/>
            </a:schemeClr>
          </a:solidFill>
          <a:ln w="9525">
            <a:noFill/>
            <a:miter lim="800000"/>
            <a:headEnd/>
            <a:tailEnd/>
          </a:ln>
          <a:effectLst/>
        </p:spPr>
        <p:txBody>
          <a:bodyPr wrap="none" anchor="ctr"/>
          <a:lstStyle/>
          <a:p>
            <a:pPr algn="ctr" eaLnBrk="1" hangingPunct="1"/>
            <a:endParaRPr lang="en-US" sz="1800" b="1">
              <a:latin typeface="Century Schoolbook" charset="0"/>
            </a:endParaRPr>
          </a:p>
        </p:txBody>
      </p:sp>
      <p:grpSp>
        <p:nvGrpSpPr>
          <p:cNvPr id="10372" name="Group 132"/>
          <p:cNvGrpSpPr>
            <a:grpSpLocks/>
          </p:cNvGrpSpPr>
          <p:nvPr/>
        </p:nvGrpSpPr>
        <p:grpSpPr bwMode="auto">
          <a:xfrm>
            <a:off x="6824663" y="5453063"/>
            <a:ext cx="681037" cy="269875"/>
            <a:chOff x="4014" y="1661"/>
            <a:chExt cx="518" cy="272"/>
          </a:xfrm>
        </p:grpSpPr>
        <p:sp>
          <p:nvSpPr>
            <p:cNvPr id="10373" name="Line 133"/>
            <p:cNvSpPr>
              <a:spLocks noChangeShapeType="1"/>
            </p:cNvSpPr>
            <p:nvPr/>
          </p:nvSpPr>
          <p:spPr bwMode="auto">
            <a:xfrm>
              <a:off x="4014" y="1661"/>
              <a:ext cx="518" cy="0"/>
            </a:xfrm>
            <a:prstGeom prst="line">
              <a:avLst/>
            </a:prstGeom>
            <a:noFill/>
            <a:ln w="38100">
              <a:solidFill>
                <a:srgbClr val="4DBDA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74" name="Line 134"/>
            <p:cNvSpPr>
              <a:spLocks noChangeShapeType="1"/>
            </p:cNvSpPr>
            <p:nvPr/>
          </p:nvSpPr>
          <p:spPr bwMode="auto">
            <a:xfrm>
              <a:off x="4014" y="1752"/>
              <a:ext cx="518" cy="0"/>
            </a:xfrm>
            <a:prstGeom prst="line">
              <a:avLst/>
            </a:prstGeom>
            <a:noFill/>
            <a:ln w="38100">
              <a:solidFill>
                <a:srgbClr val="4DBDA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75" name="Line 135"/>
            <p:cNvSpPr>
              <a:spLocks noChangeShapeType="1"/>
            </p:cNvSpPr>
            <p:nvPr/>
          </p:nvSpPr>
          <p:spPr bwMode="auto">
            <a:xfrm>
              <a:off x="4014" y="1842"/>
              <a:ext cx="518" cy="0"/>
            </a:xfrm>
            <a:prstGeom prst="line">
              <a:avLst/>
            </a:prstGeom>
            <a:noFill/>
            <a:ln w="38100">
              <a:solidFill>
                <a:srgbClr val="4DBDA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76" name="Line 136"/>
            <p:cNvSpPr>
              <a:spLocks noChangeShapeType="1"/>
            </p:cNvSpPr>
            <p:nvPr/>
          </p:nvSpPr>
          <p:spPr bwMode="auto">
            <a:xfrm>
              <a:off x="4014" y="1933"/>
              <a:ext cx="518" cy="0"/>
            </a:xfrm>
            <a:prstGeom prst="line">
              <a:avLst/>
            </a:prstGeom>
            <a:noFill/>
            <a:ln w="38100">
              <a:solidFill>
                <a:srgbClr val="4DBDA0"/>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0377" name="Group 137"/>
          <p:cNvGrpSpPr>
            <a:grpSpLocks/>
          </p:cNvGrpSpPr>
          <p:nvPr/>
        </p:nvGrpSpPr>
        <p:grpSpPr bwMode="auto">
          <a:xfrm>
            <a:off x="7240588" y="4376738"/>
            <a:ext cx="608012" cy="325437"/>
            <a:chOff x="4694" y="606"/>
            <a:chExt cx="463" cy="329"/>
          </a:xfrm>
        </p:grpSpPr>
        <p:sp>
          <p:nvSpPr>
            <p:cNvPr id="10378" name="Line 138"/>
            <p:cNvSpPr>
              <a:spLocks noChangeShapeType="1"/>
            </p:cNvSpPr>
            <p:nvPr/>
          </p:nvSpPr>
          <p:spPr bwMode="auto">
            <a:xfrm>
              <a:off x="4694" y="606"/>
              <a:ext cx="463" cy="0"/>
            </a:xfrm>
            <a:prstGeom prst="line">
              <a:avLst/>
            </a:prstGeom>
            <a:noFill/>
            <a:ln w="38100">
              <a:solidFill>
                <a:srgbClr val="DC4609"/>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79" name="Line 139"/>
            <p:cNvSpPr>
              <a:spLocks noChangeShapeType="1"/>
            </p:cNvSpPr>
            <p:nvPr/>
          </p:nvSpPr>
          <p:spPr bwMode="auto">
            <a:xfrm>
              <a:off x="4694" y="680"/>
              <a:ext cx="463" cy="0"/>
            </a:xfrm>
            <a:prstGeom prst="line">
              <a:avLst/>
            </a:prstGeom>
            <a:noFill/>
            <a:ln w="38100">
              <a:solidFill>
                <a:srgbClr val="DC4609"/>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80" name="Line 140"/>
            <p:cNvSpPr>
              <a:spLocks noChangeShapeType="1"/>
            </p:cNvSpPr>
            <p:nvPr/>
          </p:nvSpPr>
          <p:spPr bwMode="auto">
            <a:xfrm>
              <a:off x="4694" y="754"/>
              <a:ext cx="354" cy="0"/>
            </a:xfrm>
            <a:prstGeom prst="line">
              <a:avLst/>
            </a:prstGeom>
            <a:noFill/>
            <a:ln w="38100">
              <a:solidFill>
                <a:srgbClr val="DC4609"/>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81" name="Line 141"/>
            <p:cNvSpPr>
              <a:spLocks noChangeShapeType="1"/>
            </p:cNvSpPr>
            <p:nvPr/>
          </p:nvSpPr>
          <p:spPr bwMode="auto">
            <a:xfrm>
              <a:off x="4694" y="935"/>
              <a:ext cx="381" cy="0"/>
            </a:xfrm>
            <a:prstGeom prst="line">
              <a:avLst/>
            </a:prstGeom>
            <a:noFill/>
            <a:ln w="38100">
              <a:solidFill>
                <a:srgbClr val="DC4609"/>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82" name="Line 142"/>
            <p:cNvSpPr>
              <a:spLocks noChangeShapeType="1"/>
            </p:cNvSpPr>
            <p:nvPr/>
          </p:nvSpPr>
          <p:spPr bwMode="auto">
            <a:xfrm>
              <a:off x="4694" y="845"/>
              <a:ext cx="436" cy="0"/>
            </a:xfrm>
            <a:prstGeom prst="line">
              <a:avLst/>
            </a:prstGeom>
            <a:noFill/>
            <a:ln w="38100">
              <a:solidFill>
                <a:srgbClr val="DC4609"/>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0383" name="Group 143"/>
          <p:cNvGrpSpPr>
            <a:grpSpLocks/>
          </p:cNvGrpSpPr>
          <p:nvPr/>
        </p:nvGrpSpPr>
        <p:grpSpPr bwMode="auto">
          <a:xfrm>
            <a:off x="6286500" y="4959350"/>
            <a:ext cx="681038" cy="147638"/>
            <a:chOff x="3560" y="1207"/>
            <a:chExt cx="518" cy="149"/>
          </a:xfrm>
        </p:grpSpPr>
        <p:sp>
          <p:nvSpPr>
            <p:cNvPr id="10384" name="Line 144"/>
            <p:cNvSpPr>
              <a:spLocks noChangeShapeType="1"/>
            </p:cNvSpPr>
            <p:nvPr/>
          </p:nvSpPr>
          <p:spPr bwMode="auto">
            <a:xfrm>
              <a:off x="3560" y="1207"/>
              <a:ext cx="490" cy="0"/>
            </a:xfrm>
            <a:prstGeom prst="line">
              <a:avLst/>
            </a:prstGeom>
            <a:noFill/>
            <a:ln w="38100">
              <a:solidFill>
                <a:schemeClr val="accent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85" name="Line 145"/>
            <p:cNvSpPr>
              <a:spLocks noChangeShapeType="1"/>
            </p:cNvSpPr>
            <p:nvPr/>
          </p:nvSpPr>
          <p:spPr bwMode="auto">
            <a:xfrm>
              <a:off x="3560" y="1281"/>
              <a:ext cx="518" cy="0"/>
            </a:xfrm>
            <a:prstGeom prst="line">
              <a:avLst/>
            </a:prstGeom>
            <a:noFill/>
            <a:ln w="38100">
              <a:solidFill>
                <a:schemeClr val="accent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86" name="Line 146"/>
            <p:cNvSpPr>
              <a:spLocks noChangeShapeType="1"/>
            </p:cNvSpPr>
            <p:nvPr/>
          </p:nvSpPr>
          <p:spPr bwMode="auto">
            <a:xfrm>
              <a:off x="3560" y="1356"/>
              <a:ext cx="436" cy="0"/>
            </a:xfrm>
            <a:prstGeom prst="line">
              <a:avLst/>
            </a:prstGeom>
            <a:noFill/>
            <a:ln w="38100">
              <a:solidFill>
                <a:schemeClr val="accent2"/>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0387" name="Group 147"/>
          <p:cNvGrpSpPr>
            <a:grpSpLocks/>
          </p:cNvGrpSpPr>
          <p:nvPr/>
        </p:nvGrpSpPr>
        <p:grpSpPr bwMode="auto">
          <a:xfrm>
            <a:off x="5810250" y="4376738"/>
            <a:ext cx="895350" cy="354012"/>
            <a:chOff x="3334" y="622"/>
            <a:chExt cx="681" cy="359"/>
          </a:xfrm>
        </p:grpSpPr>
        <p:sp>
          <p:nvSpPr>
            <p:cNvPr id="10388" name="Line 148"/>
            <p:cNvSpPr>
              <a:spLocks noChangeShapeType="1"/>
            </p:cNvSpPr>
            <p:nvPr/>
          </p:nvSpPr>
          <p:spPr bwMode="auto">
            <a:xfrm>
              <a:off x="3334" y="622"/>
              <a:ext cx="654" cy="0"/>
            </a:xfrm>
            <a:prstGeom prst="line">
              <a:avLst/>
            </a:prstGeom>
            <a:noFill/>
            <a:ln w="38100">
              <a:solidFill>
                <a:schemeClr val="folHlink"/>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89" name="Line 149"/>
            <p:cNvSpPr>
              <a:spLocks noChangeShapeType="1"/>
            </p:cNvSpPr>
            <p:nvPr/>
          </p:nvSpPr>
          <p:spPr bwMode="auto">
            <a:xfrm>
              <a:off x="3334" y="709"/>
              <a:ext cx="681" cy="0"/>
            </a:xfrm>
            <a:prstGeom prst="line">
              <a:avLst/>
            </a:prstGeom>
            <a:noFill/>
            <a:ln w="38100">
              <a:solidFill>
                <a:schemeClr val="folHlink"/>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90" name="Line 150"/>
            <p:cNvSpPr>
              <a:spLocks noChangeShapeType="1"/>
            </p:cNvSpPr>
            <p:nvPr/>
          </p:nvSpPr>
          <p:spPr bwMode="auto">
            <a:xfrm>
              <a:off x="3334" y="799"/>
              <a:ext cx="654" cy="0"/>
            </a:xfrm>
            <a:prstGeom prst="line">
              <a:avLst/>
            </a:prstGeom>
            <a:noFill/>
            <a:ln w="38100">
              <a:solidFill>
                <a:schemeClr val="folHlink"/>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91" name="Line 151"/>
            <p:cNvSpPr>
              <a:spLocks noChangeShapeType="1"/>
            </p:cNvSpPr>
            <p:nvPr/>
          </p:nvSpPr>
          <p:spPr bwMode="auto">
            <a:xfrm>
              <a:off x="3379" y="981"/>
              <a:ext cx="518" cy="0"/>
            </a:xfrm>
            <a:prstGeom prst="line">
              <a:avLst/>
            </a:prstGeom>
            <a:noFill/>
            <a:ln w="38100">
              <a:solidFill>
                <a:schemeClr val="folHlink"/>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92" name="Line 152"/>
            <p:cNvSpPr>
              <a:spLocks noChangeShapeType="1"/>
            </p:cNvSpPr>
            <p:nvPr/>
          </p:nvSpPr>
          <p:spPr bwMode="auto">
            <a:xfrm>
              <a:off x="3334" y="890"/>
              <a:ext cx="635" cy="0"/>
            </a:xfrm>
            <a:prstGeom prst="line">
              <a:avLst/>
            </a:prstGeom>
            <a:noFill/>
            <a:ln w="38100">
              <a:solidFill>
                <a:schemeClr val="folHlink"/>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0393" name="Group 153"/>
          <p:cNvGrpSpPr>
            <a:grpSpLocks/>
          </p:cNvGrpSpPr>
          <p:nvPr/>
        </p:nvGrpSpPr>
        <p:grpSpPr bwMode="auto">
          <a:xfrm>
            <a:off x="7658100" y="4914900"/>
            <a:ext cx="895350" cy="354013"/>
            <a:chOff x="3334" y="622"/>
            <a:chExt cx="681" cy="359"/>
          </a:xfrm>
        </p:grpSpPr>
        <p:sp>
          <p:nvSpPr>
            <p:cNvPr id="10394" name="Line 154"/>
            <p:cNvSpPr>
              <a:spLocks noChangeShapeType="1"/>
            </p:cNvSpPr>
            <p:nvPr/>
          </p:nvSpPr>
          <p:spPr bwMode="auto">
            <a:xfrm>
              <a:off x="3334" y="622"/>
              <a:ext cx="654" cy="0"/>
            </a:xfrm>
            <a:prstGeom prst="line">
              <a:avLst/>
            </a:prstGeom>
            <a:noFill/>
            <a:ln w="38100">
              <a:solidFill>
                <a:schemeClr val="tx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95" name="Line 155"/>
            <p:cNvSpPr>
              <a:spLocks noChangeShapeType="1"/>
            </p:cNvSpPr>
            <p:nvPr/>
          </p:nvSpPr>
          <p:spPr bwMode="auto">
            <a:xfrm>
              <a:off x="3334" y="709"/>
              <a:ext cx="681" cy="0"/>
            </a:xfrm>
            <a:prstGeom prst="line">
              <a:avLst/>
            </a:prstGeom>
            <a:noFill/>
            <a:ln w="38100">
              <a:solidFill>
                <a:schemeClr val="tx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96" name="Line 156"/>
            <p:cNvSpPr>
              <a:spLocks noChangeShapeType="1"/>
            </p:cNvSpPr>
            <p:nvPr/>
          </p:nvSpPr>
          <p:spPr bwMode="auto">
            <a:xfrm>
              <a:off x="3334" y="799"/>
              <a:ext cx="654" cy="0"/>
            </a:xfrm>
            <a:prstGeom prst="line">
              <a:avLst/>
            </a:prstGeom>
            <a:noFill/>
            <a:ln w="38100">
              <a:solidFill>
                <a:schemeClr val="tx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97" name="Line 157"/>
            <p:cNvSpPr>
              <a:spLocks noChangeShapeType="1"/>
            </p:cNvSpPr>
            <p:nvPr/>
          </p:nvSpPr>
          <p:spPr bwMode="auto">
            <a:xfrm>
              <a:off x="3379" y="981"/>
              <a:ext cx="518" cy="0"/>
            </a:xfrm>
            <a:prstGeom prst="line">
              <a:avLst/>
            </a:prstGeom>
            <a:noFill/>
            <a:ln w="38100">
              <a:solidFill>
                <a:schemeClr val="tx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398" name="Line 158"/>
            <p:cNvSpPr>
              <a:spLocks noChangeShapeType="1"/>
            </p:cNvSpPr>
            <p:nvPr/>
          </p:nvSpPr>
          <p:spPr bwMode="auto">
            <a:xfrm>
              <a:off x="3334" y="890"/>
              <a:ext cx="635" cy="0"/>
            </a:xfrm>
            <a:prstGeom prst="line">
              <a:avLst/>
            </a:prstGeom>
            <a:noFill/>
            <a:ln w="38100">
              <a:solidFill>
                <a:schemeClr val="tx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0399" name="Group 159"/>
          <p:cNvGrpSpPr>
            <a:grpSpLocks/>
          </p:cNvGrpSpPr>
          <p:nvPr/>
        </p:nvGrpSpPr>
        <p:grpSpPr bwMode="auto">
          <a:xfrm>
            <a:off x="5989638" y="5364163"/>
            <a:ext cx="296862" cy="338137"/>
            <a:chOff x="3334" y="1591"/>
            <a:chExt cx="226" cy="342"/>
          </a:xfrm>
        </p:grpSpPr>
        <p:sp>
          <p:nvSpPr>
            <p:cNvPr id="10400" name="Line 160"/>
            <p:cNvSpPr>
              <a:spLocks noChangeShapeType="1"/>
            </p:cNvSpPr>
            <p:nvPr/>
          </p:nvSpPr>
          <p:spPr bwMode="auto">
            <a:xfrm>
              <a:off x="3334" y="1752"/>
              <a:ext cx="136" cy="0"/>
            </a:xfrm>
            <a:prstGeom prst="line">
              <a:avLst/>
            </a:prstGeom>
            <a:noFill/>
            <a:ln w="38100">
              <a:solidFill>
                <a:srgbClr val="FF63B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01" name="Line 161"/>
            <p:cNvSpPr>
              <a:spLocks noChangeShapeType="1"/>
            </p:cNvSpPr>
            <p:nvPr/>
          </p:nvSpPr>
          <p:spPr bwMode="auto">
            <a:xfrm>
              <a:off x="3334" y="1591"/>
              <a:ext cx="163" cy="0"/>
            </a:xfrm>
            <a:prstGeom prst="line">
              <a:avLst/>
            </a:prstGeom>
            <a:noFill/>
            <a:ln w="38100">
              <a:solidFill>
                <a:srgbClr val="FF63B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02" name="Line 162"/>
            <p:cNvSpPr>
              <a:spLocks noChangeShapeType="1"/>
            </p:cNvSpPr>
            <p:nvPr/>
          </p:nvSpPr>
          <p:spPr bwMode="auto">
            <a:xfrm>
              <a:off x="3334" y="1665"/>
              <a:ext cx="218" cy="0"/>
            </a:xfrm>
            <a:prstGeom prst="line">
              <a:avLst/>
            </a:prstGeom>
            <a:noFill/>
            <a:ln w="38100">
              <a:solidFill>
                <a:srgbClr val="FF63B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03" name="Line 163"/>
            <p:cNvSpPr>
              <a:spLocks noChangeShapeType="1"/>
            </p:cNvSpPr>
            <p:nvPr/>
          </p:nvSpPr>
          <p:spPr bwMode="auto">
            <a:xfrm>
              <a:off x="3334" y="1842"/>
              <a:ext cx="226" cy="0"/>
            </a:xfrm>
            <a:prstGeom prst="line">
              <a:avLst/>
            </a:prstGeom>
            <a:noFill/>
            <a:ln w="38100">
              <a:solidFill>
                <a:srgbClr val="FF63B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04" name="Line 164"/>
            <p:cNvSpPr>
              <a:spLocks noChangeShapeType="1"/>
            </p:cNvSpPr>
            <p:nvPr/>
          </p:nvSpPr>
          <p:spPr bwMode="auto">
            <a:xfrm>
              <a:off x="3334" y="1933"/>
              <a:ext cx="181" cy="0"/>
            </a:xfrm>
            <a:prstGeom prst="line">
              <a:avLst/>
            </a:prstGeom>
            <a:noFill/>
            <a:ln w="38100">
              <a:solidFill>
                <a:srgbClr val="FF63B1"/>
              </a:solidFill>
              <a:round/>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0405" name="Rectangle 165"/>
          <p:cNvSpPr>
            <a:spLocks noChangeArrowheads="1"/>
          </p:cNvSpPr>
          <p:nvPr/>
        </p:nvSpPr>
        <p:spPr bwMode="auto">
          <a:xfrm>
            <a:off x="5334000" y="3657600"/>
            <a:ext cx="34385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lang="en-GB" sz="2000" b="1" dirty="0">
                <a:solidFill>
                  <a:schemeClr val="accent2"/>
                </a:solidFill>
              </a:rPr>
              <a:t>Homologous gene clusters</a:t>
            </a:r>
            <a:r>
              <a:rPr lang="en-GB" sz="2000" dirty="0">
                <a:solidFill>
                  <a:schemeClr val="accent2"/>
                </a:solidFill>
              </a:rPr>
              <a:t/>
            </a:r>
            <a:br>
              <a:rPr lang="en-GB" sz="2000" dirty="0">
                <a:solidFill>
                  <a:schemeClr val="accent2"/>
                </a:solidFill>
              </a:rPr>
            </a:br>
            <a:r>
              <a:rPr lang="en-GB" sz="2000" dirty="0">
                <a:solidFill>
                  <a:schemeClr val="accent2"/>
                </a:solidFill>
              </a:rPr>
              <a:t>(unaligned AA data)</a:t>
            </a:r>
            <a:endParaRPr lang="en-GB" sz="2000" b="1" dirty="0">
              <a:latin typeface="Century Schoolbook" charset="0"/>
            </a:endParaRPr>
          </a:p>
        </p:txBody>
      </p:sp>
      <p:sp>
        <p:nvSpPr>
          <p:cNvPr id="10407" name="AutoShape 167"/>
          <p:cNvSpPr>
            <a:spLocks noChangeArrowheads="1"/>
          </p:cNvSpPr>
          <p:nvPr/>
        </p:nvSpPr>
        <p:spPr bwMode="auto">
          <a:xfrm rot="-16200000">
            <a:off x="6838156" y="3142457"/>
            <a:ext cx="493713" cy="304800"/>
          </a:xfrm>
          <a:prstGeom prst="rightArrow">
            <a:avLst>
              <a:gd name="adj1" fmla="val 50000"/>
              <a:gd name="adj2" fmla="val 40495"/>
            </a:avLst>
          </a:prstGeom>
          <a:solidFill>
            <a:schemeClr val="accent2">
              <a:lumMod val="60000"/>
              <a:lumOff val="40000"/>
            </a:schemeClr>
          </a:solidFill>
          <a:ln w="9525">
            <a:noFill/>
            <a:miter lim="800000"/>
            <a:headEnd/>
            <a:tailEnd/>
          </a:ln>
          <a:effectLst/>
        </p:spPr>
        <p:txBody>
          <a:bodyPr wrap="none" anchor="ctr"/>
          <a:lstStyle/>
          <a:p>
            <a:endParaRPr lang="en-US"/>
          </a:p>
        </p:txBody>
      </p:sp>
      <p:sp>
        <p:nvSpPr>
          <p:cNvPr id="10408" name="AutoShape 168"/>
          <p:cNvSpPr>
            <a:spLocks noChangeArrowheads="1"/>
          </p:cNvSpPr>
          <p:nvPr/>
        </p:nvSpPr>
        <p:spPr bwMode="auto">
          <a:xfrm rot="10800000">
            <a:off x="4648200" y="4724400"/>
            <a:ext cx="530225" cy="304800"/>
          </a:xfrm>
          <a:prstGeom prst="rightArrow">
            <a:avLst>
              <a:gd name="adj1" fmla="val 50000"/>
              <a:gd name="adj2" fmla="val 43490"/>
            </a:avLst>
          </a:prstGeom>
          <a:solidFill>
            <a:srgbClr val="D99694"/>
          </a:solidFill>
          <a:ln w="9525">
            <a:noFill/>
            <a:miter lim="800000"/>
            <a:headEnd/>
            <a:tailEnd/>
          </a:ln>
          <a:effectLst/>
        </p:spPr>
        <p:txBody>
          <a:bodyPr wrap="none" anchor="ctr"/>
          <a:lstStyle/>
          <a:p>
            <a:endParaRPr lang="en-US"/>
          </a:p>
        </p:txBody>
      </p:sp>
      <p:sp>
        <p:nvSpPr>
          <p:cNvPr id="10409" name="Rectangle 169"/>
          <p:cNvSpPr>
            <a:spLocks noChangeArrowheads="1"/>
          </p:cNvSpPr>
          <p:nvPr/>
        </p:nvSpPr>
        <p:spPr bwMode="auto">
          <a:xfrm>
            <a:off x="1295400" y="3668713"/>
            <a:ext cx="3276600" cy="2198688"/>
          </a:xfrm>
          <a:prstGeom prst="rect">
            <a:avLst/>
          </a:prstGeom>
          <a:solidFill>
            <a:schemeClr val="accent2">
              <a:lumMod val="20000"/>
              <a:lumOff val="80000"/>
            </a:schemeClr>
          </a:solidFill>
          <a:ln w="9525">
            <a:noFill/>
            <a:miter lim="800000"/>
            <a:headEnd/>
            <a:tailEnd/>
          </a:ln>
          <a:effectLst/>
        </p:spPr>
        <p:txBody>
          <a:bodyPr wrap="none" anchor="ctr"/>
          <a:lstStyle/>
          <a:p>
            <a:pPr algn="ctr" eaLnBrk="1" hangingPunct="1"/>
            <a:endParaRPr lang="en-US" sz="1800" b="1">
              <a:latin typeface="Century Schoolbook" charset="0"/>
            </a:endParaRPr>
          </a:p>
        </p:txBody>
      </p:sp>
      <p:grpSp>
        <p:nvGrpSpPr>
          <p:cNvPr id="10410" name="Group 170"/>
          <p:cNvGrpSpPr>
            <a:grpSpLocks/>
          </p:cNvGrpSpPr>
          <p:nvPr/>
        </p:nvGrpSpPr>
        <p:grpSpPr bwMode="auto">
          <a:xfrm>
            <a:off x="2708688" y="5376863"/>
            <a:ext cx="645687" cy="269875"/>
            <a:chOff x="4014" y="1661"/>
            <a:chExt cx="518" cy="272"/>
          </a:xfrm>
        </p:grpSpPr>
        <p:sp>
          <p:nvSpPr>
            <p:cNvPr id="10411" name="Line 171"/>
            <p:cNvSpPr>
              <a:spLocks noChangeShapeType="1"/>
            </p:cNvSpPr>
            <p:nvPr/>
          </p:nvSpPr>
          <p:spPr bwMode="auto">
            <a:xfrm>
              <a:off x="4014" y="1661"/>
              <a:ext cx="518" cy="0"/>
            </a:xfrm>
            <a:prstGeom prst="line">
              <a:avLst/>
            </a:prstGeom>
            <a:noFill/>
            <a:ln w="38100">
              <a:solidFill>
                <a:srgbClr val="4DBDA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12" name="Line 172"/>
            <p:cNvSpPr>
              <a:spLocks noChangeShapeType="1"/>
            </p:cNvSpPr>
            <p:nvPr/>
          </p:nvSpPr>
          <p:spPr bwMode="auto">
            <a:xfrm>
              <a:off x="4014" y="1752"/>
              <a:ext cx="518" cy="0"/>
            </a:xfrm>
            <a:prstGeom prst="line">
              <a:avLst/>
            </a:prstGeom>
            <a:noFill/>
            <a:ln w="38100">
              <a:solidFill>
                <a:srgbClr val="4DBDA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13" name="Line 173"/>
            <p:cNvSpPr>
              <a:spLocks noChangeShapeType="1"/>
            </p:cNvSpPr>
            <p:nvPr/>
          </p:nvSpPr>
          <p:spPr bwMode="auto">
            <a:xfrm>
              <a:off x="4014" y="1842"/>
              <a:ext cx="518" cy="0"/>
            </a:xfrm>
            <a:prstGeom prst="line">
              <a:avLst/>
            </a:prstGeom>
            <a:noFill/>
            <a:ln w="38100">
              <a:solidFill>
                <a:srgbClr val="4DBDA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14" name="Line 174"/>
            <p:cNvSpPr>
              <a:spLocks noChangeShapeType="1"/>
            </p:cNvSpPr>
            <p:nvPr/>
          </p:nvSpPr>
          <p:spPr bwMode="auto">
            <a:xfrm>
              <a:off x="4014" y="1933"/>
              <a:ext cx="518" cy="0"/>
            </a:xfrm>
            <a:prstGeom prst="line">
              <a:avLst/>
            </a:prstGeom>
            <a:noFill/>
            <a:ln w="38100">
              <a:solidFill>
                <a:srgbClr val="4DBDA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0416" name="Line 176"/>
          <p:cNvSpPr>
            <a:spLocks noChangeShapeType="1"/>
          </p:cNvSpPr>
          <p:nvPr/>
        </p:nvSpPr>
        <p:spPr bwMode="auto">
          <a:xfrm>
            <a:off x="3122590" y="4300538"/>
            <a:ext cx="576453" cy="0"/>
          </a:xfrm>
          <a:prstGeom prst="line">
            <a:avLst/>
          </a:prstGeom>
          <a:noFill/>
          <a:ln w="38100">
            <a:solidFill>
              <a:srgbClr val="DC4609"/>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17" name="Line 177"/>
          <p:cNvSpPr>
            <a:spLocks noChangeShapeType="1"/>
          </p:cNvSpPr>
          <p:nvPr/>
        </p:nvSpPr>
        <p:spPr bwMode="auto">
          <a:xfrm>
            <a:off x="3122590" y="4373563"/>
            <a:ext cx="576453" cy="0"/>
          </a:xfrm>
          <a:prstGeom prst="line">
            <a:avLst/>
          </a:prstGeom>
          <a:noFill/>
          <a:ln w="38100">
            <a:solidFill>
              <a:srgbClr val="DC4609"/>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0448" name="Group 208"/>
          <p:cNvGrpSpPr>
            <a:grpSpLocks/>
          </p:cNvGrpSpPr>
          <p:nvPr/>
        </p:nvGrpSpPr>
        <p:grpSpPr bwMode="auto">
          <a:xfrm>
            <a:off x="2198459" y="4876800"/>
            <a:ext cx="645687" cy="153988"/>
            <a:chOff x="1303" y="3072"/>
            <a:chExt cx="429" cy="97"/>
          </a:xfrm>
        </p:grpSpPr>
        <p:sp>
          <p:nvSpPr>
            <p:cNvPr id="10422" name="Line 182"/>
            <p:cNvSpPr>
              <a:spLocks noChangeShapeType="1"/>
            </p:cNvSpPr>
            <p:nvPr/>
          </p:nvSpPr>
          <p:spPr bwMode="auto">
            <a:xfrm flipV="1">
              <a:off x="1303" y="3072"/>
              <a:ext cx="425" cy="4"/>
            </a:xfrm>
            <a:prstGeom prst="line">
              <a:avLst/>
            </a:prstGeom>
            <a:noFill/>
            <a:ln w="38100">
              <a:solidFill>
                <a:schemeClr val="accent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23" name="Line 183"/>
            <p:cNvSpPr>
              <a:spLocks noChangeShapeType="1"/>
            </p:cNvSpPr>
            <p:nvPr/>
          </p:nvSpPr>
          <p:spPr bwMode="auto">
            <a:xfrm>
              <a:off x="1303" y="3122"/>
              <a:ext cx="429" cy="0"/>
            </a:xfrm>
            <a:prstGeom prst="line">
              <a:avLst/>
            </a:prstGeom>
            <a:noFill/>
            <a:ln w="38100">
              <a:solidFill>
                <a:schemeClr val="accent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24" name="Line 184"/>
            <p:cNvSpPr>
              <a:spLocks noChangeShapeType="1"/>
            </p:cNvSpPr>
            <p:nvPr/>
          </p:nvSpPr>
          <p:spPr bwMode="auto">
            <a:xfrm flipV="1">
              <a:off x="1303" y="3168"/>
              <a:ext cx="425" cy="1"/>
            </a:xfrm>
            <a:prstGeom prst="line">
              <a:avLst/>
            </a:prstGeom>
            <a:noFill/>
            <a:ln w="38100">
              <a:solidFill>
                <a:schemeClr val="accent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0426" name="Line 186"/>
          <p:cNvSpPr>
            <a:spLocks noChangeShapeType="1"/>
          </p:cNvSpPr>
          <p:nvPr/>
        </p:nvSpPr>
        <p:spPr bwMode="auto">
          <a:xfrm>
            <a:off x="1746930" y="4300538"/>
            <a:ext cx="815764" cy="0"/>
          </a:xfrm>
          <a:prstGeom prst="line">
            <a:avLst/>
          </a:prstGeom>
          <a:noFill/>
          <a:ln w="38100">
            <a:solidFill>
              <a:schemeClr val="folHlink"/>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27" name="Line 187"/>
          <p:cNvSpPr>
            <a:spLocks noChangeShapeType="1"/>
          </p:cNvSpPr>
          <p:nvPr/>
        </p:nvSpPr>
        <p:spPr bwMode="auto">
          <a:xfrm>
            <a:off x="1746930" y="4386263"/>
            <a:ext cx="806733" cy="1588"/>
          </a:xfrm>
          <a:prstGeom prst="line">
            <a:avLst/>
          </a:prstGeom>
          <a:noFill/>
          <a:ln w="38100">
            <a:solidFill>
              <a:schemeClr val="folHlink"/>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28" name="Line 188"/>
          <p:cNvSpPr>
            <a:spLocks noChangeShapeType="1"/>
          </p:cNvSpPr>
          <p:nvPr/>
        </p:nvSpPr>
        <p:spPr bwMode="auto">
          <a:xfrm>
            <a:off x="1746930" y="4475163"/>
            <a:ext cx="815764" cy="0"/>
          </a:xfrm>
          <a:prstGeom prst="line">
            <a:avLst/>
          </a:prstGeom>
          <a:noFill/>
          <a:ln w="38100">
            <a:solidFill>
              <a:schemeClr val="folHlink"/>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29" name="Line 189"/>
          <p:cNvSpPr>
            <a:spLocks noChangeShapeType="1"/>
          </p:cNvSpPr>
          <p:nvPr/>
        </p:nvSpPr>
        <p:spPr bwMode="auto">
          <a:xfrm flipV="1">
            <a:off x="1754455" y="4648200"/>
            <a:ext cx="806733" cy="6350"/>
          </a:xfrm>
          <a:prstGeom prst="line">
            <a:avLst/>
          </a:prstGeom>
          <a:noFill/>
          <a:ln w="38100">
            <a:solidFill>
              <a:schemeClr val="folHlink"/>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30" name="Line 190"/>
          <p:cNvSpPr>
            <a:spLocks noChangeShapeType="1"/>
          </p:cNvSpPr>
          <p:nvPr/>
        </p:nvSpPr>
        <p:spPr bwMode="auto">
          <a:xfrm>
            <a:off x="1746930" y="4564063"/>
            <a:ext cx="806733" cy="0"/>
          </a:xfrm>
          <a:prstGeom prst="line">
            <a:avLst/>
          </a:prstGeom>
          <a:noFill/>
          <a:ln w="38100">
            <a:solidFill>
              <a:schemeClr val="folHlink"/>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32" name="Line 192"/>
          <p:cNvSpPr>
            <a:spLocks noChangeShapeType="1"/>
          </p:cNvSpPr>
          <p:nvPr/>
        </p:nvSpPr>
        <p:spPr bwMode="auto">
          <a:xfrm>
            <a:off x="3498865" y="4838700"/>
            <a:ext cx="848876" cy="0"/>
          </a:xfrm>
          <a:prstGeom prst="line">
            <a:avLst/>
          </a:prstGeom>
          <a:noFill/>
          <a:ln w="381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33" name="Line 193"/>
          <p:cNvSpPr>
            <a:spLocks noChangeShapeType="1"/>
          </p:cNvSpPr>
          <p:nvPr/>
        </p:nvSpPr>
        <p:spPr bwMode="auto">
          <a:xfrm>
            <a:off x="3498865" y="4924425"/>
            <a:ext cx="848876" cy="0"/>
          </a:xfrm>
          <a:prstGeom prst="line">
            <a:avLst/>
          </a:prstGeom>
          <a:noFill/>
          <a:ln w="381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34" name="Line 194"/>
          <p:cNvSpPr>
            <a:spLocks noChangeShapeType="1"/>
          </p:cNvSpPr>
          <p:nvPr/>
        </p:nvSpPr>
        <p:spPr bwMode="auto">
          <a:xfrm>
            <a:off x="3498865" y="5013325"/>
            <a:ext cx="848876" cy="0"/>
          </a:xfrm>
          <a:prstGeom prst="line">
            <a:avLst/>
          </a:prstGeom>
          <a:noFill/>
          <a:ln w="381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35" name="Line 195"/>
          <p:cNvSpPr>
            <a:spLocks noChangeShapeType="1"/>
          </p:cNvSpPr>
          <p:nvPr/>
        </p:nvSpPr>
        <p:spPr bwMode="auto">
          <a:xfrm>
            <a:off x="3495854" y="5192713"/>
            <a:ext cx="848876" cy="0"/>
          </a:xfrm>
          <a:prstGeom prst="line">
            <a:avLst/>
          </a:prstGeom>
          <a:noFill/>
          <a:ln w="381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36" name="Line 196"/>
          <p:cNvSpPr>
            <a:spLocks noChangeShapeType="1"/>
          </p:cNvSpPr>
          <p:nvPr/>
        </p:nvSpPr>
        <p:spPr bwMode="auto">
          <a:xfrm>
            <a:off x="3498865" y="5102225"/>
            <a:ext cx="848876" cy="0"/>
          </a:xfrm>
          <a:prstGeom prst="line">
            <a:avLst/>
          </a:prstGeom>
          <a:noFill/>
          <a:ln w="38100">
            <a:solidFill>
              <a:schemeClr val="tx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43" name="Rectangle 203"/>
          <p:cNvSpPr>
            <a:spLocks noChangeArrowheads="1"/>
          </p:cNvSpPr>
          <p:nvPr/>
        </p:nvSpPr>
        <p:spPr bwMode="auto">
          <a:xfrm>
            <a:off x="1295400" y="3657600"/>
            <a:ext cx="3260044"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lang="en-GB" sz="2000" b="1" dirty="0">
                <a:solidFill>
                  <a:schemeClr val="accent2"/>
                </a:solidFill>
              </a:rPr>
              <a:t>MSAs </a:t>
            </a:r>
            <a:r>
              <a:rPr lang="en-GB" sz="2000" dirty="0">
                <a:solidFill>
                  <a:schemeClr val="accent2"/>
                </a:solidFill>
              </a:rPr>
              <a:t>(both AA and CDs)</a:t>
            </a:r>
          </a:p>
        </p:txBody>
      </p:sp>
      <p:grpSp>
        <p:nvGrpSpPr>
          <p:cNvPr id="10447" name="Group 207"/>
          <p:cNvGrpSpPr>
            <a:grpSpLocks/>
          </p:cNvGrpSpPr>
          <p:nvPr/>
        </p:nvGrpSpPr>
        <p:grpSpPr bwMode="auto">
          <a:xfrm>
            <a:off x="1898945" y="5257800"/>
            <a:ext cx="288979" cy="304800"/>
            <a:chOff x="1104" y="3312"/>
            <a:chExt cx="192" cy="192"/>
          </a:xfrm>
        </p:grpSpPr>
        <p:sp>
          <p:nvSpPr>
            <p:cNvPr id="10440" name="Line 200"/>
            <p:cNvSpPr>
              <a:spLocks noChangeShapeType="1"/>
            </p:cNvSpPr>
            <p:nvPr/>
          </p:nvSpPr>
          <p:spPr bwMode="auto">
            <a:xfrm>
              <a:off x="1104" y="3360"/>
              <a:ext cx="192" cy="0"/>
            </a:xfrm>
            <a:prstGeom prst="line">
              <a:avLst/>
            </a:prstGeom>
            <a:noFill/>
            <a:ln w="38100">
              <a:solidFill>
                <a:srgbClr val="FF63B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41" name="Line 201"/>
            <p:cNvSpPr>
              <a:spLocks noChangeShapeType="1"/>
            </p:cNvSpPr>
            <p:nvPr/>
          </p:nvSpPr>
          <p:spPr bwMode="auto">
            <a:xfrm>
              <a:off x="1104" y="3504"/>
              <a:ext cx="187" cy="0"/>
            </a:xfrm>
            <a:prstGeom prst="line">
              <a:avLst/>
            </a:prstGeom>
            <a:noFill/>
            <a:ln w="38100">
              <a:solidFill>
                <a:srgbClr val="FF63B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44" name="Line 204"/>
            <p:cNvSpPr>
              <a:spLocks noChangeShapeType="1"/>
            </p:cNvSpPr>
            <p:nvPr/>
          </p:nvSpPr>
          <p:spPr bwMode="auto">
            <a:xfrm>
              <a:off x="1104" y="3456"/>
              <a:ext cx="187" cy="0"/>
            </a:xfrm>
            <a:prstGeom prst="line">
              <a:avLst/>
            </a:prstGeom>
            <a:noFill/>
            <a:ln w="38100">
              <a:solidFill>
                <a:srgbClr val="FF63B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45" name="Line 205"/>
            <p:cNvSpPr>
              <a:spLocks noChangeShapeType="1"/>
            </p:cNvSpPr>
            <p:nvPr/>
          </p:nvSpPr>
          <p:spPr bwMode="auto">
            <a:xfrm>
              <a:off x="1104" y="3408"/>
              <a:ext cx="187" cy="0"/>
            </a:xfrm>
            <a:prstGeom prst="line">
              <a:avLst/>
            </a:prstGeom>
            <a:noFill/>
            <a:ln w="38100">
              <a:solidFill>
                <a:srgbClr val="FF63B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46" name="Line 206"/>
            <p:cNvSpPr>
              <a:spLocks noChangeShapeType="1"/>
            </p:cNvSpPr>
            <p:nvPr/>
          </p:nvSpPr>
          <p:spPr bwMode="auto">
            <a:xfrm>
              <a:off x="1104" y="3312"/>
              <a:ext cx="187" cy="0"/>
            </a:xfrm>
            <a:prstGeom prst="line">
              <a:avLst/>
            </a:prstGeom>
            <a:noFill/>
            <a:ln w="38100">
              <a:solidFill>
                <a:srgbClr val="FF63B1"/>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0449" name="Line 209"/>
          <p:cNvSpPr>
            <a:spLocks noChangeShapeType="1"/>
          </p:cNvSpPr>
          <p:nvPr/>
        </p:nvSpPr>
        <p:spPr bwMode="auto">
          <a:xfrm>
            <a:off x="3128610" y="4452938"/>
            <a:ext cx="576453" cy="0"/>
          </a:xfrm>
          <a:prstGeom prst="line">
            <a:avLst/>
          </a:prstGeom>
          <a:noFill/>
          <a:ln w="38100">
            <a:solidFill>
              <a:srgbClr val="DC4609"/>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50" name="Line 210"/>
          <p:cNvSpPr>
            <a:spLocks noChangeShapeType="1"/>
          </p:cNvSpPr>
          <p:nvPr/>
        </p:nvSpPr>
        <p:spPr bwMode="auto">
          <a:xfrm>
            <a:off x="3128610" y="4525963"/>
            <a:ext cx="576453" cy="0"/>
          </a:xfrm>
          <a:prstGeom prst="line">
            <a:avLst/>
          </a:prstGeom>
          <a:noFill/>
          <a:ln w="38100">
            <a:solidFill>
              <a:srgbClr val="DC4609"/>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52" name="Line 212"/>
          <p:cNvSpPr>
            <a:spLocks noChangeShapeType="1"/>
          </p:cNvSpPr>
          <p:nvPr/>
        </p:nvSpPr>
        <p:spPr bwMode="auto">
          <a:xfrm>
            <a:off x="3127105" y="4597400"/>
            <a:ext cx="576453" cy="0"/>
          </a:xfrm>
          <a:prstGeom prst="line">
            <a:avLst/>
          </a:prstGeom>
          <a:noFill/>
          <a:ln w="38100">
            <a:solidFill>
              <a:srgbClr val="DC4609"/>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56" name="AutoShape 216"/>
          <p:cNvSpPr>
            <a:spLocks noChangeArrowheads="1"/>
          </p:cNvSpPr>
          <p:nvPr/>
        </p:nvSpPr>
        <p:spPr bwMode="auto">
          <a:xfrm rot="-10775054">
            <a:off x="381000" y="3962400"/>
            <a:ext cx="609600" cy="762000"/>
          </a:xfrm>
          <a:custGeom>
            <a:avLst/>
            <a:gdLst>
              <a:gd name="G0" fmla="+- 8936 0 0"/>
              <a:gd name="G1" fmla="+- 17325 0 0"/>
              <a:gd name="G2" fmla="+- 8685 0 0"/>
              <a:gd name="G3" fmla="*/ 8936 1 2"/>
              <a:gd name="G4" fmla="+- G3 10800 0"/>
              <a:gd name="G5" fmla="+- 21600 8936 17325"/>
              <a:gd name="G6" fmla="+- 17325 8685 0"/>
              <a:gd name="G7" fmla="*/ G6 1 2"/>
              <a:gd name="G8" fmla="*/ 17325 2 1"/>
              <a:gd name="G9" fmla="+- G8 0 21600"/>
              <a:gd name="G10" fmla="*/ 21600 G0 G1"/>
              <a:gd name="G11" fmla="*/ 21600 G4 G1"/>
              <a:gd name="G12" fmla="*/ 21600 G5 G1"/>
              <a:gd name="G13" fmla="*/ 21600 G7 G1"/>
              <a:gd name="G14" fmla="*/ 17325 1 2"/>
              <a:gd name="G15" fmla="+- G5 0 G4"/>
              <a:gd name="G16" fmla="+- G0 0 G4"/>
              <a:gd name="G17" fmla="*/ G2 G15 G16"/>
              <a:gd name="T0" fmla="*/ 15268 w 21600"/>
              <a:gd name="T1" fmla="*/ 0 h 21600"/>
              <a:gd name="T2" fmla="*/ 8936 w 21600"/>
              <a:gd name="T3" fmla="*/ 8685 h 21600"/>
              <a:gd name="T4" fmla="*/ 0 w 21600"/>
              <a:gd name="T5" fmla="*/ 19035 h 21600"/>
              <a:gd name="T6" fmla="*/ 8663 w 21600"/>
              <a:gd name="T7" fmla="*/ 21600 h 21600"/>
              <a:gd name="T8" fmla="*/ 17325 w 21600"/>
              <a:gd name="T9" fmla="*/ 16214 h 21600"/>
              <a:gd name="T10" fmla="*/ 21600 w 21600"/>
              <a:gd name="T11" fmla="*/ 8685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268" y="0"/>
                </a:moveTo>
                <a:lnTo>
                  <a:pt x="8936" y="8685"/>
                </a:lnTo>
                <a:lnTo>
                  <a:pt x="13211" y="8685"/>
                </a:lnTo>
                <a:lnTo>
                  <a:pt x="13211" y="16471"/>
                </a:lnTo>
                <a:lnTo>
                  <a:pt x="0" y="16471"/>
                </a:lnTo>
                <a:lnTo>
                  <a:pt x="0" y="21600"/>
                </a:lnTo>
                <a:lnTo>
                  <a:pt x="17325" y="21600"/>
                </a:lnTo>
                <a:lnTo>
                  <a:pt x="17325" y="8685"/>
                </a:lnTo>
                <a:lnTo>
                  <a:pt x="21600" y="8685"/>
                </a:lnTo>
                <a:close/>
              </a:path>
            </a:pathLst>
          </a:custGeom>
          <a:solidFill>
            <a:srgbClr val="D99694"/>
          </a:solidFill>
          <a:ln w="9525">
            <a:solidFill>
              <a:srgbClr val="FFFFFF"/>
            </a:solidFill>
            <a:miter lim="800000"/>
            <a:headEnd/>
            <a:tailEnd/>
          </a:ln>
          <a:effectLst/>
        </p:spPr>
        <p:txBody>
          <a:bodyPr wrap="none" anchor="ctr"/>
          <a:lstStyle/>
          <a:p>
            <a:endParaRPr lang="en-US"/>
          </a:p>
        </p:txBody>
      </p:sp>
      <p:sp>
        <p:nvSpPr>
          <p:cNvPr id="10474" name="Rectangle 234"/>
          <p:cNvSpPr>
            <a:spLocks noChangeArrowheads="1"/>
          </p:cNvSpPr>
          <p:nvPr/>
        </p:nvSpPr>
        <p:spPr bwMode="auto">
          <a:xfrm>
            <a:off x="152400" y="4800600"/>
            <a:ext cx="914400" cy="19050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10475" name="Rectangle 235"/>
          <p:cNvSpPr>
            <a:spLocks noChangeArrowheads="1"/>
          </p:cNvSpPr>
          <p:nvPr/>
        </p:nvSpPr>
        <p:spPr bwMode="auto">
          <a:xfrm rot="-5438308">
            <a:off x="19618" y="5748407"/>
            <a:ext cx="121171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chemeClr val="bg1"/>
                </a:solidFill>
              </a:rPr>
              <a:t>Statistical </a:t>
            </a:r>
          </a:p>
          <a:p>
            <a:r>
              <a:rPr lang="en-US" sz="2000" b="1" dirty="0">
                <a:solidFill>
                  <a:schemeClr val="bg1"/>
                </a:solidFill>
              </a:rPr>
              <a:t>analysis</a:t>
            </a:r>
          </a:p>
        </p:txBody>
      </p:sp>
      <p:pic>
        <p:nvPicPr>
          <p:cNvPr id="10489" name="Picture 249"/>
          <p:cNvPicPr>
            <a:picLocks noChangeAspect="1" noChangeArrowheads="1"/>
          </p:cNvPicPr>
          <p:nvPr/>
        </p:nvPicPr>
        <p:blipFill>
          <a:blip r:embed="rId2">
            <a:extLst>
              <a:ext uri="{28A0092B-C50C-407E-A947-70E740481C1C}">
                <a14:useLocalDpi xmlns:a14="http://schemas.microsoft.com/office/drawing/2010/main" val="0"/>
              </a:ext>
            </a:extLst>
          </a:blip>
          <a:srcRect l="44118" r="8824"/>
          <a:stretch>
            <a:fillRect/>
          </a:stretch>
        </p:blipFill>
        <p:spPr bwMode="auto">
          <a:xfrm>
            <a:off x="380999" y="4876799"/>
            <a:ext cx="473075" cy="73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490" name="AutoShape 250"/>
          <p:cNvSpPr>
            <a:spLocks noChangeArrowheads="1"/>
          </p:cNvSpPr>
          <p:nvPr/>
        </p:nvSpPr>
        <p:spPr bwMode="auto">
          <a:xfrm>
            <a:off x="1219200" y="6248400"/>
            <a:ext cx="530225" cy="304800"/>
          </a:xfrm>
          <a:prstGeom prst="rightArrow">
            <a:avLst>
              <a:gd name="adj1" fmla="val 50000"/>
              <a:gd name="adj2" fmla="val 43490"/>
            </a:avLst>
          </a:prstGeom>
          <a:solidFill>
            <a:srgbClr val="D99694"/>
          </a:solidFill>
          <a:ln w="9525">
            <a:solidFill>
              <a:srgbClr val="FFFFFF"/>
            </a:solidFill>
            <a:miter lim="800000"/>
            <a:headEnd/>
            <a:tailEnd/>
          </a:ln>
          <a:effectLst/>
        </p:spPr>
        <p:txBody>
          <a:bodyPr wrap="none" anchor="ctr"/>
          <a:lstStyle/>
          <a:p>
            <a:endParaRPr lang="en-US"/>
          </a:p>
        </p:txBody>
      </p:sp>
      <p:sp>
        <p:nvSpPr>
          <p:cNvPr id="10492" name="Rectangle 252"/>
          <p:cNvSpPr>
            <a:spLocks noChangeArrowheads="1"/>
          </p:cNvSpPr>
          <p:nvPr/>
        </p:nvSpPr>
        <p:spPr bwMode="auto">
          <a:xfrm>
            <a:off x="3415646" y="6129338"/>
            <a:ext cx="5482872"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500" b="1" dirty="0">
                <a:solidFill>
                  <a:schemeClr val="accent2"/>
                </a:solidFill>
              </a:rPr>
              <a:t>What do we do with all these numbers?</a:t>
            </a:r>
          </a:p>
        </p:txBody>
      </p:sp>
      <p:sp>
        <p:nvSpPr>
          <p:cNvPr id="159" name="Title 1"/>
          <p:cNvSpPr txBox="1">
            <a:spLocks/>
          </p:cNvSpPr>
          <p:nvPr/>
        </p:nvSpPr>
        <p:spPr>
          <a:xfrm>
            <a:off x="0" y="1"/>
            <a:ext cx="9144000" cy="9270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AU" dirty="0">
                <a:solidFill>
                  <a:srgbClr val="7F7F7F"/>
                </a:solidFill>
              </a:rPr>
              <a:t>Large-scale selection scans step-by-step</a:t>
            </a:r>
          </a:p>
        </p:txBody>
      </p:sp>
    </p:spTree>
    <p:extLst>
      <p:ext uri="{BB962C8B-B14F-4D97-AF65-F5344CB8AC3E}">
        <p14:creationId xmlns:p14="http://schemas.microsoft.com/office/powerpoint/2010/main" val="278568364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909" y="3465237"/>
            <a:ext cx="1009229" cy="1009229"/>
          </a:xfrm>
          <a:prstGeom prst="rect">
            <a:avLst/>
          </a:prstGeom>
        </p:spPr>
      </p:pic>
      <p:grpSp>
        <p:nvGrpSpPr>
          <p:cNvPr id="306181" name="Group 5"/>
          <p:cNvGrpSpPr>
            <a:grpSpLocks/>
          </p:cNvGrpSpPr>
          <p:nvPr/>
        </p:nvGrpSpPr>
        <p:grpSpPr bwMode="auto">
          <a:xfrm>
            <a:off x="-64180" y="1265783"/>
            <a:ext cx="5709272" cy="3904446"/>
            <a:chOff x="-144" y="752"/>
            <a:chExt cx="4220" cy="3048"/>
          </a:xfrm>
        </p:grpSpPr>
        <p:sp>
          <p:nvSpPr>
            <p:cNvPr id="306182" name="Line 6"/>
            <p:cNvSpPr>
              <a:spLocks noChangeShapeType="1"/>
            </p:cNvSpPr>
            <p:nvPr/>
          </p:nvSpPr>
          <p:spPr bwMode="auto">
            <a:xfrm>
              <a:off x="1302" y="3558"/>
              <a:ext cx="357" cy="1"/>
            </a:xfrm>
            <a:prstGeom prst="line">
              <a:avLst/>
            </a:prstGeom>
            <a:noFill/>
            <a:ln w="19050" cap="sq">
              <a:solidFill>
                <a:srgbClr val="7F7F7F"/>
              </a:solidFill>
              <a:miter lim="800000"/>
              <a:headEnd/>
              <a:tailEnd/>
            </a:ln>
          </p:spPr>
          <p:txBody>
            <a:bodyPr>
              <a:prstTxWarp prst="textNoShape">
                <a:avLst/>
              </a:prstTxWarp>
            </a:bodyPr>
            <a:lstStyle/>
            <a:p>
              <a:endParaRPr lang="en-AU"/>
            </a:p>
          </p:txBody>
        </p:sp>
        <p:sp>
          <p:nvSpPr>
            <p:cNvPr id="306183" name="Rectangle 7"/>
            <p:cNvSpPr>
              <a:spLocks noChangeArrowheads="1"/>
            </p:cNvSpPr>
            <p:nvPr/>
          </p:nvSpPr>
          <p:spPr bwMode="auto">
            <a:xfrm>
              <a:off x="1400" y="3304"/>
              <a:ext cx="219" cy="216"/>
            </a:xfrm>
            <a:prstGeom prst="rect">
              <a:avLst/>
            </a:prstGeom>
            <a:noFill/>
            <a:ln w="9525">
              <a:noFill/>
              <a:miter lim="800000"/>
              <a:headEnd/>
              <a:tailEnd/>
            </a:ln>
          </p:spPr>
          <p:txBody>
            <a:bodyPr wrap="none" lIns="0" tIns="0" rIns="0" bIns="0">
              <a:prstTxWarp prst="textNoShape">
                <a:avLst/>
              </a:prstTxWarp>
              <a:spAutoFit/>
            </a:bodyPr>
            <a:lstStyle/>
            <a:p>
              <a:pPr algn="ctr" eaLnBrk="1" hangingPunct="1"/>
              <a:r>
                <a:rPr lang="en-GB" sz="1800" b="1" dirty="0">
                  <a:solidFill>
                    <a:srgbClr val="7F7F7F"/>
                  </a:solidFill>
                </a:rPr>
                <a:t>0.1</a:t>
              </a:r>
              <a:endParaRPr lang="en-GB" sz="1400" b="1" dirty="0">
                <a:solidFill>
                  <a:srgbClr val="7F7F7F"/>
                </a:solidFill>
                <a:latin typeface="Century Schoolbook" charset="0"/>
              </a:endParaRPr>
            </a:p>
          </p:txBody>
        </p:sp>
        <p:grpSp>
          <p:nvGrpSpPr>
            <p:cNvPr id="306184" name="Group 8"/>
            <p:cNvGrpSpPr>
              <a:grpSpLocks/>
            </p:cNvGrpSpPr>
            <p:nvPr/>
          </p:nvGrpSpPr>
          <p:grpSpPr bwMode="auto">
            <a:xfrm>
              <a:off x="810" y="1117"/>
              <a:ext cx="2282" cy="2259"/>
              <a:chOff x="1484" y="1071"/>
              <a:chExt cx="2106" cy="2259"/>
            </a:xfrm>
          </p:grpSpPr>
          <p:sp>
            <p:nvSpPr>
              <p:cNvPr id="306185" name="Line 9"/>
              <p:cNvSpPr>
                <a:spLocks noChangeShapeType="1"/>
              </p:cNvSpPr>
              <p:nvPr/>
            </p:nvSpPr>
            <p:spPr bwMode="auto">
              <a:xfrm flipH="1" flipV="1">
                <a:off x="2702" y="2186"/>
                <a:ext cx="888" cy="237"/>
              </a:xfrm>
              <a:prstGeom prst="line">
                <a:avLst/>
              </a:prstGeom>
              <a:noFill/>
              <a:ln w="60325" cap="sq">
                <a:solidFill>
                  <a:schemeClr val="bg1">
                    <a:lumMod val="50000"/>
                  </a:schemeClr>
                </a:solidFill>
                <a:miter lim="800000"/>
                <a:headEnd/>
                <a:tailEnd/>
              </a:ln>
            </p:spPr>
            <p:txBody>
              <a:bodyPr>
                <a:prstTxWarp prst="textNoShape">
                  <a:avLst/>
                </a:prstTxWarp>
              </a:bodyPr>
              <a:lstStyle/>
              <a:p>
                <a:endParaRPr lang="en-AU">
                  <a:ln>
                    <a:solidFill>
                      <a:srgbClr val="7F7F7F"/>
                    </a:solidFill>
                  </a:ln>
                </a:endParaRPr>
              </a:p>
            </p:txBody>
          </p:sp>
          <p:sp>
            <p:nvSpPr>
              <p:cNvPr id="306186" name="Line 10"/>
              <p:cNvSpPr>
                <a:spLocks noChangeShapeType="1"/>
              </p:cNvSpPr>
              <p:nvPr/>
            </p:nvSpPr>
            <p:spPr bwMode="auto">
              <a:xfrm flipH="1" flipV="1">
                <a:off x="2562" y="2289"/>
                <a:ext cx="142" cy="1041"/>
              </a:xfrm>
              <a:prstGeom prst="line">
                <a:avLst/>
              </a:prstGeom>
              <a:noFill/>
              <a:ln w="60325" cap="sq">
                <a:solidFill>
                  <a:schemeClr val="bg1">
                    <a:lumMod val="50000"/>
                  </a:schemeClr>
                </a:solidFill>
                <a:miter lim="800000"/>
                <a:headEnd/>
                <a:tailEnd/>
              </a:ln>
            </p:spPr>
            <p:txBody>
              <a:bodyPr>
                <a:prstTxWarp prst="textNoShape">
                  <a:avLst/>
                </a:prstTxWarp>
              </a:bodyPr>
              <a:lstStyle/>
              <a:p>
                <a:endParaRPr lang="en-AU">
                  <a:ln>
                    <a:solidFill>
                      <a:srgbClr val="7F7F7F"/>
                    </a:solidFill>
                  </a:ln>
                </a:endParaRPr>
              </a:p>
            </p:txBody>
          </p:sp>
          <p:sp>
            <p:nvSpPr>
              <p:cNvPr id="306187" name="Line 11"/>
              <p:cNvSpPr>
                <a:spLocks noChangeShapeType="1"/>
              </p:cNvSpPr>
              <p:nvPr/>
            </p:nvSpPr>
            <p:spPr bwMode="auto">
              <a:xfrm flipV="1">
                <a:off x="1484" y="2260"/>
                <a:ext cx="910" cy="483"/>
              </a:xfrm>
              <a:prstGeom prst="line">
                <a:avLst/>
              </a:prstGeom>
              <a:noFill/>
              <a:ln w="60325" cap="sq">
                <a:solidFill>
                  <a:schemeClr val="bg1">
                    <a:lumMod val="50000"/>
                  </a:schemeClr>
                </a:solidFill>
                <a:miter lim="800000"/>
                <a:headEnd/>
                <a:tailEnd/>
              </a:ln>
            </p:spPr>
            <p:txBody>
              <a:bodyPr>
                <a:prstTxWarp prst="textNoShape">
                  <a:avLst/>
                </a:prstTxWarp>
              </a:bodyPr>
              <a:lstStyle/>
              <a:p>
                <a:endParaRPr lang="en-AU">
                  <a:ln>
                    <a:solidFill>
                      <a:srgbClr val="7F7F7F"/>
                    </a:solidFill>
                  </a:ln>
                </a:endParaRPr>
              </a:p>
            </p:txBody>
          </p:sp>
          <p:sp>
            <p:nvSpPr>
              <p:cNvPr id="306188" name="Line 12"/>
              <p:cNvSpPr>
                <a:spLocks noChangeShapeType="1"/>
              </p:cNvSpPr>
              <p:nvPr/>
            </p:nvSpPr>
            <p:spPr bwMode="auto">
              <a:xfrm>
                <a:off x="1506" y="1189"/>
                <a:ext cx="888" cy="1071"/>
              </a:xfrm>
              <a:prstGeom prst="line">
                <a:avLst/>
              </a:prstGeom>
              <a:noFill/>
              <a:ln w="60325" cap="sq">
                <a:solidFill>
                  <a:schemeClr val="bg1">
                    <a:lumMod val="50000"/>
                  </a:schemeClr>
                </a:solidFill>
                <a:miter lim="800000"/>
                <a:headEnd/>
                <a:tailEnd/>
              </a:ln>
            </p:spPr>
            <p:txBody>
              <a:bodyPr>
                <a:prstTxWarp prst="textNoShape">
                  <a:avLst/>
                </a:prstTxWarp>
              </a:bodyPr>
              <a:lstStyle/>
              <a:p>
                <a:endParaRPr lang="en-AU">
                  <a:ln>
                    <a:solidFill>
                      <a:srgbClr val="7F7F7F"/>
                    </a:solidFill>
                  </a:ln>
                </a:endParaRPr>
              </a:p>
            </p:txBody>
          </p:sp>
          <p:sp>
            <p:nvSpPr>
              <p:cNvPr id="306189" name="Line 13"/>
              <p:cNvSpPr>
                <a:spLocks noChangeShapeType="1"/>
              </p:cNvSpPr>
              <p:nvPr/>
            </p:nvSpPr>
            <p:spPr bwMode="auto">
              <a:xfrm>
                <a:off x="2394" y="2260"/>
                <a:ext cx="168" cy="29"/>
              </a:xfrm>
              <a:prstGeom prst="line">
                <a:avLst/>
              </a:prstGeom>
              <a:noFill/>
              <a:ln w="60325" cap="sq">
                <a:solidFill>
                  <a:schemeClr val="bg1">
                    <a:lumMod val="50000"/>
                  </a:schemeClr>
                </a:solidFill>
                <a:miter lim="800000"/>
                <a:headEnd/>
                <a:tailEnd/>
              </a:ln>
            </p:spPr>
            <p:txBody>
              <a:bodyPr>
                <a:prstTxWarp prst="textNoShape">
                  <a:avLst/>
                </a:prstTxWarp>
              </a:bodyPr>
              <a:lstStyle/>
              <a:p>
                <a:endParaRPr lang="en-AU">
                  <a:ln>
                    <a:solidFill>
                      <a:srgbClr val="7F7F7F"/>
                    </a:solidFill>
                  </a:ln>
                </a:endParaRPr>
              </a:p>
            </p:txBody>
          </p:sp>
          <p:sp>
            <p:nvSpPr>
              <p:cNvPr id="306190" name="Line 14"/>
              <p:cNvSpPr>
                <a:spLocks noChangeShapeType="1"/>
              </p:cNvSpPr>
              <p:nvPr/>
            </p:nvSpPr>
            <p:spPr bwMode="auto">
              <a:xfrm flipV="1">
                <a:off x="2562" y="2186"/>
                <a:ext cx="140" cy="103"/>
              </a:xfrm>
              <a:prstGeom prst="line">
                <a:avLst/>
              </a:prstGeom>
              <a:noFill/>
              <a:ln w="60325" cap="sq">
                <a:solidFill>
                  <a:schemeClr val="bg1">
                    <a:lumMod val="50000"/>
                  </a:schemeClr>
                </a:solidFill>
                <a:miter lim="800000"/>
                <a:headEnd/>
                <a:tailEnd/>
              </a:ln>
            </p:spPr>
            <p:txBody>
              <a:bodyPr>
                <a:prstTxWarp prst="textNoShape">
                  <a:avLst/>
                </a:prstTxWarp>
              </a:bodyPr>
              <a:lstStyle/>
              <a:p>
                <a:endParaRPr lang="en-AU">
                  <a:ln>
                    <a:solidFill>
                      <a:srgbClr val="7F7F7F"/>
                    </a:solidFill>
                  </a:ln>
                </a:endParaRPr>
              </a:p>
            </p:txBody>
          </p:sp>
          <p:sp>
            <p:nvSpPr>
              <p:cNvPr id="306191" name="Line 15"/>
              <p:cNvSpPr>
                <a:spLocks noChangeShapeType="1"/>
              </p:cNvSpPr>
              <p:nvPr/>
            </p:nvSpPr>
            <p:spPr bwMode="auto">
              <a:xfrm flipH="1">
                <a:off x="2699" y="1071"/>
                <a:ext cx="590" cy="1112"/>
              </a:xfrm>
              <a:prstGeom prst="line">
                <a:avLst/>
              </a:prstGeom>
              <a:noFill/>
              <a:ln w="60325" cap="sq">
                <a:solidFill>
                  <a:schemeClr val="bg1">
                    <a:lumMod val="50000"/>
                  </a:schemeClr>
                </a:solidFill>
                <a:miter lim="800000"/>
                <a:headEnd/>
                <a:tailEnd/>
              </a:ln>
            </p:spPr>
            <p:txBody>
              <a:bodyPr>
                <a:prstTxWarp prst="textNoShape">
                  <a:avLst/>
                </a:prstTxWarp>
              </a:bodyPr>
              <a:lstStyle/>
              <a:p>
                <a:endParaRPr lang="en-AU">
                  <a:ln>
                    <a:solidFill>
                      <a:srgbClr val="7F7F7F"/>
                    </a:solidFill>
                  </a:ln>
                </a:endParaRPr>
              </a:p>
            </p:txBody>
          </p:sp>
        </p:grpSp>
        <p:sp>
          <p:nvSpPr>
            <p:cNvPr id="306192" name="Text Box 16"/>
            <p:cNvSpPr txBox="1">
              <a:spLocks noChangeArrowheads="1"/>
            </p:cNvSpPr>
            <p:nvPr/>
          </p:nvSpPr>
          <p:spPr bwMode="auto">
            <a:xfrm>
              <a:off x="2433" y="752"/>
              <a:ext cx="1080" cy="286"/>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1800" b="1" i="1" dirty="0">
                  <a:solidFill>
                    <a:srgbClr val="7F7F7F"/>
                  </a:solidFill>
                </a:rPr>
                <a:t>S. </a:t>
              </a:r>
              <a:r>
                <a:rPr lang="en-GB" sz="1800" b="1" i="1" dirty="0" err="1">
                  <a:solidFill>
                    <a:srgbClr val="7F7F7F"/>
                  </a:solidFill>
                </a:rPr>
                <a:t>pyogenes</a:t>
              </a:r>
              <a:endParaRPr lang="en-GB" sz="1600" b="1" i="1" dirty="0">
                <a:solidFill>
                  <a:srgbClr val="7F7F7F"/>
                </a:solidFill>
                <a:latin typeface="Century Schoolbook" charset="0"/>
              </a:endParaRPr>
            </a:p>
          </p:txBody>
        </p:sp>
        <p:sp>
          <p:nvSpPr>
            <p:cNvPr id="306193" name="Text Box 17"/>
            <p:cNvSpPr txBox="1">
              <a:spLocks noChangeArrowheads="1"/>
            </p:cNvSpPr>
            <p:nvPr/>
          </p:nvSpPr>
          <p:spPr bwMode="auto">
            <a:xfrm>
              <a:off x="-27" y="1540"/>
              <a:ext cx="1329" cy="286"/>
            </a:xfrm>
            <a:prstGeom prst="rect">
              <a:avLst/>
            </a:prstGeom>
            <a:noFill/>
            <a:ln w="9525">
              <a:noFill/>
              <a:miter lim="800000"/>
              <a:headEnd/>
              <a:tailEnd/>
            </a:ln>
            <a:effectLst/>
          </p:spPr>
          <p:txBody>
            <a:bodyPr>
              <a:prstTxWarp prst="textNoShape">
                <a:avLst/>
              </a:prstTxWarp>
              <a:spAutoFit/>
            </a:bodyPr>
            <a:lstStyle/>
            <a:p>
              <a:pPr eaLnBrk="1" hangingPunct="1">
                <a:spcBef>
                  <a:spcPct val="50000"/>
                </a:spcBef>
              </a:pPr>
              <a:r>
                <a:rPr lang="en-GB" sz="1800" b="1" i="1" dirty="0">
                  <a:solidFill>
                    <a:srgbClr val="7F7F7F"/>
                  </a:solidFill>
                </a:rPr>
                <a:t>S. </a:t>
              </a:r>
              <a:r>
                <a:rPr lang="en-GB" sz="1800" b="1" i="1" dirty="0" err="1">
                  <a:solidFill>
                    <a:srgbClr val="7F7F7F"/>
                  </a:solidFill>
                </a:rPr>
                <a:t>pneumoniae</a:t>
              </a:r>
              <a:endParaRPr lang="en-GB" sz="1400" b="1" i="1" dirty="0">
                <a:solidFill>
                  <a:srgbClr val="7F7F7F"/>
                </a:solidFill>
                <a:latin typeface="Century Schoolbook" charset="0"/>
              </a:endParaRPr>
            </a:p>
          </p:txBody>
        </p:sp>
        <p:sp>
          <p:nvSpPr>
            <p:cNvPr id="306194" name="Text Box 18"/>
            <p:cNvSpPr txBox="1">
              <a:spLocks noChangeArrowheads="1"/>
            </p:cNvSpPr>
            <p:nvPr/>
          </p:nvSpPr>
          <p:spPr bwMode="auto">
            <a:xfrm>
              <a:off x="2847" y="2193"/>
              <a:ext cx="1229" cy="287"/>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1800" b="1" i="1" dirty="0">
                  <a:solidFill>
                    <a:srgbClr val="7F7F7F"/>
                  </a:solidFill>
                </a:rPr>
                <a:t>S. </a:t>
              </a:r>
              <a:r>
                <a:rPr lang="en-GB" sz="1800" b="1" i="1" dirty="0" err="1">
                  <a:solidFill>
                    <a:srgbClr val="7F7F7F"/>
                  </a:solidFill>
                </a:rPr>
                <a:t>agalactiae</a:t>
              </a:r>
              <a:endParaRPr lang="en-GB" sz="1800" b="1" i="1" dirty="0">
                <a:solidFill>
                  <a:srgbClr val="7F7F7F"/>
                </a:solidFill>
              </a:endParaRPr>
            </a:p>
          </p:txBody>
        </p:sp>
        <p:sp>
          <p:nvSpPr>
            <p:cNvPr id="306195" name="Text Box 19"/>
            <p:cNvSpPr txBox="1">
              <a:spLocks noChangeArrowheads="1"/>
            </p:cNvSpPr>
            <p:nvPr/>
          </p:nvSpPr>
          <p:spPr bwMode="auto">
            <a:xfrm>
              <a:off x="1949" y="3514"/>
              <a:ext cx="1228" cy="286"/>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1800" b="1" i="1" dirty="0">
                  <a:solidFill>
                    <a:schemeClr val="bg1">
                      <a:lumMod val="50000"/>
                    </a:schemeClr>
                  </a:solidFill>
                </a:rPr>
                <a:t>S. </a:t>
              </a:r>
              <a:r>
                <a:rPr lang="en-GB" sz="1800" b="1" i="1" dirty="0" err="1">
                  <a:solidFill>
                    <a:schemeClr val="bg1">
                      <a:lumMod val="50000"/>
                    </a:schemeClr>
                  </a:solidFill>
                </a:rPr>
                <a:t>mutans</a:t>
              </a:r>
              <a:endParaRPr lang="en-GB" sz="1600" b="1" i="1" dirty="0">
                <a:solidFill>
                  <a:schemeClr val="bg1">
                    <a:lumMod val="50000"/>
                  </a:schemeClr>
                </a:solidFill>
                <a:latin typeface="Century Schoolbook" charset="0"/>
              </a:endParaRPr>
            </a:p>
          </p:txBody>
        </p:sp>
        <p:sp>
          <p:nvSpPr>
            <p:cNvPr id="306196" name="Text Box 20"/>
            <p:cNvSpPr txBox="1">
              <a:spLocks noChangeArrowheads="1"/>
            </p:cNvSpPr>
            <p:nvPr/>
          </p:nvSpPr>
          <p:spPr bwMode="auto">
            <a:xfrm>
              <a:off x="-144" y="2971"/>
              <a:ext cx="1523" cy="286"/>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lang="en-GB" sz="1800" b="1" i="1" dirty="0">
                  <a:solidFill>
                    <a:schemeClr val="bg1"/>
                  </a:solidFill>
                </a:rPr>
                <a:t>S. </a:t>
              </a:r>
              <a:r>
                <a:rPr lang="en-GB" sz="1800" b="1" i="1" dirty="0" err="1">
                  <a:solidFill>
                    <a:schemeClr val="bg1"/>
                  </a:solidFill>
                </a:rPr>
                <a:t>thermo</a:t>
              </a:r>
              <a:r>
                <a:rPr lang="en-GB" sz="1800" b="1" i="1" dirty="0" err="1">
                  <a:solidFill>
                    <a:srgbClr val="953735"/>
                  </a:solidFill>
                </a:rPr>
                <a:t>philus</a:t>
              </a:r>
              <a:endParaRPr lang="en-GB" sz="1400" b="1" i="1" dirty="0">
                <a:solidFill>
                  <a:srgbClr val="953735"/>
                </a:solidFill>
                <a:latin typeface="Century Schoolbook" charset="0"/>
              </a:endParaRPr>
            </a:p>
          </p:txBody>
        </p:sp>
      </p:grpSp>
      <p:sp>
        <p:nvSpPr>
          <p:cNvPr id="22" name="Title 1"/>
          <p:cNvSpPr txBox="1">
            <a:spLocks/>
          </p:cNvSpPr>
          <p:nvPr/>
        </p:nvSpPr>
        <p:spPr>
          <a:xfrm>
            <a:off x="0" y="1"/>
            <a:ext cx="9144000" cy="1240971"/>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AU" dirty="0"/>
              <a:t>Natural selection in </a:t>
            </a:r>
            <a:r>
              <a:rPr lang="en-AU" dirty="0" smtClean="0"/>
              <a:t>Streptococcus</a:t>
            </a:r>
            <a:endParaRPr lang="en-AU" dirty="0"/>
          </a:p>
        </p:txBody>
      </p:sp>
      <p:pic>
        <p:nvPicPr>
          <p:cNvPr id="4" name="Picture 3"/>
          <p:cNvPicPr>
            <a:picLocks noChangeAspect="1"/>
          </p:cNvPicPr>
          <p:nvPr/>
        </p:nvPicPr>
        <p:blipFill>
          <a:blip r:embed="rId3"/>
          <a:stretch>
            <a:fillRect/>
          </a:stretch>
        </p:blipFill>
        <p:spPr>
          <a:xfrm>
            <a:off x="3107361" y="4046540"/>
            <a:ext cx="1151778" cy="856228"/>
          </a:xfrm>
          <a:prstGeom prst="rect">
            <a:avLst/>
          </a:prstGeom>
        </p:spPr>
      </p:pic>
      <p:pic>
        <p:nvPicPr>
          <p:cNvPr id="5" name="Picture 4"/>
          <p:cNvPicPr>
            <a:picLocks noChangeAspect="1"/>
          </p:cNvPicPr>
          <p:nvPr/>
        </p:nvPicPr>
        <p:blipFill>
          <a:blip r:embed="rId4"/>
          <a:stretch>
            <a:fillRect/>
          </a:stretch>
        </p:blipFill>
        <p:spPr>
          <a:xfrm>
            <a:off x="4163520" y="2147655"/>
            <a:ext cx="1269574" cy="1048305"/>
          </a:xfrm>
          <a:prstGeom prst="rect">
            <a:avLst/>
          </a:prstGeom>
        </p:spPr>
      </p:pic>
      <p:pic>
        <p:nvPicPr>
          <p:cNvPr id="6" name="Picture 5"/>
          <p:cNvPicPr>
            <a:picLocks noChangeAspect="1"/>
          </p:cNvPicPr>
          <p:nvPr/>
        </p:nvPicPr>
        <p:blipFill>
          <a:blip r:embed="rId5"/>
          <a:stretch>
            <a:fillRect/>
          </a:stretch>
        </p:blipFill>
        <p:spPr>
          <a:xfrm>
            <a:off x="123843" y="1364318"/>
            <a:ext cx="1074647" cy="991982"/>
          </a:xfrm>
          <a:prstGeom prst="rect">
            <a:avLst/>
          </a:prstGeom>
        </p:spPr>
      </p:pic>
      <p:pic>
        <p:nvPicPr>
          <p:cNvPr id="8" name="Picture 7"/>
          <p:cNvPicPr>
            <a:picLocks noChangeAspect="1"/>
          </p:cNvPicPr>
          <p:nvPr/>
        </p:nvPicPr>
        <p:blipFill>
          <a:blip r:embed="rId6"/>
          <a:stretch>
            <a:fillRect/>
          </a:stretch>
        </p:blipFill>
        <p:spPr>
          <a:xfrm>
            <a:off x="2363018" y="1376514"/>
            <a:ext cx="1119696" cy="868464"/>
          </a:xfrm>
          <a:prstGeom prst="rect">
            <a:avLst/>
          </a:prstGeom>
        </p:spPr>
      </p:pic>
      <p:sp>
        <p:nvSpPr>
          <p:cNvPr id="28" name="Text Box 2"/>
          <p:cNvSpPr txBox="1">
            <a:spLocks noGrp="1" noChangeArrowheads="1"/>
          </p:cNvSpPr>
          <p:nvPr>
            <p:ph type="title"/>
          </p:nvPr>
        </p:nvSpPr>
        <p:spPr>
          <a:xfrm>
            <a:off x="5427918" y="909674"/>
            <a:ext cx="3756104" cy="4973501"/>
          </a:xfrm>
          <a:noFill/>
          <a:ln/>
        </p:spPr>
        <p:txBody>
          <a:bodyPr>
            <a:normAutofit/>
          </a:bodyPr>
          <a:lstStyle/>
          <a:p>
            <a:pPr algn="l">
              <a:spcBef>
                <a:spcPct val="50000"/>
              </a:spcBef>
              <a:spcAft>
                <a:spcPct val="50000"/>
              </a:spcAft>
            </a:pPr>
            <a:r>
              <a:rPr lang="en-GB" sz="1800" dirty="0">
                <a:solidFill>
                  <a:srgbClr val="7F7F7F"/>
                </a:solidFill>
              </a:rPr>
              <a:t>Anisimova et </a:t>
            </a:r>
            <a:r>
              <a:rPr lang="en-GB" sz="1800" dirty="0" smtClean="0">
                <a:solidFill>
                  <a:srgbClr val="7F7F7F"/>
                </a:solidFill>
              </a:rPr>
              <a:t>al </a:t>
            </a:r>
            <a:r>
              <a:rPr lang="en-GB" sz="1800" dirty="0">
                <a:solidFill>
                  <a:srgbClr val="7F7F7F"/>
                </a:solidFill>
              </a:rPr>
              <a:t>2007 </a:t>
            </a:r>
            <a:r>
              <a:rPr lang="en-GB" sz="1800" dirty="0" smtClean="0">
                <a:solidFill>
                  <a:srgbClr val="7F7F7F"/>
                </a:solidFill>
              </a:rPr>
              <a:t>BMC </a:t>
            </a:r>
            <a:r>
              <a:rPr lang="en-GB" sz="1800" dirty="0" err="1" smtClean="0">
                <a:solidFill>
                  <a:srgbClr val="7F7F7F"/>
                </a:solidFill>
              </a:rPr>
              <a:t>Evol</a:t>
            </a:r>
            <a:r>
              <a:rPr lang="en-GB" sz="1800" dirty="0" smtClean="0">
                <a:solidFill>
                  <a:srgbClr val="7F7F7F"/>
                </a:solidFill>
              </a:rPr>
              <a:t> </a:t>
            </a:r>
            <a:r>
              <a:rPr lang="en-GB" sz="1800" dirty="0" err="1" smtClean="0">
                <a:solidFill>
                  <a:srgbClr val="7F7F7F"/>
                </a:solidFill>
              </a:rPr>
              <a:t>Biol</a:t>
            </a:r>
            <a:r>
              <a:rPr lang="en-GB" sz="1800" dirty="0" smtClean="0">
                <a:solidFill>
                  <a:srgbClr val="7F7F7F"/>
                </a:solidFill>
              </a:rPr>
              <a:t/>
            </a:r>
            <a:br>
              <a:rPr lang="en-GB" sz="1800" dirty="0" smtClean="0">
                <a:solidFill>
                  <a:srgbClr val="7F7F7F"/>
                </a:solidFill>
              </a:rPr>
            </a:br>
            <a:r>
              <a:rPr lang="en-GB" sz="2000" b="1" dirty="0" smtClean="0">
                <a:solidFill>
                  <a:schemeClr val="accent2">
                    <a:lumMod val="75000"/>
                  </a:schemeClr>
                </a:solidFill>
              </a:rPr>
              <a:t>12 complete genomes</a:t>
            </a:r>
            <a:br>
              <a:rPr lang="en-GB" sz="2000" b="1" dirty="0" smtClean="0">
                <a:solidFill>
                  <a:schemeClr val="accent2">
                    <a:lumMod val="75000"/>
                  </a:schemeClr>
                </a:solidFill>
              </a:rPr>
            </a:br>
            <a:r>
              <a:rPr lang="en-GB" sz="2000" b="1" dirty="0" smtClean="0">
                <a:solidFill>
                  <a:schemeClr val="accent2">
                    <a:lumMod val="75000"/>
                  </a:schemeClr>
                </a:solidFill>
              </a:rPr>
              <a:t>Positive selection in 136 genes: </a:t>
            </a:r>
            <a:r>
              <a:rPr lang="en-GB" sz="2400" dirty="0" smtClean="0">
                <a:solidFill>
                  <a:srgbClr val="7F7F7F"/>
                </a:solidFill>
              </a:rPr>
              <a:t/>
            </a:r>
            <a:br>
              <a:rPr lang="en-GB" sz="2400" dirty="0" smtClean="0">
                <a:solidFill>
                  <a:srgbClr val="7F7F7F"/>
                </a:solidFill>
              </a:rPr>
            </a:br>
            <a:r>
              <a:rPr lang="en-GB" sz="2400" dirty="0" smtClean="0">
                <a:solidFill>
                  <a:srgbClr val="7F7F7F"/>
                </a:solidFill>
              </a:rPr>
              <a:t>   </a:t>
            </a:r>
            <a:r>
              <a:rPr lang="en-GB" sz="2000" b="1" dirty="0" smtClean="0">
                <a:solidFill>
                  <a:srgbClr val="7F7F7F"/>
                </a:solidFill>
              </a:rPr>
              <a:t>29%</a:t>
            </a:r>
            <a:r>
              <a:rPr lang="en-GB" sz="2000" dirty="0" smtClean="0">
                <a:solidFill>
                  <a:srgbClr val="7F7F7F"/>
                </a:solidFill>
              </a:rPr>
              <a:t> connected to virulence</a:t>
            </a:r>
            <a:br>
              <a:rPr lang="en-GB" sz="2000" dirty="0" smtClean="0">
                <a:solidFill>
                  <a:srgbClr val="7F7F7F"/>
                </a:solidFill>
              </a:rPr>
            </a:br>
            <a:r>
              <a:rPr lang="en-GB" sz="2000" dirty="0" smtClean="0">
                <a:solidFill>
                  <a:srgbClr val="7F7F7F"/>
                </a:solidFill>
              </a:rPr>
              <a:t>   </a:t>
            </a:r>
            <a:r>
              <a:rPr lang="en-GB" sz="2000" b="1" dirty="0" smtClean="0">
                <a:solidFill>
                  <a:srgbClr val="7F7F7F"/>
                </a:solidFill>
              </a:rPr>
              <a:t>10%</a:t>
            </a:r>
            <a:r>
              <a:rPr lang="en-GB" sz="2000" dirty="0" smtClean="0">
                <a:solidFill>
                  <a:srgbClr val="7F7F7F"/>
                </a:solidFill>
              </a:rPr>
              <a:t> no ascribable function</a:t>
            </a:r>
            <a:br>
              <a:rPr lang="en-GB" sz="2000" dirty="0" smtClean="0">
                <a:solidFill>
                  <a:srgbClr val="7F7F7F"/>
                </a:solidFill>
              </a:rPr>
            </a:br>
            <a:r>
              <a:rPr lang="en-GB" sz="2000" dirty="0" smtClean="0">
                <a:solidFill>
                  <a:srgbClr val="7F7F7F"/>
                </a:solidFill>
              </a:rPr>
              <a:t>   </a:t>
            </a:r>
            <a:r>
              <a:rPr lang="en-GB" sz="2000" b="1" dirty="0" smtClean="0">
                <a:solidFill>
                  <a:srgbClr val="7F7F7F"/>
                </a:solidFill>
              </a:rPr>
              <a:t>7%</a:t>
            </a:r>
            <a:r>
              <a:rPr lang="en-GB" sz="2000" dirty="0" smtClean="0">
                <a:solidFill>
                  <a:srgbClr val="7F7F7F"/>
                </a:solidFill>
              </a:rPr>
              <a:t> essential to </a:t>
            </a:r>
            <a:r>
              <a:rPr lang="en-GB" sz="2000" i="1" dirty="0" smtClean="0">
                <a:solidFill>
                  <a:srgbClr val="7F7F7F"/>
                </a:solidFill>
              </a:rPr>
              <a:t>S. </a:t>
            </a:r>
            <a:r>
              <a:rPr lang="en-GB" sz="2000" i="1" dirty="0" err="1" smtClean="0">
                <a:solidFill>
                  <a:srgbClr val="7F7F7F"/>
                </a:solidFill>
              </a:rPr>
              <a:t>pneumoniae</a:t>
            </a:r>
            <a:r>
              <a:rPr lang="en-GB" sz="2000" dirty="0" smtClean="0">
                <a:solidFill>
                  <a:srgbClr val="7F7F7F"/>
                </a:solidFill>
              </a:rPr>
              <a:t> </a:t>
            </a:r>
            <a:br>
              <a:rPr lang="en-GB" sz="2000" dirty="0" smtClean="0">
                <a:solidFill>
                  <a:srgbClr val="7F7F7F"/>
                </a:solidFill>
              </a:rPr>
            </a:br>
            <a:r>
              <a:rPr lang="en-GB" sz="2000" dirty="0" smtClean="0">
                <a:solidFill>
                  <a:srgbClr val="7F7F7F"/>
                </a:solidFill>
              </a:rPr>
              <a:t>   </a:t>
            </a:r>
            <a:r>
              <a:rPr lang="en-GB" sz="2000" b="1" dirty="0" smtClean="0">
                <a:solidFill>
                  <a:srgbClr val="7F7F7F"/>
                </a:solidFill>
              </a:rPr>
              <a:t>19%</a:t>
            </a:r>
            <a:r>
              <a:rPr lang="en-GB" sz="2000" dirty="0" smtClean="0">
                <a:solidFill>
                  <a:srgbClr val="7F7F7F"/>
                </a:solidFill>
              </a:rPr>
              <a:t> with body-site specific patterns of gene expression during invasive disease in </a:t>
            </a:r>
            <a:r>
              <a:rPr lang="en-GB" sz="2000" i="1" dirty="0" smtClean="0">
                <a:solidFill>
                  <a:srgbClr val="7F7F7F"/>
                </a:solidFill>
              </a:rPr>
              <a:t>S. </a:t>
            </a:r>
            <a:r>
              <a:rPr lang="en-GB" sz="2000" i="1" dirty="0" err="1" smtClean="0">
                <a:solidFill>
                  <a:srgbClr val="7F7F7F"/>
                </a:solidFill>
              </a:rPr>
              <a:t>pyogenes</a:t>
            </a:r>
            <a:r>
              <a:rPr lang="en-GB" sz="2000" i="1" dirty="0" smtClean="0">
                <a:solidFill>
                  <a:srgbClr val="7F7F7F"/>
                </a:solidFill>
              </a:rPr>
              <a:t> </a:t>
            </a:r>
            <a:r>
              <a:rPr lang="en-GB" sz="2000" dirty="0" smtClean="0">
                <a:solidFill>
                  <a:srgbClr val="7F7F7F"/>
                </a:solidFill>
              </a:rPr>
              <a:t>(infected blood, </a:t>
            </a:r>
            <a:br>
              <a:rPr lang="en-GB" sz="2000" dirty="0" smtClean="0">
                <a:solidFill>
                  <a:srgbClr val="7F7F7F"/>
                </a:solidFill>
              </a:rPr>
            </a:br>
            <a:r>
              <a:rPr lang="en-GB" sz="2000" dirty="0" smtClean="0">
                <a:solidFill>
                  <a:srgbClr val="7F7F7F"/>
                </a:solidFill>
              </a:rPr>
              <a:t>cerebrospinal fluid, </a:t>
            </a:r>
            <a:br>
              <a:rPr lang="en-GB" sz="2000" dirty="0" smtClean="0">
                <a:solidFill>
                  <a:srgbClr val="7F7F7F"/>
                </a:solidFill>
              </a:rPr>
            </a:br>
            <a:r>
              <a:rPr lang="en-GB" sz="2000" dirty="0" smtClean="0">
                <a:solidFill>
                  <a:srgbClr val="7F7F7F"/>
                </a:solidFill>
              </a:rPr>
              <a:t>epithelial cell contact)</a:t>
            </a:r>
            <a:br>
              <a:rPr lang="en-GB" sz="2000" dirty="0" smtClean="0">
                <a:solidFill>
                  <a:srgbClr val="7F7F7F"/>
                </a:solidFill>
              </a:rPr>
            </a:br>
            <a:r>
              <a:rPr lang="en-GB" sz="2000" dirty="0" smtClean="0">
                <a:solidFill>
                  <a:srgbClr val="7F7F7F"/>
                </a:solidFill>
              </a:rPr>
              <a:t/>
            </a:r>
            <a:br>
              <a:rPr lang="en-GB" sz="2000" dirty="0" smtClean="0">
                <a:solidFill>
                  <a:srgbClr val="7F7F7F"/>
                </a:solidFill>
              </a:rPr>
            </a:br>
            <a:endParaRPr lang="en-GB" sz="2000" dirty="0">
              <a:solidFill>
                <a:srgbClr val="7F7F7F"/>
              </a:solidFill>
            </a:endParaRPr>
          </a:p>
        </p:txBody>
      </p:sp>
      <p:sp>
        <p:nvSpPr>
          <p:cNvPr id="9" name="TextBox 8"/>
          <p:cNvSpPr txBox="1"/>
          <p:nvPr/>
        </p:nvSpPr>
        <p:spPr>
          <a:xfrm>
            <a:off x="337581" y="5141153"/>
            <a:ext cx="8602524" cy="1631216"/>
          </a:xfrm>
          <a:prstGeom prst="rect">
            <a:avLst/>
          </a:prstGeom>
          <a:noFill/>
        </p:spPr>
        <p:txBody>
          <a:bodyPr wrap="square" rtlCol="0">
            <a:spAutoFit/>
          </a:bodyPr>
          <a:lstStyle/>
          <a:p>
            <a:r>
              <a:rPr lang="en-US" sz="2000" dirty="0" smtClean="0">
                <a:solidFill>
                  <a:srgbClr val="376092"/>
                </a:solidFill>
              </a:rPr>
              <a:t>Positive selection affects both </a:t>
            </a:r>
            <a:r>
              <a:rPr lang="en-US" sz="2000" dirty="0">
                <a:solidFill>
                  <a:srgbClr val="376092"/>
                </a:solidFill>
              </a:rPr>
              <a:t>core and accessory </a:t>
            </a:r>
            <a:r>
              <a:rPr lang="en-US" sz="2000" dirty="0" smtClean="0">
                <a:solidFill>
                  <a:srgbClr val="376092"/>
                </a:solidFill>
              </a:rPr>
              <a:t>genes, </a:t>
            </a:r>
          </a:p>
          <a:p>
            <a:r>
              <a:rPr lang="en-US" sz="2000" dirty="0" smtClean="0">
                <a:solidFill>
                  <a:srgbClr val="376092"/>
                </a:solidFill>
              </a:rPr>
              <a:t>most </a:t>
            </a:r>
            <a:r>
              <a:rPr lang="en-US" sz="2000" dirty="0">
                <a:solidFill>
                  <a:srgbClr val="376092"/>
                </a:solidFill>
              </a:rPr>
              <a:t>likely </a:t>
            </a:r>
            <a:r>
              <a:rPr lang="en-US" sz="2000" dirty="0" smtClean="0">
                <a:solidFill>
                  <a:srgbClr val="376092"/>
                </a:solidFill>
              </a:rPr>
              <a:t>due to </a:t>
            </a:r>
            <a:r>
              <a:rPr lang="en-US" sz="2000" dirty="0">
                <a:solidFill>
                  <a:srgbClr val="376092"/>
                </a:solidFill>
              </a:rPr>
              <a:t>the antagonistic interaction between host and </a:t>
            </a:r>
            <a:r>
              <a:rPr lang="en-US" sz="2000" dirty="0" smtClean="0">
                <a:solidFill>
                  <a:srgbClr val="376092"/>
                </a:solidFill>
              </a:rPr>
              <a:t>parasite.</a:t>
            </a:r>
            <a:endParaRPr lang="en-US" sz="2000" dirty="0">
              <a:solidFill>
                <a:srgbClr val="376092"/>
              </a:solidFill>
            </a:endParaRPr>
          </a:p>
          <a:p>
            <a:endParaRPr lang="en-US" sz="2000" dirty="0" smtClean="0">
              <a:solidFill>
                <a:srgbClr val="376092"/>
              </a:solidFill>
            </a:endParaRPr>
          </a:p>
          <a:p>
            <a:r>
              <a:rPr lang="en-US" sz="2000" dirty="0" smtClean="0">
                <a:solidFill>
                  <a:srgbClr val="376092"/>
                </a:solidFill>
              </a:rPr>
              <a:t>Products </a:t>
            </a:r>
            <a:r>
              <a:rPr lang="en-US" sz="2000" dirty="0">
                <a:solidFill>
                  <a:srgbClr val="376092"/>
                </a:solidFill>
              </a:rPr>
              <a:t>of both core and auxiliary genes participate in complex networks that comprise the molecular basis of </a:t>
            </a:r>
            <a:r>
              <a:rPr lang="en-US" sz="2000" dirty="0" smtClean="0">
                <a:solidFill>
                  <a:srgbClr val="376092"/>
                </a:solidFill>
              </a:rPr>
              <a:t>virulence.</a:t>
            </a:r>
            <a:endParaRPr lang="en-US" sz="2000" dirty="0">
              <a:solidFill>
                <a:srgbClr val="376092"/>
              </a:solidFill>
            </a:endParaRPr>
          </a:p>
        </p:txBody>
      </p:sp>
    </p:spTree>
    <p:extLst>
      <p:ext uri="{BB962C8B-B14F-4D97-AF65-F5344CB8AC3E}">
        <p14:creationId xmlns:p14="http://schemas.microsoft.com/office/powerpoint/2010/main" val="266121361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ChangeArrowheads="1"/>
          </p:cNvSpPr>
          <p:nvPr/>
        </p:nvSpPr>
        <p:spPr bwMode="auto">
          <a:xfrm>
            <a:off x="304800" y="2286000"/>
            <a:ext cx="5486400" cy="2152650"/>
          </a:xfrm>
          <a:prstGeom prst="rect">
            <a:avLst/>
          </a:prstGeom>
          <a:noFill/>
          <a:ln w="9525">
            <a:noFill/>
            <a:miter lim="800000"/>
            <a:headEnd/>
            <a:tailEnd/>
          </a:ln>
          <a:effectLst/>
        </p:spPr>
        <p:txBody>
          <a:bodyPr anchor="ctr">
            <a:prstTxWarp prst="textNoShape">
              <a:avLst/>
            </a:prstTxWarp>
          </a:bodyPr>
          <a:lstStyle/>
          <a:p>
            <a:pPr eaLnBrk="1" hangingPunct="1">
              <a:spcBef>
                <a:spcPct val="50000"/>
              </a:spcBef>
              <a:spcAft>
                <a:spcPct val="50000"/>
              </a:spcAft>
            </a:pPr>
            <a:endParaRPr lang="en-GB" sz="2000" dirty="0">
              <a:solidFill>
                <a:schemeClr val="accent2"/>
              </a:solidFill>
            </a:endParaRPr>
          </a:p>
        </p:txBody>
      </p:sp>
      <p:pic>
        <p:nvPicPr>
          <p:cNvPr id="3" name="Picture 2"/>
          <p:cNvPicPr>
            <a:picLocks noChangeAspect="1"/>
          </p:cNvPicPr>
          <p:nvPr/>
        </p:nvPicPr>
        <p:blipFill>
          <a:blip r:embed="rId3"/>
          <a:stretch>
            <a:fillRect/>
          </a:stretch>
        </p:blipFill>
        <p:spPr>
          <a:xfrm>
            <a:off x="333500" y="1460670"/>
            <a:ext cx="3105567" cy="4631761"/>
          </a:xfrm>
          <a:prstGeom prst="rect">
            <a:avLst/>
          </a:prstGeom>
        </p:spPr>
      </p:pic>
      <p:sp>
        <p:nvSpPr>
          <p:cNvPr id="23" name="Title 1"/>
          <p:cNvSpPr txBox="1">
            <a:spLocks/>
          </p:cNvSpPr>
          <p:nvPr/>
        </p:nvSpPr>
        <p:spPr>
          <a:xfrm>
            <a:off x="0" y="1"/>
            <a:ext cx="9144000" cy="1240971"/>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AU" dirty="0"/>
              <a:t>Listeria </a:t>
            </a:r>
            <a:r>
              <a:rPr lang="en-AU" dirty="0" err="1"/>
              <a:t>phylogenomics</a:t>
            </a:r>
            <a:r>
              <a:rPr lang="en-AU" dirty="0"/>
              <a:t> </a:t>
            </a:r>
          </a:p>
          <a:p>
            <a:r>
              <a:rPr lang="en-AU" dirty="0"/>
              <a:t>Mapping selection to </a:t>
            </a:r>
            <a:r>
              <a:rPr lang="en-AU" dirty="0" smtClean="0"/>
              <a:t>phenotype</a:t>
            </a:r>
            <a:endParaRPr lang="en-AU" dirty="0"/>
          </a:p>
        </p:txBody>
      </p:sp>
      <p:pic>
        <p:nvPicPr>
          <p:cNvPr id="4" name="Picture 3"/>
          <p:cNvPicPr>
            <a:picLocks noChangeAspect="1"/>
          </p:cNvPicPr>
          <p:nvPr/>
        </p:nvPicPr>
        <p:blipFill>
          <a:blip r:embed="rId4"/>
          <a:stretch>
            <a:fillRect/>
          </a:stretch>
        </p:blipFill>
        <p:spPr>
          <a:xfrm>
            <a:off x="4348811" y="1494254"/>
            <a:ext cx="4414180" cy="4169492"/>
          </a:xfrm>
          <a:prstGeom prst="rect">
            <a:avLst/>
          </a:prstGeom>
        </p:spPr>
      </p:pic>
      <p:sp>
        <p:nvSpPr>
          <p:cNvPr id="5" name="TextBox 4"/>
          <p:cNvSpPr txBox="1"/>
          <p:nvPr/>
        </p:nvSpPr>
        <p:spPr>
          <a:xfrm>
            <a:off x="2929144" y="5218796"/>
            <a:ext cx="6214856" cy="1323439"/>
          </a:xfrm>
          <a:prstGeom prst="rect">
            <a:avLst/>
          </a:prstGeom>
          <a:noFill/>
        </p:spPr>
        <p:txBody>
          <a:bodyPr wrap="square" rtlCol="0">
            <a:spAutoFit/>
          </a:bodyPr>
          <a:lstStyle/>
          <a:p>
            <a:r>
              <a:rPr lang="en-US" sz="2000" dirty="0">
                <a:solidFill>
                  <a:schemeClr val="bg1">
                    <a:lumMod val="50000"/>
                  </a:schemeClr>
                </a:solidFill>
              </a:rPr>
              <a:t>B</a:t>
            </a:r>
            <a:r>
              <a:rPr lang="en-US" sz="2000" dirty="0" smtClean="0">
                <a:solidFill>
                  <a:schemeClr val="bg1">
                    <a:lumMod val="50000"/>
                  </a:schemeClr>
                </a:solidFill>
              </a:rPr>
              <a:t>lue </a:t>
            </a:r>
            <a:r>
              <a:rPr lang="en-US" sz="2000" dirty="0">
                <a:solidFill>
                  <a:schemeClr val="bg1">
                    <a:lumMod val="50000"/>
                  </a:schemeClr>
                </a:solidFill>
              </a:rPr>
              <a:t>box identifies a </a:t>
            </a:r>
            <a:r>
              <a:rPr lang="en-US" sz="2000" dirty="0" smtClean="0">
                <a:solidFill>
                  <a:schemeClr val="bg1">
                    <a:lumMod val="50000"/>
                  </a:schemeClr>
                </a:solidFill>
              </a:rPr>
              <a:t>module </a:t>
            </a:r>
            <a:r>
              <a:rPr lang="en-US" sz="2000" dirty="0">
                <a:solidFill>
                  <a:schemeClr val="bg1">
                    <a:lumMod val="50000"/>
                  </a:schemeClr>
                </a:solidFill>
              </a:rPr>
              <a:t>in </a:t>
            </a:r>
            <a:r>
              <a:rPr lang="en-US" sz="2000" dirty="0" smtClean="0">
                <a:solidFill>
                  <a:schemeClr val="bg1">
                    <a:lumMod val="50000"/>
                  </a:schemeClr>
                </a:solidFill>
              </a:rPr>
              <a:t>the metabolic network</a:t>
            </a:r>
            <a:r>
              <a:rPr lang="en-US" sz="2000" dirty="0">
                <a:solidFill>
                  <a:schemeClr val="bg1">
                    <a:lumMod val="50000"/>
                  </a:schemeClr>
                </a:solidFill>
              </a:rPr>
              <a:t>.</a:t>
            </a:r>
            <a:r>
              <a:rPr lang="en-US" sz="2000" dirty="0" smtClean="0">
                <a:solidFill>
                  <a:schemeClr val="bg1">
                    <a:lumMod val="50000"/>
                  </a:schemeClr>
                </a:solidFill>
              </a:rPr>
              <a:t> </a:t>
            </a:r>
          </a:p>
          <a:p>
            <a:r>
              <a:rPr lang="en-US" sz="2000" dirty="0" smtClean="0">
                <a:solidFill>
                  <a:schemeClr val="bg1">
                    <a:lumMod val="50000"/>
                  </a:schemeClr>
                </a:solidFill>
              </a:rPr>
              <a:t>Red </a:t>
            </a:r>
            <a:r>
              <a:rPr lang="en-US" sz="2000" dirty="0">
                <a:solidFill>
                  <a:schemeClr val="bg1">
                    <a:lumMod val="50000"/>
                  </a:schemeClr>
                </a:solidFill>
              </a:rPr>
              <a:t>links in the expanded view of this module indicate a significant cluster of genes </a:t>
            </a:r>
            <a:r>
              <a:rPr lang="en-US" sz="2000" dirty="0" smtClean="0">
                <a:solidFill>
                  <a:schemeClr val="bg1">
                    <a:lumMod val="50000"/>
                  </a:schemeClr>
                </a:solidFill>
              </a:rPr>
              <a:t>subject to </a:t>
            </a:r>
            <a:r>
              <a:rPr lang="en-US" sz="2000" dirty="0">
                <a:solidFill>
                  <a:schemeClr val="bg1">
                    <a:lumMod val="50000"/>
                  </a:schemeClr>
                </a:solidFill>
              </a:rPr>
              <a:t>niche specific selection </a:t>
            </a:r>
            <a:r>
              <a:rPr lang="en-US" sz="2000" dirty="0" smtClean="0">
                <a:solidFill>
                  <a:schemeClr val="bg1">
                    <a:lumMod val="50000"/>
                  </a:schemeClr>
                </a:solidFill>
              </a:rPr>
              <a:t>in </a:t>
            </a:r>
            <a:r>
              <a:rPr lang="en-US" sz="2000" dirty="0">
                <a:solidFill>
                  <a:schemeClr val="bg1">
                    <a:lumMod val="50000"/>
                  </a:schemeClr>
                </a:solidFill>
              </a:rPr>
              <a:t>“lineage I” </a:t>
            </a:r>
            <a:r>
              <a:rPr lang="en-US" sz="2000" i="1" dirty="0">
                <a:solidFill>
                  <a:schemeClr val="bg1">
                    <a:lumMod val="50000"/>
                  </a:schemeClr>
                </a:solidFill>
              </a:rPr>
              <a:t>of L. </a:t>
            </a:r>
            <a:r>
              <a:rPr lang="en-US" sz="2000" i="1" dirty="0" err="1">
                <a:solidFill>
                  <a:schemeClr val="bg1">
                    <a:lumMod val="50000"/>
                  </a:schemeClr>
                </a:solidFill>
              </a:rPr>
              <a:t>monocytogenes</a:t>
            </a:r>
            <a:r>
              <a:rPr lang="en-US" sz="2000" i="1" dirty="0">
                <a:solidFill>
                  <a:schemeClr val="bg1">
                    <a:lumMod val="50000"/>
                  </a:schemeClr>
                </a:solidFill>
              </a:rPr>
              <a:t>.</a:t>
            </a:r>
            <a:endParaRPr lang="en-US" sz="2000" dirty="0">
              <a:solidFill>
                <a:schemeClr val="bg1">
                  <a:lumMod val="50000"/>
                </a:schemeClr>
              </a:solidFill>
            </a:endParaRPr>
          </a:p>
        </p:txBody>
      </p:sp>
      <p:sp>
        <p:nvSpPr>
          <p:cNvPr id="2" name="TextBox 1"/>
          <p:cNvSpPr txBox="1"/>
          <p:nvPr/>
        </p:nvSpPr>
        <p:spPr>
          <a:xfrm>
            <a:off x="105842" y="6488668"/>
            <a:ext cx="2813202" cy="369332"/>
          </a:xfrm>
          <a:prstGeom prst="rect">
            <a:avLst/>
          </a:prstGeom>
          <a:noFill/>
        </p:spPr>
        <p:txBody>
          <a:bodyPr wrap="none" rtlCol="0">
            <a:spAutoFit/>
          </a:bodyPr>
          <a:lstStyle/>
          <a:p>
            <a:r>
              <a:rPr lang="en-AU" dirty="0" smtClean="0">
                <a:solidFill>
                  <a:srgbClr val="7F7F7F"/>
                </a:solidFill>
              </a:rPr>
              <a:t> From Dunn </a:t>
            </a:r>
            <a:r>
              <a:rPr lang="en-AU" dirty="0">
                <a:solidFill>
                  <a:srgbClr val="7F7F7F"/>
                </a:solidFill>
              </a:rPr>
              <a:t>et al </a:t>
            </a:r>
            <a:r>
              <a:rPr lang="en-AU" dirty="0" smtClean="0">
                <a:solidFill>
                  <a:srgbClr val="7F7F7F"/>
                </a:solidFill>
              </a:rPr>
              <a:t>2009, MBE</a:t>
            </a:r>
            <a:endParaRPr lang="en-US" dirty="0">
              <a:solidFill>
                <a:srgbClr val="7F7F7F"/>
              </a:solidFill>
            </a:endParaRPr>
          </a:p>
        </p:txBody>
      </p:sp>
    </p:spTree>
    <p:extLst>
      <p:ext uri="{BB962C8B-B14F-4D97-AF65-F5344CB8AC3E}">
        <p14:creationId xmlns:p14="http://schemas.microsoft.com/office/powerpoint/2010/main" val="329870456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ChangeArrowheads="1"/>
          </p:cNvSpPr>
          <p:nvPr/>
        </p:nvSpPr>
        <p:spPr bwMode="auto">
          <a:xfrm rot="-5400000">
            <a:off x="-1128708" y="4389766"/>
            <a:ext cx="35115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800" i="1" dirty="0" err="1" smtClean="0">
                <a:solidFill>
                  <a:srgbClr val="7F7F7F"/>
                </a:solidFill>
              </a:rPr>
              <a:t>Kosiol</a:t>
            </a:r>
            <a:r>
              <a:rPr lang="en-US" sz="2800" i="1" dirty="0" smtClean="0">
                <a:solidFill>
                  <a:srgbClr val="7F7F7F"/>
                </a:solidFill>
              </a:rPr>
              <a:t> </a:t>
            </a:r>
            <a:r>
              <a:rPr lang="en-US" sz="2800" i="1" dirty="0">
                <a:solidFill>
                  <a:srgbClr val="7F7F7F"/>
                </a:solidFill>
              </a:rPr>
              <a:t>et al (2008)</a:t>
            </a:r>
          </a:p>
        </p:txBody>
      </p:sp>
      <p:pic>
        <p:nvPicPr>
          <p:cNvPr id="297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92" y="1304540"/>
            <a:ext cx="7884893" cy="5553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itle 1"/>
          <p:cNvSpPr txBox="1">
            <a:spLocks/>
          </p:cNvSpPr>
          <p:nvPr/>
        </p:nvSpPr>
        <p:spPr>
          <a:xfrm>
            <a:off x="0" y="1"/>
            <a:ext cx="9144000" cy="1240971"/>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AU" dirty="0"/>
              <a:t>Multiple LRTs: scan of mammalian genomes</a:t>
            </a:r>
          </a:p>
        </p:txBody>
      </p:sp>
    </p:spTree>
    <p:extLst>
      <p:ext uri="{BB962C8B-B14F-4D97-AF65-F5344CB8AC3E}">
        <p14:creationId xmlns:p14="http://schemas.microsoft.com/office/powerpoint/2010/main" val="364082017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1302243"/>
            <a:ext cx="5283200" cy="465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itle 1"/>
          <p:cNvSpPr txBox="1">
            <a:spLocks/>
          </p:cNvSpPr>
          <p:nvPr/>
        </p:nvSpPr>
        <p:spPr>
          <a:xfrm>
            <a:off x="0" y="1"/>
            <a:ext cx="9144000" cy="1240971"/>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AU" dirty="0"/>
              <a:t>Multiple LRTs: scan of mammalian genomes</a:t>
            </a:r>
          </a:p>
        </p:txBody>
      </p:sp>
      <p:sp>
        <p:nvSpPr>
          <p:cNvPr id="8" name="Rectangle 4"/>
          <p:cNvSpPr>
            <a:spLocks noChangeArrowheads="1"/>
          </p:cNvSpPr>
          <p:nvPr/>
        </p:nvSpPr>
        <p:spPr bwMode="auto">
          <a:xfrm rot="16200000">
            <a:off x="-1128708" y="4420543"/>
            <a:ext cx="3511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i="1" dirty="0" err="1" smtClean="0">
                <a:solidFill>
                  <a:srgbClr val="7F7F7F"/>
                </a:solidFill>
              </a:rPr>
              <a:t>Kosiol</a:t>
            </a:r>
            <a:r>
              <a:rPr lang="en-US" sz="2400" i="1" dirty="0" smtClean="0">
                <a:solidFill>
                  <a:srgbClr val="7F7F7F"/>
                </a:solidFill>
              </a:rPr>
              <a:t> </a:t>
            </a:r>
            <a:r>
              <a:rPr lang="en-US" sz="2400" i="1" dirty="0">
                <a:solidFill>
                  <a:srgbClr val="7F7F7F"/>
                </a:solidFill>
              </a:rPr>
              <a:t>et al (2008)</a:t>
            </a:r>
          </a:p>
        </p:txBody>
      </p:sp>
      <p:sp>
        <p:nvSpPr>
          <p:cNvPr id="3" name="TextBox 2"/>
          <p:cNvSpPr txBox="1"/>
          <p:nvPr/>
        </p:nvSpPr>
        <p:spPr>
          <a:xfrm>
            <a:off x="1168400" y="5930902"/>
            <a:ext cx="7706106" cy="830997"/>
          </a:xfrm>
          <a:prstGeom prst="rect">
            <a:avLst/>
          </a:prstGeom>
          <a:noFill/>
        </p:spPr>
        <p:txBody>
          <a:bodyPr wrap="none" rtlCol="0">
            <a:spAutoFit/>
          </a:bodyPr>
          <a:lstStyle/>
          <a:p>
            <a:r>
              <a:rPr lang="en-US" sz="2400" b="1" dirty="0" smtClean="0">
                <a:solidFill>
                  <a:srgbClr val="7F7F7F"/>
                </a:solidFill>
              </a:rPr>
              <a:t>Hierarchical clustering of GO categories (biological </a:t>
            </a:r>
            <a:r>
              <a:rPr lang="en-US" sz="2400" b="1" dirty="0">
                <a:solidFill>
                  <a:srgbClr val="7F7F7F"/>
                </a:solidFill>
              </a:rPr>
              <a:t>process</a:t>
            </a:r>
            <a:r>
              <a:rPr lang="en-US" sz="2400" b="1" dirty="0" smtClean="0">
                <a:solidFill>
                  <a:srgbClr val="7F7F7F"/>
                </a:solidFill>
              </a:rPr>
              <a:t>)</a:t>
            </a:r>
          </a:p>
          <a:p>
            <a:r>
              <a:rPr lang="en-US" sz="2400" b="1" dirty="0" smtClean="0">
                <a:solidFill>
                  <a:srgbClr val="7F7F7F"/>
                </a:solidFill>
              </a:rPr>
              <a:t>over</a:t>
            </a:r>
            <a:r>
              <a:rPr lang="en-US" sz="2400" b="1" dirty="0">
                <a:solidFill>
                  <a:srgbClr val="7F7F7F"/>
                </a:solidFill>
              </a:rPr>
              <a:t>-represented </a:t>
            </a:r>
            <a:r>
              <a:rPr lang="en-US" sz="2400" b="1" dirty="0" smtClean="0">
                <a:solidFill>
                  <a:srgbClr val="7F7F7F"/>
                </a:solidFill>
              </a:rPr>
              <a:t>with genes under positive selection</a:t>
            </a:r>
          </a:p>
        </p:txBody>
      </p:sp>
      <p:graphicFrame>
        <p:nvGraphicFramePr>
          <p:cNvPr id="4" name="Object 3"/>
          <p:cNvGraphicFramePr>
            <a:graphicFrameLocks noChangeAspect="1"/>
          </p:cNvGraphicFramePr>
          <p:nvPr>
            <p:extLst>
              <p:ext uri="{D42A27DB-BD31-4B8C-83A1-F6EECF244321}">
                <p14:modId xmlns:p14="http://schemas.microsoft.com/office/powerpoint/2010/main" val="24272531"/>
              </p:ext>
            </p:extLst>
          </p:nvPr>
        </p:nvGraphicFramePr>
        <p:xfrm>
          <a:off x="6578600" y="5122210"/>
          <a:ext cx="2425700" cy="499068"/>
        </p:xfrm>
        <a:graphic>
          <a:graphicData uri="http://schemas.openxmlformats.org/presentationml/2006/ole">
            <mc:AlternateContent xmlns:mc="http://schemas.openxmlformats.org/markup-compatibility/2006">
              <mc:Choice xmlns:v="urn:schemas-microsoft-com:vml" Requires="v">
                <p:oleObj spid="_x0000_s51353" name="Equation" r:id="rId4" imgW="1917700" imgH="393700" progId="Equation.3">
                  <p:embed/>
                </p:oleObj>
              </mc:Choice>
              <mc:Fallback>
                <p:oleObj name="Equation" r:id="rId4" imgW="1917700" imgH="3937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8600" y="5122210"/>
                        <a:ext cx="2425700" cy="499068"/>
                      </a:xfrm>
                      <a:prstGeom prst="rect">
                        <a:avLst/>
                      </a:prstGeom>
                      <a:noFill/>
                      <a:ln>
                        <a:noFill/>
                      </a:ln>
                    </p:spPr>
                  </p:pic>
                </p:oleObj>
              </mc:Fallback>
            </mc:AlternateContent>
          </a:graphicData>
        </a:graphic>
      </p:graphicFrame>
      <p:sp>
        <p:nvSpPr>
          <p:cNvPr id="5" name="TextBox 4"/>
          <p:cNvSpPr txBox="1"/>
          <p:nvPr/>
        </p:nvSpPr>
        <p:spPr>
          <a:xfrm>
            <a:off x="6747327" y="4742934"/>
            <a:ext cx="2256973" cy="369332"/>
          </a:xfrm>
          <a:prstGeom prst="rect">
            <a:avLst/>
          </a:prstGeom>
          <a:noFill/>
        </p:spPr>
        <p:txBody>
          <a:bodyPr wrap="none" rtlCol="0">
            <a:spAutoFit/>
          </a:bodyPr>
          <a:lstStyle/>
          <a:p>
            <a:r>
              <a:rPr lang="en-US" dirty="0" smtClean="0"/>
              <a:t>Dissimilarity measure:</a:t>
            </a:r>
            <a:endParaRPr lang="en-US" dirty="0"/>
          </a:p>
        </p:txBody>
      </p:sp>
    </p:spTree>
    <p:extLst>
      <p:ext uri="{BB962C8B-B14F-4D97-AF65-F5344CB8AC3E}">
        <p14:creationId xmlns:p14="http://schemas.microsoft.com/office/powerpoint/2010/main" val="200674729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090" name="Rectangle 2"/>
          <p:cNvSpPr>
            <a:spLocks noGrp="1" noChangeArrowheads="1"/>
          </p:cNvSpPr>
          <p:nvPr>
            <p:ph type="title"/>
          </p:nvPr>
        </p:nvSpPr>
        <p:spPr>
          <a:xfrm>
            <a:off x="0" y="135326"/>
            <a:ext cx="9143999" cy="633413"/>
          </a:xfrm>
          <a:noFill/>
          <a:ln>
            <a:solidFill>
              <a:srgbClr val="FFFFFF"/>
            </a:solidFill>
          </a:ln>
        </p:spPr>
        <p:txBody>
          <a:bodyPr vert="horz" lIns="91440" tIns="45720" rIns="91440" bIns="45720" rtlCol="0" anchor="ctr">
            <a:noAutofit/>
          </a:bodyPr>
          <a:lstStyle/>
          <a:p>
            <a:r>
              <a:rPr lang="en-GB" sz="3600" b="1" dirty="0">
                <a:solidFill>
                  <a:srgbClr val="C40000"/>
                </a:solidFill>
              </a:rPr>
              <a:t>Which proteins are under positive selection?</a:t>
            </a:r>
          </a:p>
        </p:txBody>
      </p:sp>
      <p:sp>
        <p:nvSpPr>
          <p:cNvPr id="62466" name="Text Box 3"/>
          <p:cNvSpPr txBox="1">
            <a:spLocks noChangeArrowheads="1"/>
          </p:cNvSpPr>
          <p:nvPr/>
        </p:nvSpPr>
        <p:spPr bwMode="auto">
          <a:xfrm>
            <a:off x="833805" y="2913063"/>
            <a:ext cx="769766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50000"/>
              </a:spcBef>
            </a:pPr>
            <a:endParaRPr lang="en-US" sz="2400">
              <a:latin typeface="Lucida Bright" charset="0"/>
            </a:endParaRPr>
          </a:p>
        </p:txBody>
      </p:sp>
      <p:sp>
        <p:nvSpPr>
          <p:cNvPr id="62467" name="Text Box 4"/>
          <p:cNvSpPr txBox="1">
            <a:spLocks noChangeArrowheads="1"/>
          </p:cNvSpPr>
          <p:nvPr/>
        </p:nvSpPr>
        <p:spPr bwMode="auto">
          <a:xfrm>
            <a:off x="317526" y="898012"/>
            <a:ext cx="8570032"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457200" indent="-457200">
              <a:defRPr sz="4000">
                <a:solidFill>
                  <a:schemeClr val="tx1"/>
                </a:solidFill>
                <a:latin typeface="Lucida Sans Unicode" charset="0"/>
                <a:ea typeface="ＭＳ Ｐゴシック" charset="0"/>
                <a:cs typeface="Arial" charset="0"/>
              </a:defRPr>
            </a:lvl1pPr>
            <a:lvl2pPr marL="742950" indent="-285750">
              <a:defRPr sz="4000">
                <a:solidFill>
                  <a:schemeClr val="tx1"/>
                </a:solidFill>
                <a:latin typeface="Lucida Sans Unicode" charset="0"/>
                <a:ea typeface="Arial" charset="0"/>
                <a:cs typeface="Arial" charset="0"/>
              </a:defRPr>
            </a:lvl2pPr>
            <a:lvl3pPr marL="1143000" indent="-228600">
              <a:defRPr sz="4000">
                <a:solidFill>
                  <a:schemeClr val="tx1"/>
                </a:solidFill>
                <a:latin typeface="Lucida Sans Unicode" charset="0"/>
                <a:ea typeface="Arial" charset="0"/>
                <a:cs typeface="Arial" charset="0"/>
              </a:defRPr>
            </a:lvl3pPr>
            <a:lvl4pPr marL="1600200" indent="-228600">
              <a:defRPr sz="4000">
                <a:solidFill>
                  <a:schemeClr val="tx1"/>
                </a:solidFill>
                <a:latin typeface="Lucida Sans Unicode" charset="0"/>
                <a:ea typeface="Arial" charset="0"/>
                <a:cs typeface="Arial" charset="0"/>
              </a:defRPr>
            </a:lvl4pPr>
            <a:lvl5pPr marL="2057400" indent="-228600">
              <a:defRPr sz="4000">
                <a:solidFill>
                  <a:schemeClr val="tx1"/>
                </a:solidFill>
                <a:latin typeface="Lucida Sans Unicode" charset="0"/>
                <a:ea typeface="Arial" charset="0"/>
                <a:cs typeface="Arial" charset="0"/>
              </a:defRPr>
            </a:lvl5pPr>
            <a:lvl6pPr marL="2514600" indent="-228600" fontAlgn="base">
              <a:spcBef>
                <a:spcPct val="0"/>
              </a:spcBef>
              <a:spcAft>
                <a:spcPct val="0"/>
              </a:spcAft>
              <a:defRPr sz="4000">
                <a:solidFill>
                  <a:schemeClr val="tx1"/>
                </a:solidFill>
                <a:latin typeface="Lucida Sans Unicode" charset="0"/>
                <a:ea typeface="Arial" charset="0"/>
                <a:cs typeface="Arial" charset="0"/>
              </a:defRPr>
            </a:lvl6pPr>
            <a:lvl7pPr marL="2971800" indent="-228600" fontAlgn="base">
              <a:spcBef>
                <a:spcPct val="0"/>
              </a:spcBef>
              <a:spcAft>
                <a:spcPct val="0"/>
              </a:spcAft>
              <a:defRPr sz="4000">
                <a:solidFill>
                  <a:schemeClr val="tx1"/>
                </a:solidFill>
                <a:latin typeface="Lucida Sans Unicode" charset="0"/>
                <a:ea typeface="Arial" charset="0"/>
                <a:cs typeface="Arial" charset="0"/>
              </a:defRPr>
            </a:lvl7pPr>
            <a:lvl8pPr marL="3429000" indent="-228600" fontAlgn="base">
              <a:spcBef>
                <a:spcPct val="0"/>
              </a:spcBef>
              <a:spcAft>
                <a:spcPct val="0"/>
              </a:spcAft>
              <a:defRPr sz="4000">
                <a:solidFill>
                  <a:schemeClr val="tx1"/>
                </a:solidFill>
                <a:latin typeface="Lucida Sans Unicode" charset="0"/>
                <a:ea typeface="Arial" charset="0"/>
                <a:cs typeface="Arial" charset="0"/>
              </a:defRPr>
            </a:lvl8pPr>
            <a:lvl9pPr marL="3886200" indent="-2286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50000"/>
              </a:spcBef>
              <a:buFontTx/>
              <a:buChar char="•"/>
            </a:pPr>
            <a:r>
              <a:rPr lang="en-GB" sz="2700" dirty="0">
                <a:solidFill>
                  <a:srgbClr val="7F7F7F"/>
                </a:solidFill>
                <a:latin typeface="+mn-lt"/>
              </a:rPr>
              <a:t>Host proteins involved in defence or immunity against viral, bacterial, fungal or parasite attacks (MHC, immunoglobulin VH, class 1 </a:t>
            </a:r>
            <a:r>
              <a:rPr lang="en-GB" sz="2700" dirty="0" err="1">
                <a:solidFill>
                  <a:srgbClr val="7F7F7F"/>
                </a:solidFill>
                <a:latin typeface="+mn-lt"/>
              </a:rPr>
              <a:t>chitinas</a:t>
            </a:r>
            <a:r>
              <a:rPr lang="en-GB" sz="2700" dirty="0">
                <a:solidFill>
                  <a:srgbClr val="7F7F7F"/>
                </a:solidFill>
                <a:latin typeface="+mn-lt"/>
              </a:rPr>
              <a:t>).</a:t>
            </a:r>
          </a:p>
          <a:p>
            <a:pPr eaLnBrk="0" hangingPunct="0">
              <a:spcBef>
                <a:spcPct val="50000"/>
              </a:spcBef>
              <a:buFontTx/>
              <a:buChar char="•"/>
            </a:pPr>
            <a:r>
              <a:rPr lang="en-GB" sz="2700" dirty="0">
                <a:solidFill>
                  <a:srgbClr val="7F7F7F"/>
                </a:solidFill>
                <a:latin typeface="+mn-lt"/>
              </a:rPr>
              <a:t>Viral or pathogen proteins involved in evading host defence (HIV </a:t>
            </a:r>
            <a:r>
              <a:rPr lang="en-GB" sz="2700" dirty="0" err="1">
                <a:solidFill>
                  <a:srgbClr val="7F7F7F"/>
                </a:solidFill>
                <a:latin typeface="+mn-lt"/>
              </a:rPr>
              <a:t>env</a:t>
            </a:r>
            <a:r>
              <a:rPr lang="en-GB" sz="2700" dirty="0">
                <a:solidFill>
                  <a:srgbClr val="7F7F7F"/>
                </a:solidFill>
                <a:latin typeface="+mn-lt"/>
              </a:rPr>
              <a:t>, </a:t>
            </a:r>
            <a:r>
              <a:rPr lang="en-GB" sz="2700" dirty="0" err="1">
                <a:solidFill>
                  <a:srgbClr val="7F7F7F"/>
                </a:solidFill>
                <a:latin typeface="+mn-lt"/>
              </a:rPr>
              <a:t>nef</a:t>
            </a:r>
            <a:r>
              <a:rPr lang="en-GB" sz="2700" dirty="0">
                <a:solidFill>
                  <a:srgbClr val="7F7F7F"/>
                </a:solidFill>
                <a:latin typeface="+mn-lt"/>
              </a:rPr>
              <a:t>, gap, pol, etc., capsid in FMD virus, flu virus </a:t>
            </a:r>
            <a:r>
              <a:rPr lang="en-GB" sz="2700" dirty="0" err="1">
                <a:solidFill>
                  <a:srgbClr val="7F7F7F"/>
                </a:solidFill>
                <a:latin typeface="+mn-lt"/>
              </a:rPr>
              <a:t>hemagglutinin</a:t>
            </a:r>
            <a:r>
              <a:rPr lang="en-GB" sz="2700" dirty="0">
                <a:solidFill>
                  <a:srgbClr val="7F7F7F"/>
                </a:solidFill>
                <a:latin typeface="+mn-lt"/>
              </a:rPr>
              <a:t> gene).</a:t>
            </a:r>
          </a:p>
          <a:p>
            <a:pPr eaLnBrk="0" hangingPunct="0">
              <a:spcBef>
                <a:spcPct val="50000"/>
              </a:spcBef>
              <a:buFontTx/>
              <a:buChar char="•"/>
            </a:pPr>
            <a:r>
              <a:rPr lang="en-GB" sz="2700" dirty="0">
                <a:solidFill>
                  <a:srgbClr val="7F7F7F"/>
                </a:solidFill>
                <a:latin typeface="+mn-lt"/>
              </a:rPr>
              <a:t>Proteins or pheromones involved in reproduction (abalone sperm </a:t>
            </a:r>
            <a:r>
              <a:rPr lang="en-GB" sz="2700" dirty="0" err="1">
                <a:solidFill>
                  <a:srgbClr val="7F7F7F"/>
                </a:solidFill>
                <a:latin typeface="+mn-lt"/>
              </a:rPr>
              <a:t>lysin</a:t>
            </a:r>
            <a:r>
              <a:rPr lang="en-GB" sz="2700" dirty="0">
                <a:solidFill>
                  <a:srgbClr val="7F7F7F"/>
                </a:solidFill>
                <a:latin typeface="+mn-lt"/>
              </a:rPr>
              <a:t>, sea urchin </a:t>
            </a:r>
            <a:r>
              <a:rPr lang="en-GB" sz="2700" dirty="0" err="1">
                <a:solidFill>
                  <a:srgbClr val="7F7F7F"/>
                </a:solidFill>
                <a:latin typeface="+mn-lt"/>
              </a:rPr>
              <a:t>bindin</a:t>
            </a:r>
            <a:r>
              <a:rPr lang="en-GB" sz="2700" dirty="0">
                <a:solidFill>
                  <a:srgbClr val="7F7F7F"/>
                </a:solidFill>
                <a:latin typeface="+mn-lt"/>
              </a:rPr>
              <a:t>, proteins in mammals</a:t>
            </a:r>
            <a:r>
              <a:rPr lang="en-GB" sz="2700" dirty="0" smtClean="0">
                <a:solidFill>
                  <a:srgbClr val="7F7F7F"/>
                </a:solidFill>
                <a:latin typeface="+mn-lt"/>
              </a:rPr>
              <a:t>)</a:t>
            </a:r>
            <a:endParaRPr lang="en-GB" sz="2700" dirty="0">
              <a:solidFill>
                <a:srgbClr val="7F7F7F"/>
              </a:solidFill>
              <a:latin typeface="+mn-lt"/>
            </a:endParaRPr>
          </a:p>
          <a:p>
            <a:pPr eaLnBrk="0" hangingPunct="0">
              <a:spcBef>
                <a:spcPct val="50000"/>
              </a:spcBef>
              <a:buFontTx/>
              <a:buChar char="•"/>
            </a:pPr>
            <a:r>
              <a:rPr lang="en-GB" sz="2700" dirty="0">
                <a:solidFill>
                  <a:srgbClr val="7F7F7F"/>
                </a:solidFill>
                <a:latin typeface="+mn-lt"/>
              </a:rPr>
              <a:t>Proteins that acquired new functions after gene duplication.</a:t>
            </a:r>
          </a:p>
          <a:p>
            <a:pPr eaLnBrk="0" hangingPunct="0">
              <a:spcBef>
                <a:spcPct val="50000"/>
              </a:spcBef>
              <a:buFontTx/>
              <a:buChar char="•"/>
            </a:pPr>
            <a:r>
              <a:rPr lang="en-GB" sz="2700" dirty="0">
                <a:solidFill>
                  <a:srgbClr val="7F7F7F"/>
                </a:solidFill>
                <a:latin typeface="+mn-lt"/>
              </a:rPr>
              <a:t>Miscellaneous  (diet, </a:t>
            </a:r>
            <a:r>
              <a:rPr lang="en-GB" sz="2700" dirty="0" err="1">
                <a:solidFill>
                  <a:srgbClr val="7F7F7F"/>
                </a:solidFill>
                <a:latin typeface="+mn-lt"/>
              </a:rPr>
              <a:t>globins</a:t>
            </a:r>
            <a:r>
              <a:rPr lang="en-GB" sz="2700" dirty="0" err="1" smtClean="0">
                <a:solidFill>
                  <a:srgbClr val="7F7F7F"/>
                </a:solidFill>
                <a:latin typeface="+mn-lt"/>
              </a:rPr>
              <a:t>,etc</a:t>
            </a:r>
            <a:r>
              <a:rPr lang="en-GB" sz="2700" dirty="0" smtClean="0">
                <a:solidFill>
                  <a:srgbClr val="7F7F7F"/>
                </a:solidFill>
                <a:latin typeface="+mn-lt"/>
              </a:rPr>
              <a:t>. )</a:t>
            </a:r>
            <a:endParaRPr lang="en-GB" sz="2700" dirty="0">
              <a:solidFill>
                <a:srgbClr val="7F7F7F"/>
              </a:solidFill>
              <a:latin typeface="+mn-lt"/>
            </a:endParaRPr>
          </a:p>
        </p:txBody>
      </p:sp>
    </p:spTree>
    <p:extLst>
      <p:ext uri="{BB962C8B-B14F-4D97-AF65-F5344CB8AC3E}">
        <p14:creationId xmlns:p14="http://schemas.microsoft.com/office/powerpoint/2010/main" val="2788664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
            <a:ext cx="9144000" cy="3435047"/>
          </a:xfrm>
          <a:prstGeom prst="rect">
            <a:avLst/>
          </a:prstGeom>
          <a:solidFill>
            <a:schemeClr val="accent2">
              <a:lumMod val="20000"/>
              <a:lumOff val="80000"/>
            </a:schemeClr>
          </a:solidFill>
          <a:effectLst>
            <a:outerShdw blurRad="50800" dist="38100" dir="2700000">
              <a:srgbClr val="000000">
                <a:alpha val="43000"/>
              </a:srgbClr>
            </a:outerShdw>
          </a:effectLst>
        </p:spPr>
        <p:txBody>
          <a:bodyPr vert="horz" lIns="91440" tIns="45720" rIns="91440" bIns="45720" rtlCol="0" anchor="ctr">
            <a:normAutofit/>
          </a:bodyPr>
          <a:lstStyle>
            <a:defPPr>
              <a:defRPr lang="en-US"/>
            </a:defPPr>
            <a:lvl1pPr algn="ctr">
              <a:spcBef>
                <a:spcPct val="0"/>
              </a:spcBef>
              <a:defRPr sz="3600" b="1">
                <a:solidFill>
                  <a:schemeClr val="accent2">
                    <a:lumMod val="75000"/>
                  </a:schemeClr>
                </a:solidFill>
                <a:latin typeface="+mj-lt"/>
                <a:ea typeface="+mj-ea"/>
                <a:cs typeface="+mj-cs"/>
              </a:defRPr>
            </a:lvl1pPr>
          </a:lstStyle>
          <a:p>
            <a:r>
              <a:rPr lang="en-AU" dirty="0">
                <a:solidFill>
                  <a:srgbClr val="C40000"/>
                </a:solidFill>
              </a:rPr>
              <a:t>Conclusions</a:t>
            </a:r>
          </a:p>
        </p:txBody>
      </p:sp>
    </p:spTree>
    <p:extLst>
      <p:ext uri="{BB962C8B-B14F-4D97-AF65-F5344CB8AC3E}">
        <p14:creationId xmlns:p14="http://schemas.microsoft.com/office/powerpoint/2010/main" val="348079279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168399"/>
          </a:xfrm>
          <a:noFill/>
          <a:ln>
            <a:solidFill>
              <a:srgbClr val="FFFFFF"/>
            </a:solidFill>
          </a:ln>
        </p:spPr>
        <p:txBody>
          <a:bodyPr vert="horz" lIns="91440" tIns="45720" rIns="91440" bIns="45720" rtlCol="0" anchor="ctr">
            <a:noAutofit/>
          </a:bodyPr>
          <a:lstStyle/>
          <a:p>
            <a:r>
              <a:rPr lang="en-US" sz="3600" b="1" dirty="0" smtClean="0">
                <a:solidFill>
                  <a:srgbClr val="C40000"/>
                </a:solidFill>
              </a:rPr>
              <a:t>Detecting positive selection</a:t>
            </a:r>
            <a:endParaRPr lang="en-US" sz="3600" b="1" dirty="0">
              <a:solidFill>
                <a:srgbClr val="C40000"/>
              </a:solidFill>
            </a:endParaRPr>
          </a:p>
        </p:txBody>
      </p:sp>
      <p:sp>
        <p:nvSpPr>
          <p:cNvPr id="13" name="TextBox 12"/>
          <p:cNvSpPr txBox="1"/>
          <p:nvPr/>
        </p:nvSpPr>
        <p:spPr>
          <a:xfrm>
            <a:off x="488406" y="1168400"/>
            <a:ext cx="8450608" cy="4785926"/>
          </a:xfrm>
          <a:prstGeom prst="rect">
            <a:avLst/>
          </a:prstGeom>
          <a:noFill/>
        </p:spPr>
        <p:txBody>
          <a:bodyPr wrap="square" rtlCol="0">
            <a:spAutoFit/>
          </a:bodyPr>
          <a:lstStyle/>
          <a:p>
            <a:pPr marL="342900" indent="-342900">
              <a:spcBef>
                <a:spcPts val="1000"/>
              </a:spcBef>
              <a:buFont typeface="Arial"/>
              <a:buChar char="•"/>
            </a:pPr>
            <a:r>
              <a:rPr lang="en-AU" sz="2800" dirty="0" smtClean="0">
                <a:solidFill>
                  <a:srgbClr val="7F7F7F"/>
                </a:solidFill>
              </a:rPr>
              <a:t>Pairwise </a:t>
            </a:r>
            <a:r>
              <a:rPr lang="en-AU" sz="2800" dirty="0">
                <a:solidFill>
                  <a:srgbClr val="7F7F7F"/>
                </a:solidFill>
              </a:rPr>
              <a:t>methods </a:t>
            </a:r>
            <a:r>
              <a:rPr lang="en-AU" sz="2800" dirty="0" smtClean="0">
                <a:solidFill>
                  <a:srgbClr val="7F7F7F"/>
                </a:solidFill>
              </a:rPr>
              <a:t>– very low </a:t>
            </a:r>
            <a:r>
              <a:rPr lang="en-AU" sz="2800" dirty="0">
                <a:solidFill>
                  <a:srgbClr val="7F7F7F"/>
                </a:solidFill>
              </a:rPr>
              <a:t>power </a:t>
            </a:r>
            <a:endParaRPr lang="en-AU" sz="2800" dirty="0" smtClean="0">
              <a:solidFill>
                <a:srgbClr val="7F7F7F"/>
              </a:solidFill>
            </a:endParaRPr>
          </a:p>
          <a:p>
            <a:pPr marL="342900" indent="-342900">
              <a:spcBef>
                <a:spcPts val="1000"/>
              </a:spcBef>
              <a:buFont typeface="Arial"/>
              <a:buChar char="•"/>
            </a:pPr>
            <a:r>
              <a:rPr lang="en-AU" sz="2800" dirty="0" smtClean="0">
                <a:solidFill>
                  <a:srgbClr val="7F7F7F"/>
                </a:solidFill>
              </a:rPr>
              <a:t>Branch </a:t>
            </a:r>
            <a:r>
              <a:rPr lang="en-AU" sz="2800" dirty="0">
                <a:solidFill>
                  <a:srgbClr val="7F7F7F"/>
                </a:solidFill>
              </a:rPr>
              <a:t>models allow variation </a:t>
            </a:r>
            <a:r>
              <a:rPr lang="en-AU" sz="2800" dirty="0" smtClean="0">
                <a:solidFill>
                  <a:srgbClr val="7F7F7F"/>
                </a:solidFill>
              </a:rPr>
              <a:t>over time </a:t>
            </a:r>
            <a:r>
              <a:rPr lang="en-AU" sz="2800" dirty="0">
                <a:solidFill>
                  <a:srgbClr val="7F7F7F"/>
                </a:solidFill>
              </a:rPr>
              <a:t>but </a:t>
            </a:r>
            <a:r>
              <a:rPr lang="en-AU" sz="2800" dirty="0" smtClean="0">
                <a:solidFill>
                  <a:srgbClr val="7F7F7F"/>
                </a:solidFill>
              </a:rPr>
              <a:t>assume one </a:t>
            </a:r>
            <a:r>
              <a:rPr lang="en-AU" sz="2800" dirty="0" err="1">
                <a:solidFill>
                  <a:srgbClr val="7F7F7F"/>
                </a:solidFill>
              </a:rPr>
              <a:t>ω</a:t>
            </a:r>
            <a:r>
              <a:rPr lang="en-AU" sz="2800" dirty="0">
                <a:solidFill>
                  <a:srgbClr val="7F7F7F"/>
                </a:solidFill>
              </a:rPr>
              <a:t> for all </a:t>
            </a:r>
            <a:r>
              <a:rPr lang="en-AU" sz="2800" dirty="0" smtClean="0">
                <a:solidFill>
                  <a:srgbClr val="7F7F7F"/>
                </a:solidFill>
              </a:rPr>
              <a:t>sites - low power</a:t>
            </a:r>
            <a:endParaRPr lang="en-AU" sz="2800" dirty="0">
              <a:solidFill>
                <a:srgbClr val="7F7F7F"/>
              </a:solidFill>
            </a:endParaRPr>
          </a:p>
          <a:p>
            <a:pPr marL="342900" indent="-342900">
              <a:spcBef>
                <a:spcPts val="1000"/>
              </a:spcBef>
              <a:buFont typeface="Arial"/>
              <a:buChar char="•"/>
            </a:pPr>
            <a:r>
              <a:rPr lang="en-AU" sz="2800" dirty="0" smtClean="0">
                <a:solidFill>
                  <a:srgbClr val="7F7F7F"/>
                </a:solidFill>
              </a:rPr>
              <a:t>Site </a:t>
            </a:r>
            <a:r>
              <a:rPr lang="en-AU" sz="2800" dirty="0">
                <a:solidFill>
                  <a:srgbClr val="7F7F7F"/>
                </a:solidFill>
              </a:rPr>
              <a:t>models allow variation among sites but assume </a:t>
            </a:r>
            <a:r>
              <a:rPr lang="en-AU" sz="2800" dirty="0" smtClean="0">
                <a:solidFill>
                  <a:srgbClr val="7F7F7F"/>
                </a:solidFill>
              </a:rPr>
              <a:t>selection pressure </a:t>
            </a:r>
            <a:r>
              <a:rPr lang="en-AU" sz="2800" dirty="0">
                <a:solidFill>
                  <a:srgbClr val="7F7F7F"/>
                </a:solidFill>
              </a:rPr>
              <a:t>does not change </a:t>
            </a:r>
            <a:r>
              <a:rPr lang="en-AU" sz="2800" dirty="0" smtClean="0">
                <a:solidFill>
                  <a:srgbClr val="7F7F7F"/>
                </a:solidFill>
              </a:rPr>
              <a:t>over time – have</a:t>
            </a:r>
            <a:r>
              <a:rPr lang="en-AU" sz="2800" dirty="0">
                <a:solidFill>
                  <a:srgbClr val="7F7F7F"/>
                </a:solidFill>
              </a:rPr>
              <a:t> </a:t>
            </a:r>
            <a:r>
              <a:rPr lang="en-AU" sz="2800" dirty="0" smtClean="0">
                <a:solidFill>
                  <a:srgbClr val="7F7F7F"/>
                </a:solidFill>
              </a:rPr>
              <a:t>higher </a:t>
            </a:r>
            <a:r>
              <a:rPr lang="en-AU" sz="2800" dirty="0">
                <a:solidFill>
                  <a:srgbClr val="7F7F7F"/>
                </a:solidFill>
              </a:rPr>
              <a:t>power if positive selection is long term </a:t>
            </a:r>
            <a:endParaRPr lang="en-AU" sz="2800" dirty="0" smtClean="0">
              <a:solidFill>
                <a:srgbClr val="7F7F7F"/>
              </a:solidFill>
            </a:endParaRPr>
          </a:p>
          <a:p>
            <a:pPr marL="342900" indent="-342900">
              <a:spcBef>
                <a:spcPts val="1000"/>
              </a:spcBef>
              <a:buFont typeface="Arial"/>
              <a:buChar char="•"/>
            </a:pPr>
            <a:r>
              <a:rPr lang="en-AU" sz="2800" dirty="0" smtClean="0">
                <a:solidFill>
                  <a:srgbClr val="7F7F7F"/>
                </a:solidFill>
              </a:rPr>
              <a:t>Branch</a:t>
            </a:r>
            <a:r>
              <a:rPr lang="en-AU" sz="2800" dirty="0">
                <a:solidFill>
                  <a:srgbClr val="7F7F7F"/>
                </a:solidFill>
              </a:rPr>
              <a:t>-site models </a:t>
            </a:r>
            <a:r>
              <a:rPr lang="en-AU" sz="2800" dirty="0" smtClean="0">
                <a:solidFill>
                  <a:srgbClr val="7F7F7F"/>
                </a:solidFill>
              </a:rPr>
              <a:t>may be more successful at detecting episodic selection but are more </a:t>
            </a:r>
            <a:r>
              <a:rPr lang="en-AU" sz="2800" dirty="0">
                <a:solidFill>
                  <a:srgbClr val="7F7F7F"/>
                </a:solidFill>
              </a:rPr>
              <a:t>difficult to </a:t>
            </a:r>
            <a:r>
              <a:rPr lang="en-AU" sz="2800" dirty="0" smtClean="0">
                <a:solidFill>
                  <a:srgbClr val="7F7F7F"/>
                </a:solidFill>
              </a:rPr>
              <a:t>fit, require more </a:t>
            </a:r>
            <a:r>
              <a:rPr lang="en-AU" sz="2800" dirty="0">
                <a:solidFill>
                  <a:srgbClr val="7F7F7F"/>
                </a:solidFill>
              </a:rPr>
              <a:t>data and often have multiple sub-optimal </a:t>
            </a:r>
            <a:r>
              <a:rPr lang="en-AU" sz="2800" dirty="0" smtClean="0">
                <a:solidFill>
                  <a:srgbClr val="7F7F7F"/>
                </a:solidFill>
              </a:rPr>
              <a:t>peaks (</a:t>
            </a:r>
            <a:r>
              <a:rPr lang="en-AU" sz="2800" dirty="0">
                <a:solidFill>
                  <a:srgbClr val="7F7F7F"/>
                </a:solidFill>
              </a:rPr>
              <a:t>caution with genome scans!)</a:t>
            </a:r>
            <a:endParaRPr lang="en-AU" sz="2800" dirty="0" smtClean="0">
              <a:solidFill>
                <a:srgbClr val="7F7F7F"/>
              </a:solidFill>
            </a:endParaRPr>
          </a:p>
        </p:txBody>
      </p:sp>
    </p:spTree>
    <p:extLst>
      <p:ext uri="{BB962C8B-B14F-4D97-AF65-F5344CB8AC3E}">
        <p14:creationId xmlns:p14="http://schemas.microsoft.com/office/powerpoint/2010/main" val="214099209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168399"/>
          </a:xfrm>
          <a:noFill/>
          <a:ln>
            <a:solidFill>
              <a:srgbClr val="FFFFFF"/>
            </a:solidFill>
          </a:ln>
        </p:spPr>
        <p:txBody>
          <a:bodyPr vert="horz" lIns="91440" tIns="45720" rIns="91440" bIns="45720" rtlCol="0" anchor="ctr">
            <a:noAutofit/>
          </a:bodyPr>
          <a:lstStyle/>
          <a:p>
            <a:r>
              <a:rPr lang="en-US" sz="3600" b="1" dirty="0">
                <a:solidFill>
                  <a:srgbClr val="C40000"/>
                </a:solidFill>
              </a:rPr>
              <a:t>Testing for positive selection</a:t>
            </a:r>
          </a:p>
        </p:txBody>
      </p:sp>
      <p:sp>
        <p:nvSpPr>
          <p:cNvPr id="13" name="TextBox 12"/>
          <p:cNvSpPr txBox="1"/>
          <p:nvPr/>
        </p:nvSpPr>
        <p:spPr>
          <a:xfrm>
            <a:off x="273314" y="1164133"/>
            <a:ext cx="8718285" cy="4832093"/>
          </a:xfrm>
          <a:prstGeom prst="rect">
            <a:avLst/>
          </a:prstGeom>
          <a:noFill/>
        </p:spPr>
        <p:txBody>
          <a:bodyPr wrap="square" rtlCol="0">
            <a:spAutoFit/>
          </a:bodyPr>
          <a:lstStyle/>
          <a:p>
            <a:pPr marL="342900" indent="-342900">
              <a:buFont typeface="Arial"/>
              <a:buChar char="•"/>
            </a:pPr>
            <a:r>
              <a:rPr lang="en-AU" sz="2800" dirty="0" smtClean="0">
                <a:solidFill>
                  <a:srgbClr val="7F7F7F"/>
                </a:solidFill>
              </a:rPr>
              <a:t>LRT is accurate even for small datasets</a:t>
            </a:r>
          </a:p>
          <a:p>
            <a:pPr marL="342900" indent="-342900">
              <a:buFont typeface="Arial"/>
              <a:buChar char="•"/>
            </a:pPr>
            <a:r>
              <a:rPr lang="en-AU" sz="2800" dirty="0" smtClean="0">
                <a:solidFill>
                  <a:srgbClr val="7F7F7F"/>
                </a:solidFill>
              </a:rPr>
              <a:t>Power of LRT is better for larger datasets</a:t>
            </a:r>
          </a:p>
          <a:p>
            <a:pPr marL="342900" indent="-342900">
              <a:buFont typeface="Arial"/>
              <a:buChar char="•"/>
            </a:pPr>
            <a:r>
              <a:rPr lang="en-AU" sz="2800" dirty="0" smtClean="0">
                <a:solidFill>
                  <a:srgbClr val="7F7F7F"/>
                </a:solidFill>
              </a:rPr>
              <a:t>Watch out for recombination</a:t>
            </a:r>
          </a:p>
          <a:p>
            <a:pPr marL="342900" indent="-342900">
              <a:buFont typeface="Arial"/>
              <a:buChar char="•"/>
            </a:pPr>
            <a:r>
              <a:rPr lang="en-AU" sz="2800" dirty="0" smtClean="0">
                <a:solidFill>
                  <a:srgbClr val="7F7F7F"/>
                </a:solidFill>
              </a:rPr>
              <a:t>Accurate parameter estimation is more difficult, depends on model assumptions </a:t>
            </a:r>
          </a:p>
          <a:p>
            <a:pPr marL="342900" indent="-342900">
              <a:buFont typeface="Arial"/>
              <a:buChar char="•"/>
            </a:pPr>
            <a:r>
              <a:rPr lang="en-AU" sz="2800" dirty="0" smtClean="0">
                <a:solidFill>
                  <a:srgbClr val="7F7F7F"/>
                </a:solidFill>
              </a:rPr>
              <a:t>Bayesian site prediction is even more difficult than LRTs and parameter estimation</a:t>
            </a:r>
          </a:p>
          <a:p>
            <a:pPr marL="342900" indent="-342900">
              <a:buFont typeface="Arial"/>
              <a:buChar char="•"/>
            </a:pPr>
            <a:r>
              <a:rPr lang="en-AU" sz="2800" dirty="0" smtClean="0">
                <a:solidFill>
                  <a:srgbClr val="7F7F7F"/>
                </a:solidFill>
              </a:rPr>
              <a:t>There is an optimal window of sequence divergence (sequences should be not too similar and not saturated)</a:t>
            </a:r>
          </a:p>
          <a:p>
            <a:pPr marL="342900" indent="-342900">
              <a:buFont typeface="Arial"/>
              <a:buChar char="•"/>
            </a:pPr>
            <a:r>
              <a:rPr lang="en-AU" sz="2800" dirty="0" smtClean="0">
                <a:solidFill>
                  <a:srgbClr val="7F7F7F"/>
                </a:solidFill>
              </a:rPr>
              <a:t>Robustness of results: Use several models &amp; tests</a:t>
            </a:r>
          </a:p>
          <a:p>
            <a:pPr marL="342900" indent="-342900">
              <a:buFont typeface="Arial"/>
              <a:buChar char="•"/>
            </a:pPr>
            <a:r>
              <a:rPr lang="en-AU" sz="2800" dirty="0" smtClean="0">
                <a:solidFill>
                  <a:srgbClr val="7F7F7F"/>
                </a:solidFill>
              </a:rPr>
              <a:t>Check for local optima, especially for complex models</a:t>
            </a:r>
          </a:p>
        </p:txBody>
      </p:sp>
    </p:spTree>
    <p:extLst>
      <p:ext uri="{BB962C8B-B14F-4D97-AF65-F5344CB8AC3E}">
        <p14:creationId xmlns:p14="http://schemas.microsoft.com/office/powerpoint/2010/main" val="161478754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45931"/>
            <a:ext cx="9143999" cy="811213"/>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GB" sz="3200" b="1" dirty="0">
                <a:solidFill>
                  <a:srgbClr val="C40000"/>
                </a:solidFill>
                <a:latin typeface="+mj-lt"/>
                <a:ea typeface="+mj-ea"/>
                <a:cs typeface="+mj-cs"/>
              </a:rPr>
              <a:t>Weaknesses of methods based on codon models</a:t>
            </a:r>
          </a:p>
        </p:txBody>
      </p:sp>
      <p:sp>
        <p:nvSpPr>
          <p:cNvPr id="74757" name="Text Box 3"/>
          <p:cNvSpPr txBox="1">
            <a:spLocks noChangeArrowheads="1"/>
          </p:cNvSpPr>
          <p:nvPr/>
        </p:nvSpPr>
        <p:spPr bwMode="auto">
          <a:xfrm>
            <a:off x="418012" y="1057144"/>
            <a:ext cx="8334732" cy="541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457200" indent="-457200" defTabSz="762000">
              <a:defRPr sz="4000">
                <a:solidFill>
                  <a:schemeClr val="tx1"/>
                </a:solidFill>
                <a:latin typeface="Lucida Sans Unicode" charset="0"/>
                <a:ea typeface="ＭＳ Ｐゴシック" charset="0"/>
                <a:cs typeface="Arial" charset="0"/>
              </a:defRPr>
            </a:lvl1pPr>
            <a:lvl2pPr marL="742950" indent="-285750" defTabSz="762000">
              <a:defRPr sz="4000">
                <a:solidFill>
                  <a:schemeClr val="tx1"/>
                </a:solidFill>
                <a:latin typeface="Lucida Sans Unicode" charset="0"/>
                <a:ea typeface="Arial" charset="0"/>
                <a:cs typeface="Arial" charset="0"/>
              </a:defRPr>
            </a:lvl2pPr>
            <a:lvl3pPr marL="1143000" indent="-228600" defTabSz="762000">
              <a:defRPr sz="4000">
                <a:solidFill>
                  <a:schemeClr val="tx1"/>
                </a:solidFill>
                <a:latin typeface="Lucida Sans Unicode" charset="0"/>
                <a:ea typeface="Arial" charset="0"/>
                <a:cs typeface="Arial" charset="0"/>
              </a:defRPr>
            </a:lvl3pPr>
            <a:lvl4pPr marL="1600200" indent="-228600" defTabSz="762000">
              <a:defRPr sz="4000">
                <a:solidFill>
                  <a:schemeClr val="tx1"/>
                </a:solidFill>
                <a:latin typeface="Lucida Sans Unicode" charset="0"/>
                <a:ea typeface="Arial" charset="0"/>
                <a:cs typeface="Arial" charset="0"/>
              </a:defRPr>
            </a:lvl4pPr>
            <a:lvl5pPr marL="2057400" indent="-228600" defTabSz="762000">
              <a:defRPr sz="4000">
                <a:solidFill>
                  <a:schemeClr val="tx1"/>
                </a:solidFill>
                <a:latin typeface="Lucida Sans Unicode" charset="0"/>
                <a:ea typeface="Arial" charset="0"/>
                <a:cs typeface="Arial" charset="0"/>
              </a:defRPr>
            </a:lvl5pPr>
            <a:lvl6pPr marL="2514600" indent="-228600" defTabSz="762000" fontAlgn="base">
              <a:spcBef>
                <a:spcPct val="0"/>
              </a:spcBef>
              <a:spcAft>
                <a:spcPct val="0"/>
              </a:spcAft>
              <a:defRPr sz="4000">
                <a:solidFill>
                  <a:schemeClr val="tx1"/>
                </a:solidFill>
                <a:latin typeface="Lucida Sans Unicode" charset="0"/>
                <a:ea typeface="Arial" charset="0"/>
                <a:cs typeface="Arial" charset="0"/>
              </a:defRPr>
            </a:lvl6pPr>
            <a:lvl7pPr marL="2971800" indent="-228600" defTabSz="762000" fontAlgn="base">
              <a:spcBef>
                <a:spcPct val="0"/>
              </a:spcBef>
              <a:spcAft>
                <a:spcPct val="0"/>
              </a:spcAft>
              <a:defRPr sz="4000">
                <a:solidFill>
                  <a:schemeClr val="tx1"/>
                </a:solidFill>
                <a:latin typeface="Lucida Sans Unicode" charset="0"/>
                <a:ea typeface="Arial" charset="0"/>
                <a:cs typeface="Arial" charset="0"/>
              </a:defRPr>
            </a:lvl7pPr>
            <a:lvl8pPr marL="3429000" indent="-228600" defTabSz="762000" fontAlgn="base">
              <a:spcBef>
                <a:spcPct val="0"/>
              </a:spcBef>
              <a:spcAft>
                <a:spcPct val="0"/>
              </a:spcAft>
              <a:defRPr sz="4000">
                <a:solidFill>
                  <a:schemeClr val="tx1"/>
                </a:solidFill>
                <a:latin typeface="Lucida Sans Unicode" charset="0"/>
                <a:ea typeface="Arial" charset="0"/>
                <a:cs typeface="Arial" charset="0"/>
              </a:defRPr>
            </a:lvl8pPr>
            <a:lvl9pPr marL="3886200" indent="-228600" defTabSz="762000" fontAlgn="base">
              <a:spcBef>
                <a:spcPct val="0"/>
              </a:spcBef>
              <a:spcAft>
                <a:spcPct val="0"/>
              </a:spcAft>
              <a:defRPr sz="4000">
                <a:solidFill>
                  <a:schemeClr val="tx1"/>
                </a:solidFill>
                <a:latin typeface="Lucida Sans Unicode" charset="0"/>
                <a:ea typeface="Arial" charset="0"/>
                <a:cs typeface="Arial" charset="0"/>
              </a:defRPr>
            </a:lvl9pPr>
          </a:lstStyle>
          <a:p>
            <a:pPr eaLnBrk="0" hangingPunct="0">
              <a:spcBef>
                <a:spcPct val="10000"/>
              </a:spcBef>
              <a:buClr>
                <a:schemeClr val="tx1"/>
              </a:buClr>
              <a:buSzPct val="100000"/>
              <a:buFont typeface="Arial"/>
              <a:buChar char="•"/>
            </a:pPr>
            <a:r>
              <a:rPr lang="en-GB" sz="2600" dirty="0">
                <a:solidFill>
                  <a:srgbClr val="7F7F7F"/>
                </a:solidFill>
                <a:latin typeface="+mn-lt"/>
              </a:rPr>
              <a:t>Model assumptions may be unrealistic (but some assumptions matter more than others</a:t>
            </a:r>
            <a:r>
              <a:rPr lang="en-GB" sz="2600" dirty="0" smtClean="0">
                <a:solidFill>
                  <a:srgbClr val="7F7F7F"/>
                </a:solidFill>
                <a:latin typeface="+mn-lt"/>
              </a:rPr>
              <a:t>)</a:t>
            </a:r>
            <a:endParaRPr lang="en-GB" sz="2600" dirty="0">
              <a:solidFill>
                <a:srgbClr val="7F7F7F"/>
              </a:solidFill>
              <a:latin typeface="+mn-lt"/>
            </a:endParaRPr>
          </a:p>
          <a:p>
            <a:pPr eaLnBrk="0" hangingPunct="0">
              <a:spcBef>
                <a:spcPct val="10000"/>
              </a:spcBef>
              <a:buClr>
                <a:schemeClr val="tx1"/>
              </a:buClr>
              <a:buSzPct val="100000"/>
              <a:buFont typeface="Arial"/>
              <a:buChar char="•"/>
            </a:pPr>
            <a:r>
              <a:rPr lang="en-GB" sz="2600" dirty="0">
                <a:solidFill>
                  <a:srgbClr val="7F7F7F"/>
                </a:solidFill>
                <a:latin typeface="+mn-lt"/>
              </a:rPr>
              <a:t>The method detects positive selection only if it generates excessive </a:t>
            </a:r>
            <a:r>
              <a:rPr lang="en-GB" sz="2600" dirty="0" err="1">
                <a:solidFill>
                  <a:srgbClr val="7F7F7F"/>
                </a:solidFill>
                <a:latin typeface="+mn-lt"/>
              </a:rPr>
              <a:t>nonsynonymous</a:t>
            </a:r>
            <a:r>
              <a:rPr lang="en-GB" sz="2600" dirty="0">
                <a:solidFill>
                  <a:srgbClr val="7F7F7F"/>
                </a:solidFill>
                <a:latin typeface="+mn-lt"/>
              </a:rPr>
              <a:t> substitutions.  It may lack power in detecting one-off directional selection or when the sequences are highly similar or highly divergent.  L</a:t>
            </a:r>
            <a:r>
              <a:rPr lang="en-GB" sz="2600" dirty="0" smtClean="0">
                <a:solidFill>
                  <a:srgbClr val="7F7F7F"/>
                </a:solidFill>
                <a:latin typeface="+mn-lt"/>
              </a:rPr>
              <a:t>ittle </a:t>
            </a:r>
            <a:r>
              <a:rPr lang="en-GB" sz="2600" dirty="0">
                <a:solidFill>
                  <a:srgbClr val="7F7F7F"/>
                </a:solidFill>
                <a:latin typeface="+mn-lt"/>
              </a:rPr>
              <a:t>power with population data.</a:t>
            </a:r>
          </a:p>
          <a:p>
            <a:pPr eaLnBrk="0" hangingPunct="0">
              <a:spcBef>
                <a:spcPct val="10000"/>
              </a:spcBef>
              <a:buClr>
                <a:schemeClr val="tx1"/>
              </a:buClr>
              <a:buSzPct val="100000"/>
              <a:buFont typeface="Arial"/>
              <a:buChar char="•"/>
            </a:pPr>
            <a:r>
              <a:rPr lang="en-GB" sz="2600" dirty="0">
                <a:solidFill>
                  <a:srgbClr val="7F7F7F"/>
                </a:solidFill>
                <a:latin typeface="+mn-lt"/>
              </a:rPr>
              <a:t>Do not work for noncoding </a:t>
            </a:r>
            <a:r>
              <a:rPr lang="en-GB" sz="2600" dirty="0" smtClean="0">
                <a:solidFill>
                  <a:srgbClr val="7F7F7F"/>
                </a:solidFill>
                <a:latin typeface="+mn-lt"/>
              </a:rPr>
              <a:t>DNA (but see </a:t>
            </a:r>
            <a:r>
              <a:rPr lang="en-GB" sz="2600" dirty="0">
                <a:solidFill>
                  <a:srgbClr val="7F7F7F"/>
                </a:solidFill>
                <a:latin typeface="+mn-lt"/>
              </a:rPr>
              <a:t>W</a:t>
            </a:r>
            <a:r>
              <a:rPr lang="en-GB" sz="2600" dirty="0" smtClean="0">
                <a:solidFill>
                  <a:srgbClr val="7F7F7F"/>
                </a:solidFill>
                <a:latin typeface="+mn-lt"/>
              </a:rPr>
              <a:t>ong &amp; Nielsen 2003 Genetics)</a:t>
            </a:r>
            <a:endParaRPr lang="en-GB" sz="2600" dirty="0">
              <a:solidFill>
                <a:srgbClr val="7F7F7F"/>
              </a:solidFill>
              <a:latin typeface="+mn-lt"/>
            </a:endParaRPr>
          </a:p>
          <a:p>
            <a:pPr eaLnBrk="0" hangingPunct="0">
              <a:spcBef>
                <a:spcPct val="10000"/>
              </a:spcBef>
              <a:buClr>
                <a:schemeClr val="tx1"/>
              </a:buClr>
              <a:buSzPct val="100000"/>
              <a:buFont typeface="Arial"/>
              <a:buChar char="•"/>
            </a:pPr>
            <a:r>
              <a:rPr lang="en-GB" sz="2600" dirty="0">
                <a:solidFill>
                  <a:srgbClr val="7F7F7F"/>
                </a:solidFill>
                <a:latin typeface="+mn-lt"/>
              </a:rPr>
              <a:t>Sensitive to sequence and alignment errors </a:t>
            </a:r>
            <a:br>
              <a:rPr lang="en-GB" sz="2600" dirty="0">
                <a:solidFill>
                  <a:srgbClr val="7F7F7F"/>
                </a:solidFill>
                <a:latin typeface="+mn-lt"/>
              </a:rPr>
            </a:br>
            <a:r>
              <a:rPr lang="en-GB" sz="2600" dirty="0">
                <a:solidFill>
                  <a:srgbClr val="7F7F7F"/>
                </a:solidFill>
                <a:latin typeface="+mn-lt"/>
              </a:rPr>
              <a:t>(Fletcher &amp; Yang 2010 </a:t>
            </a:r>
            <a:r>
              <a:rPr lang="en-GB" sz="2600" dirty="0" err="1">
                <a:solidFill>
                  <a:srgbClr val="7F7F7F"/>
                </a:solidFill>
                <a:latin typeface="+mn-lt"/>
              </a:rPr>
              <a:t>Mol</a:t>
            </a:r>
            <a:r>
              <a:rPr lang="en-GB" sz="2600" dirty="0">
                <a:solidFill>
                  <a:srgbClr val="7F7F7F"/>
                </a:solidFill>
                <a:latin typeface="+mn-lt"/>
              </a:rPr>
              <a:t> </a:t>
            </a:r>
            <a:r>
              <a:rPr lang="en-GB" sz="2600" dirty="0" err="1">
                <a:solidFill>
                  <a:srgbClr val="7F7F7F"/>
                </a:solidFill>
                <a:latin typeface="+mn-lt"/>
              </a:rPr>
              <a:t>Biol</a:t>
            </a:r>
            <a:r>
              <a:rPr lang="en-GB" sz="2600" dirty="0">
                <a:solidFill>
                  <a:srgbClr val="7F7F7F"/>
                </a:solidFill>
                <a:latin typeface="+mn-lt"/>
              </a:rPr>
              <a:t> </a:t>
            </a:r>
            <a:r>
              <a:rPr lang="en-GB" sz="2600" dirty="0" err="1">
                <a:solidFill>
                  <a:srgbClr val="7F7F7F"/>
                </a:solidFill>
                <a:latin typeface="+mn-lt"/>
              </a:rPr>
              <a:t>Evol</a:t>
            </a:r>
            <a:r>
              <a:rPr lang="en-GB" sz="2600" dirty="0">
                <a:solidFill>
                  <a:srgbClr val="7F7F7F"/>
                </a:solidFill>
                <a:latin typeface="+mn-lt"/>
              </a:rPr>
              <a:t> </a:t>
            </a:r>
            <a:r>
              <a:rPr lang="en-GB" sz="2600" dirty="0" smtClean="0">
                <a:solidFill>
                  <a:srgbClr val="7F7F7F"/>
                </a:solidFill>
                <a:latin typeface="+mn-lt"/>
              </a:rPr>
              <a:t>27; </a:t>
            </a:r>
            <a:r>
              <a:rPr lang="en-GB" sz="2600" dirty="0">
                <a:solidFill>
                  <a:srgbClr val="7F7F7F"/>
                </a:solidFill>
                <a:latin typeface="+mn-lt"/>
              </a:rPr>
              <a:t/>
            </a:r>
            <a:br>
              <a:rPr lang="en-GB" sz="2600" dirty="0">
                <a:solidFill>
                  <a:srgbClr val="7F7F7F"/>
                </a:solidFill>
                <a:latin typeface="+mn-lt"/>
              </a:rPr>
            </a:br>
            <a:r>
              <a:rPr lang="en-GB" sz="2600" dirty="0" err="1">
                <a:solidFill>
                  <a:srgbClr val="7F7F7F"/>
                </a:solidFill>
                <a:latin typeface="+mn-lt"/>
              </a:rPr>
              <a:t>Privman</a:t>
            </a:r>
            <a:r>
              <a:rPr lang="en-GB" sz="2600" dirty="0">
                <a:solidFill>
                  <a:srgbClr val="7F7F7F"/>
                </a:solidFill>
                <a:latin typeface="+mn-lt"/>
              </a:rPr>
              <a:t> et al. 2011  </a:t>
            </a:r>
            <a:r>
              <a:rPr lang="en-GB" sz="2600" dirty="0" err="1">
                <a:solidFill>
                  <a:srgbClr val="7F7F7F"/>
                </a:solidFill>
                <a:latin typeface="+mn-lt"/>
              </a:rPr>
              <a:t>Mol</a:t>
            </a:r>
            <a:r>
              <a:rPr lang="en-GB" sz="2600" dirty="0">
                <a:solidFill>
                  <a:srgbClr val="7F7F7F"/>
                </a:solidFill>
                <a:latin typeface="+mn-lt"/>
              </a:rPr>
              <a:t> </a:t>
            </a:r>
            <a:r>
              <a:rPr lang="en-GB" sz="2600" dirty="0" err="1">
                <a:solidFill>
                  <a:srgbClr val="7F7F7F"/>
                </a:solidFill>
                <a:latin typeface="+mn-lt"/>
              </a:rPr>
              <a:t>Biol</a:t>
            </a:r>
            <a:r>
              <a:rPr lang="en-GB" sz="2600" dirty="0">
                <a:solidFill>
                  <a:srgbClr val="7F7F7F"/>
                </a:solidFill>
                <a:latin typeface="+mn-lt"/>
              </a:rPr>
              <a:t> </a:t>
            </a:r>
            <a:r>
              <a:rPr lang="en-GB" sz="2600" dirty="0" err="1">
                <a:solidFill>
                  <a:srgbClr val="7F7F7F"/>
                </a:solidFill>
                <a:latin typeface="+mn-lt"/>
              </a:rPr>
              <a:t>Evol</a:t>
            </a:r>
            <a:r>
              <a:rPr lang="en-GB" sz="2600" dirty="0">
                <a:solidFill>
                  <a:srgbClr val="7F7F7F"/>
                </a:solidFill>
                <a:latin typeface="+mn-lt"/>
              </a:rPr>
              <a:t> </a:t>
            </a:r>
            <a:r>
              <a:rPr lang="en-GB" sz="2600" dirty="0" smtClean="0">
                <a:solidFill>
                  <a:srgbClr val="7F7F7F"/>
                </a:solidFill>
                <a:latin typeface="+mn-lt"/>
              </a:rPr>
              <a:t>29; </a:t>
            </a:r>
            <a:r>
              <a:rPr lang="en-GB" sz="2600" dirty="0">
                <a:solidFill>
                  <a:srgbClr val="7F7F7F"/>
                </a:solidFill>
                <a:latin typeface="+mn-lt"/>
              </a:rPr>
              <a:t/>
            </a:r>
            <a:br>
              <a:rPr lang="en-GB" sz="2600" dirty="0">
                <a:solidFill>
                  <a:srgbClr val="7F7F7F"/>
                </a:solidFill>
                <a:latin typeface="+mn-lt"/>
              </a:rPr>
            </a:br>
            <a:r>
              <a:rPr lang="en-GB" sz="2600" dirty="0">
                <a:solidFill>
                  <a:srgbClr val="7F7F7F"/>
                </a:solidFill>
                <a:latin typeface="+mn-lt"/>
              </a:rPr>
              <a:t>Jordan &amp; Goldman 2012 </a:t>
            </a:r>
            <a:r>
              <a:rPr lang="en-GB" sz="2600" dirty="0" err="1">
                <a:solidFill>
                  <a:srgbClr val="7F7F7F"/>
                </a:solidFill>
                <a:latin typeface="+mn-lt"/>
              </a:rPr>
              <a:t>Mol</a:t>
            </a:r>
            <a:r>
              <a:rPr lang="en-GB" sz="2600" dirty="0">
                <a:solidFill>
                  <a:srgbClr val="7F7F7F"/>
                </a:solidFill>
                <a:latin typeface="+mn-lt"/>
              </a:rPr>
              <a:t> </a:t>
            </a:r>
            <a:r>
              <a:rPr lang="en-GB" sz="2600" dirty="0" err="1">
                <a:solidFill>
                  <a:srgbClr val="7F7F7F"/>
                </a:solidFill>
                <a:latin typeface="+mn-lt"/>
              </a:rPr>
              <a:t>Biol</a:t>
            </a:r>
            <a:r>
              <a:rPr lang="en-GB" sz="2600" dirty="0">
                <a:solidFill>
                  <a:srgbClr val="7F7F7F"/>
                </a:solidFill>
                <a:latin typeface="+mn-lt"/>
              </a:rPr>
              <a:t> </a:t>
            </a:r>
            <a:r>
              <a:rPr lang="en-GB" sz="2600" dirty="0" err="1">
                <a:solidFill>
                  <a:srgbClr val="7F7F7F"/>
                </a:solidFill>
                <a:latin typeface="+mn-lt"/>
              </a:rPr>
              <a:t>Evol</a:t>
            </a:r>
            <a:r>
              <a:rPr lang="en-GB" sz="2600" dirty="0">
                <a:solidFill>
                  <a:srgbClr val="7F7F7F"/>
                </a:solidFill>
                <a:latin typeface="+mn-lt"/>
              </a:rPr>
              <a:t> </a:t>
            </a:r>
            <a:r>
              <a:rPr lang="en-GB" sz="2600" dirty="0" smtClean="0">
                <a:solidFill>
                  <a:srgbClr val="7F7F7F"/>
                </a:solidFill>
                <a:latin typeface="+mn-lt"/>
              </a:rPr>
              <a:t>29)</a:t>
            </a:r>
            <a:endParaRPr lang="en-GB" sz="2600" dirty="0">
              <a:solidFill>
                <a:srgbClr val="7F7F7F"/>
              </a:solidFill>
              <a:latin typeface="+mn-lt"/>
            </a:endParaRPr>
          </a:p>
        </p:txBody>
      </p:sp>
    </p:spTree>
    <p:extLst>
      <p:ext uri="{BB962C8B-B14F-4D97-AF65-F5344CB8AC3E}">
        <p14:creationId xmlns:p14="http://schemas.microsoft.com/office/powerpoint/2010/main" val="2924383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6850" y="1286002"/>
            <a:ext cx="5828083" cy="5192226"/>
          </a:xfrm>
        </p:spPr>
        <p:txBody>
          <a:bodyPr>
            <a:normAutofit fontScale="92500" lnSpcReduction="20000"/>
          </a:bodyPr>
          <a:lstStyle/>
          <a:p>
            <a:r>
              <a:rPr lang="en-US" dirty="0" smtClean="0">
                <a:solidFill>
                  <a:schemeClr val="bg1">
                    <a:lumMod val="50000"/>
                  </a:schemeClr>
                </a:solidFill>
              </a:rPr>
              <a:t>Most mutations are deleterious</a:t>
            </a:r>
          </a:p>
          <a:p>
            <a:r>
              <a:rPr lang="en-US" dirty="0" smtClean="0">
                <a:solidFill>
                  <a:schemeClr val="bg1">
                    <a:lumMod val="50000"/>
                  </a:schemeClr>
                </a:solidFill>
              </a:rPr>
              <a:t>Most changes: random fixation of neutral mutations</a:t>
            </a:r>
          </a:p>
          <a:p>
            <a:r>
              <a:rPr lang="en-US" dirty="0" smtClean="0">
                <a:solidFill>
                  <a:schemeClr val="bg1">
                    <a:lumMod val="50000"/>
                  </a:schemeClr>
                </a:solidFill>
              </a:rPr>
              <a:t>The fate of alleles is determined by random genetic drift</a:t>
            </a:r>
          </a:p>
          <a:p>
            <a:r>
              <a:rPr lang="en-US" dirty="0" smtClean="0">
                <a:solidFill>
                  <a:schemeClr val="bg1">
                    <a:lumMod val="50000"/>
                  </a:schemeClr>
                </a:solidFill>
              </a:rPr>
              <a:t>Substitution rate = neutral mutation rate (molecular clock)</a:t>
            </a:r>
          </a:p>
          <a:p>
            <a:r>
              <a:rPr lang="en-US" dirty="0" smtClean="0">
                <a:solidFill>
                  <a:schemeClr val="bg1">
                    <a:lumMod val="50000"/>
                  </a:schemeClr>
                </a:solidFill>
              </a:rPr>
              <a:t>Selection may operate; but is too weak to influence</a:t>
            </a:r>
          </a:p>
          <a:p>
            <a:r>
              <a:rPr lang="en-US" dirty="0" smtClean="0">
                <a:solidFill>
                  <a:schemeClr val="bg1">
                    <a:lumMod val="50000"/>
                  </a:schemeClr>
                </a:solidFill>
              </a:rPr>
              <a:t>Substitution = polymorphism</a:t>
            </a:r>
          </a:p>
          <a:p>
            <a:r>
              <a:rPr lang="en-US" dirty="0" smtClean="0">
                <a:solidFill>
                  <a:schemeClr val="bg1">
                    <a:lumMod val="50000"/>
                  </a:schemeClr>
                </a:solidFill>
              </a:rPr>
              <a:t>Morphological traits evolve by natural selection</a:t>
            </a:r>
          </a:p>
        </p:txBody>
      </p:sp>
      <p:sp>
        <p:nvSpPr>
          <p:cNvPr id="4" name="Title 1"/>
          <p:cNvSpPr>
            <a:spLocks noGrp="1"/>
          </p:cNvSpPr>
          <p:nvPr/>
        </p:nvSpPr>
        <p:spPr>
          <a:xfrm>
            <a:off x="-12700" y="-3439"/>
            <a:ext cx="9144000" cy="1168398"/>
          </a:xfrm>
          <a:prstGeom prst="rect">
            <a:avLst/>
          </a:prstGeom>
          <a:noFill/>
          <a:ln>
            <a:solidFill>
              <a:srgbClr val="FFFFFF"/>
            </a:solidFill>
          </a:ln>
        </p:spPr>
        <p:txBody>
          <a:bodyPr vert="horz" lIns="91440" tIns="45720" rIns="91440" bIns="45720" rtlCol="0" anchor="ctr">
            <a:noAutofit/>
          </a:bodyPr>
          <a:lstStyle/>
          <a:p>
            <a:pPr algn="ctr">
              <a:spcBef>
                <a:spcPct val="0"/>
              </a:spcBef>
            </a:pPr>
            <a:r>
              <a:rPr lang="en-AU" sz="3600" b="1" dirty="0">
                <a:solidFill>
                  <a:srgbClr val="C40000"/>
                </a:solidFill>
                <a:latin typeface="+mj-lt"/>
                <a:ea typeface="+mj-ea"/>
                <a:cs typeface="+mj-cs"/>
              </a:rPr>
              <a:t>The neutral theory of molecular evolution</a:t>
            </a:r>
          </a:p>
        </p:txBody>
      </p:sp>
      <p:pic>
        <p:nvPicPr>
          <p:cNvPr id="5" name="Picture 10"/>
          <p:cNvPicPr>
            <a:picLocks noChangeAspect="1" noChangeArrowheads="1"/>
          </p:cNvPicPr>
          <p:nvPr/>
        </p:nvPicPr>
        <p:blipFill>
          <a:blip r:embed="rId3"/>
          <a:srcRect/>
          <a:stretch>
            <a:fillRect/>
          </a:stretch>
        </p:blipFill>
        <p:spPr bwMode="auto">
          <a:xfrm>
            <a:off x="273310" y="4854652"/>
            <a:ext cx="2598600" cy="1579949"/>
          </a:xfrm>
          <a:prstGeom prst="rect">
            <a:avLst/>
          </a:prstGeom>
          <a:noFill/>
          <a:ln w="9525">
            <a:noFill/>
            <a:miter lim="800000"/>
            <a:headEnd/>
            <a:tailEnd/>
          </a:ln>
          <a:effectLst/>
        </p:spPr>
      </p:pic>
      <p:pic>
        <p:nvPicPr>
          <p:cNvPr id="6" name="Picture 8"/>
          <p:cNvPicPr>
            <a:picLocks noChangeAspect="1" noChangeArrowheads="1"/>
          </p:cNvPicPr>
          <p:nvPr/>
        </p:nvPicPr>
        <p:blipFill>
          <a:blip r:embed="rId4"/>
          <a:srcRect/>
          <a:stretch>
            <a:fillRect/>
          </a:stretch>
        </p:blipFill>
        <p:spPr bwMode="auto">
          <a:xfrm>
            <a:off x="362998" y="1286353"/>
            <a:ext cx="2477103" cy="3005674"/>
          </a:xfrm>
          <a:prstGeom prst="rect">
            <a:avLst/>
          </a:prstGeom>
          <a:noFill/>
          <a:ln w="9525">
            <a:noFill/>
            <a:miter lim="800000"/>
            <a:headEnd/>
            <a:tailEnd/>
          </a:ln>
          <a:effectLst/>
        </p:spPr>
      </p:pic>
      <p:sp>
        <p:nvSpPr>
          <p:cNvPr id="2" name="Rectangle 1"/>
          <p:cNvSpPr/>
          <p:nvPr/>
        </p:nvSpPr>
        <p:spPr>
          <a:xfrm>
            <a:off x="1236107" y="1247740"/>
            <a:ext cx="1631101" cy="369332"/>
          </a:xfrm>
          <a:prstGeom prst="rect">
            <a:avLst/>
          </a:prstGeom>
        </p:spPr>
        <p:txBody>
          <a:bodyPr wrap="none">
            <a:spAutoFit/>
          </a:bodyPr>
          <a:lstStyle/>
          <a:p>
            <a:r>
              <a:rPr lang="en-US" b="1" i="1" dirty="0" err="1">
                <a:solidFill>
                  <a:schemeClr val="bg1"/>
                </a:solidFill>
              </a:rPr>
              <a:t>Motoo</a:t>
            </a:r>
            <a:r>
              <a:rPr lang="en-US" b="1" i="1" dirty="0">
                <a:solidFill>
                  <a:schemeClr val="bg1"/>
                </a:solidFill>
              </a:rPr>
              <a:t> Kimura</a:t>
            </a:r>
          </a:p>
        </p:txBody>
      </p:sp>
    </p:spTree>
    <p:extLst>
      <p:ext uri="{BB962C8B-B14F-4D97-AF65-F5344CB8AC3E}">
        <p14:creationId xmlns:p14="http://schemas.microsoft.com/office/powerpoint/2010/main" val="315529259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p:cNvSpPr>
            <a:spLocks noGrp="1" noChangeArrowheads="1"/>
          </p:cNvSpPr>
          <p:nvPr>
            <p:ph type="ctrTitle" idx="4294967295"/>
          </p:nvPr>
        </p:nvSpPr>
        <p:spPr>
          <a:xfrm>
            <a:off x="0" y="228600"/>
            <a:ext cx="9144000" cy="914400"/>
          </a:xfrm>
          <a:noFill/>
          <a:ln>
            <a:solidFill>
              <a:srgbClr val="FFFFFF"/>
            </a:solidFill>
          </a:ln>
        </p:spPr>
        <p:txBody>
          <a:bodyPr vert="horz" lIns="91440" tIns="45720" rIns="91440" bIns="45720" rtlCol="0" anchor="ctr">
            <a:noAutofit/>
          </a:bodyPr>
          <a:lstStyle/>
          <a:p>
            <a:r>
              <a:rPr lang="en-US" sz="3600" b="1">
                <a:solidFill>
                  <a:srgbClr val="C40000"/>
                </a:solidFill>
              </a:rPr>
              <a:t>Criticisms on codon models</a:t>
            </a:r>
            <a:endParaRPr lang="en-GB" sz="3600" b="1">
              <a:solidFill>
                <a:srgbClr val="C40000"/>
              </a:solidFill>
            </a:endParaRPr>
          </a:p>
        </p:txBody>
      </p:sp>
      <p:graphicFrame>
        <p:nvGraphicFramePr>
          <p:cNvPr id="73731" name="Object 3"/>
          <p:cNvGraphicFramePr>
            <a:graphicFrameLocks noChangeAspect="1"/>
          </p:cNvGraphicFramePr>
          <p:nvPr/>
        </p:nvGraphicFramePr>
        <p:xfrm>
          <a:off x="4513385" y="3308350"/>
          <a:ext cx="117231" cy="241300"/>
        </p:xfrm>
        <a:graphic>
          <a:graphicData uri="http://schemas.openxmlformats.org/presentationml/2006/ole">
            <mc:AlternateContent xmlns:mc="http://schemas.openxmlformats.org/markup-compatibility/2006">
              <mc:Choice xmlns:v="urn:schemas-microsoft-com:vml" Requires="v">
                <p:oleObj spid="_x0000_s67633" name="Equation" r:id="rId3" imgW="241200" imgH="571320" progId="Equation.3">
                  <p:embed/>
                </p:oleObj>
              </mc:Choice>
              <mc:Fallback>
                <p:oleObj name="Equation" r:id="rId3" imgW="241200" imgH="571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385" y="3308350"/>
                        <a:ext cx="117231"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2" name="Rectangle 4"/>
          <p:cNvSpPr>
            <a:spLocks noChangeArrowheads="1"/>
          </p:cNvSpPr>
          <p:nvPr/>
        </p:nvSpPr>
        <p:spPr bwMode="auto">
          <a:xfrm>
            <a:off x="530469" y="1173163"/>
            <a:ext cx="8236927"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271463" indent="-271463"/>
            <a:r>
              <a:rPr lang="en-GB" sz="2600" b="1" dirty="0">
                <a:solidFill>
                  <a:schemeClr val="accent2">
                    <a:lumMod val="75000"/>
                  </a:schemeClr>
                </a:solidFill>
              </a:rPr>
              <a:t>by M. </a:t>
            </a:r>
            <a:r>
              <a:rPr lang="en-GB" sz="2600" b="1" dirty="0" err="1">
                <a:solidFill>
                  <a:schemeClr val="accent2">
                    <a:lumMod val="75000"/>
                  </a:schemeClr>
                </a:solidFill>
              </a:rPr>
              <a:t>Nei</a:t>
            </a:r>
            <a:r>
              <a:rPr lang="en-GB" sz="2600" b="1" dirty="0">
                <a:solidFill>
                  <a:schemeClr val="accent2">
                    <a:lumMod val="75000"/>
                  </a:schemeClr>
                </a:solidFill>
              </a:rPr>
              <a:t>, Y. Suzuki, &amp; A.L. Hughes</a:t>
            </a:r>
          </a:p>
          <a:p>
            <a:pPr marL="271463" indent="-271463"/>
            <a:r>
              <a:rPr lang="en-GB" sz="2600" dirty="0"/>
              <a:t>Hughes AL. 2007. Looking for Darwin in all the wrong places: the misguided quest for positive selection at the nucleotide sequence level. </a:t>
            </a:r>
            <a:r>
              <a:rPr lang="en-GB" sz="2600" i="1" dirty="0"/>
              <a:t>Heredity</a:t>
            </a:r>
            <a:r>
              <a:rPr lang="en-GB" sz="2600" dirty="0"/>
              <a:t> </a:t>
            </a:r>
            <a:r>
              <a:rPr lang="en-GB" sz="2600" dirty="0" smtClean="0"/>
              <a:t>99</a:t>
            </a:r>
            <a:endParaRPr lang="en-GB" sz="2600" dirty="0"/>
          </a:p>
          <a:p>
            <a:pPr marL="271463" indent="-271463"/>
            <a:r>
              <a:rPr lang="en-GB" sz="2600" dirty="0" err="1"/>
              <a:t>Nozawa</a:t>
            </a:r>
            <a:r>
              <a:rPr lang="en-GB" sz="2600" dirty="0"/>
              <a:t>, Suzuki &amp; </a:t>
            </a:r>
            <a:r>
              <a:rPr lang="en-GB" sz="2600" dirty="0" err="1"/>
              <a:t>Nei</a:t>
            </a:r>
            <a:r>
              <a:rPr lang="en-GB" sz="2600" dirty="0"/>
              <a:t>. 2009. </a:t>
            </a:r>
            <a:r>
              <a:rPr lang="en-GB" sz="2600" i="1" dirty="0"/>
              <a:t>PNAS</a:t>
            </a:r>
            <a:r>
              <a:rPr lang="en-GB" sz="2600" dirty="0"/>
              <a:t> </a:t>
            </a:r>
            <a:r>
              <a:rPr lang="en-GB" sz="2600" dirty="0" smtClean="0"/>
              <a:t>106</a:t>
            </a:r>
            <a:endParaRPr lang="en-GB" sz="2600" dirty="0"/>
          </a:p>
        </p:txBody>
      </p:sp>
      <p:sp>
        <p:nvSpPr>
          <p:cNvPr id="73733" name="Rectangle 5"/>
          <p:cNvSpPr>
            <a:spLocks noChangeArrowheads="1"/>
          </p:cNvSpPr>
          <p:nvPr/>
        </p:nvSpPr>
        <p:spPr bwMode="auto">
          <a:xfrm>
            <a:off x="530469" y="3540126"/>
            <a:ext cx="8236927"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444500" indent="-444500"/>
            <a:r>
              <a:rPr lang="en-GB" sz="2600" dirty="0"/>
              <a:t>Yang Z, dos Reis M. 2011. Statistical properties of the branch-site test of positive selection. </a:t>
            </a:r>
            <a:r>
              <a:rPr lang="en-GB" sz="2600" i="1" dirty="0" err="1"/>
              <a:t>Mol</a:t>
            </a:r>
            <a:r>
              <a:rPr lang="en-GB" sz="2600" i="1" dirty="0"/>
              <a:t> </a:t>
            </a:r>
            <a:r>
              <a:rPr lang="en-GB" sz="2600" i="1" dirty="0" err="1"/>
              <a:t>Biol</a:t>
            </a:r>
            <a:r>
              <a:rPr lang="en-GB" sz="2600" i="1" dirty="0"/>
              <a:t> </a:t>
            </a:r>
            <a:r>
              <a:rPr lang="en-GB" sz="2600" i="1" dirty="0" err="1"/>
              <a:t>Evol</a:t>
            </a:r>
            <a:r>
              <a:rPr lang="en-GB" sz="2600" i="1" dirty="0"/>
              <a:t> </a:t>
            </a:r>
            <a:r>
              <a:rPr lang="en-GB" sz="2600" dirty="0" smtClean="0"/>
              <a:t>28</a:t>
            </a:r>
            <a:endParaRPr lang="en-GB" sz="2600" dirty="0"/>
          </a:p>
          <a:p>
            <a:pPr marL="444500" indent="-444500"/>
            <a:r>
              <a:rPr lang="en-GB" sz="2600" dirty="0" err="1"/>
              <a:t>Zhai</a:t>
            </a:r>
            <a:r>
              <a:rPr lang="en-GB" sz="2600" dirty="0"/>
              <a:t> W, Nielsen R, Goldman N, Yang Z. 2012. Looking for Darwin in genomic sequences - validity and success of statistical methods. </a:t>
            </a:r>
            <a:r>
              <a:rPr lang="en-GB" sz="2600" i="1" dirty="0" err="1"/>
              <a:t>Mol</a:t>
            </a:r>
            <a:r>
              <a:rPr lang="en-GB" sz="2600" i="1" dirty="0"/>
              <a:t> </a:t>
            </a:r>
            <a:r>
              <a:rPr lang="en-GB" sz="2600" i="1" dirty="0" err="1"/>
              <a:t>Biol</a:t>
            </a:r>
            <a:r>
              <a:rPr lang="en-GB" sz="2600" i="1" dirty="0"/>
              <a:t> </a:t>
            </a:r>
            <a:r>
              <a:rPr lang="en-GB" sz="2600" i="1" dirty="0" err="1"/>
              <a:t>Evol</a:t>
            </a:r>
            <a:r>
              <a:rPr lang="en-GB" sz="2600" i="1" dirty="0"/>
              <a:t> </a:t>
            </a:r>
            <a:r>
              <a:rPr lang="en-GB" sz="2600" dirty="0" smtClean="0"/>
              <a:t>29</a:t>
            </a:r>
            <a:endParaRPr lang="en-GB" sz="2600" dirty="0"/>
          </a:p>
          <a:p>
            <a:pPr marL="444500" indent="-444500"/>
            <a:r>
              <a:rPr lang="en-GB" sz="2600" dirty="0" err="1"/>
              <a:t>MacCallum</a:t>
            </a:r>
            <a:r>
              <a:rPr lang="en-GB" sz="2600" dirty="0"/>
              <a:t>, C. &amp; Hill, E. </a:t>
            </a:r>
            <a:r>
              <a:rPr lang="en-GB" sz="2600" dirty="0" smtClean="0"/>
              <a:t>2006 Being </a:t>
            </a:r>
            <a:r>
              <a:rPr lang="en-GB" sz="2600" dirty="0"/>
              <a:t>positive about selection. </a:t>
            </a:r>
            <a:r>
              <a:rPr lang="en-GB" sz="2600" i="1" dirty="0" err="1"/>
              <a:t>PLoS</a:t>
            </a:r>
            <a:r>
              <a:rPr lang="en-GB" sz="2600" i="1" dirty="0"/>
              <a:t> </a:t>
            </a:r>
            <a:r>
              <a:rPr lang="en-GB" sz="2600" i="1" dirty="0" err="1"/>
              <a:t>Biol</a:t>
            </a:r>
            <a:r>
              <a:rPr lang="en-GB" sz="2600" dirty="0"/>
              <a:t> </a:t>
            </a:r>
            <a:r>
              <a:rPr lang="en-GB" sz="2600" b="1" dirty="0"/>
              <a:t>4</a:t>
            </a:r>
            <a:r>
              <a:rPr lang="en-GB" sz="2600" dirty="0"/>
              <a:t>, </a:t>
            </a:r>
            <a:r>
              <a:rPr lang="en-GB" sz="2600" dirty="0" smtClean="0"/>
              <a:t>e87</a:t>
            </a:r>
            <a:endParaRPr lang="en-GB" sz="2600" dirty="0"/>
          </a:p>
        </p:txBody>
      </p:sp>
    </p:spTree>
    <p:extLst>
      <p:ext uri="{BB962C8B-B14F-4D97-AF65-F5344CB8AC3E}">
        <p14:creationId xmlns:p14="http://schemas.microsoft.com/office/powerpoint/2010/main" val="1194167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5" name="Line 5"/>
          <p:cNvSpPr>
            <a:spLocks noChangeShapeType="1"/>
          </p:cNvSpPr>
          <p:nvPr/>
        </p:nvSpPr>
        <p:spPr bwMode="auto">
          <a:xfrm>
            <a:off x="7380288" y="2492375"/>
            <a:ext cx="0" cy="504825"/>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366" name="AutoShape 6"/>
          <p:cNvSpPr>
            <a:spLocks noChangeArrowheads="1"/>
          </p:cNvSpPr>
          <p:nvPr/>
        </p:nvSpPr>
        <p:spPr bwMode="auto">
          <a:xfrm>
            <a:off x="6300788" y="2997200"/>
            <a:ext cx="2376487" cy="431800"/>
          </a:xfrm>
          <a:prstGeom prst="flowChartProcess">
            <a:avLst/>
          </a:prstGeom>
          <a:solidFill>
            <a:srgbClr val="F2DCDB"/>
          </a:solidFill>
          <a:ln w="28575">
            <a:solidFill>
              <a:schemeClr val="tx1"/>
            </a:solidFill>
            <a:miter lim="800000"/>
            <a:headEnd/>
            <a:tailEnd/>
          </a:ln>
          <a:effectLst/>
        </p:spPr>
        <p:txBody>
          <a:bodyPr wrap="none" anchor="ctr"/>
          <a:lstStyle/>
          <a:p>
            <a:pPr algn="ctr" eaLnBrk="1" hangingPunct="1"/>
            <a:r>
              <a:rPr lang="en-US" sz="1800" dirty="0">
                <a:latin typeface="Arial" charset="0"/>
                <a:cs typeface="Arial" charset="0"/>
              </a:rPr>
              <a:t>Use AA-level methods</a:t>
            </a:r>
          </a:p>
        </p:txBody>
      </p:sp>
      <p:grpSp>
        <p:nvGrpSpPr>
          <p:cNvPr id="143367" name="Group 7"/>
          <p:cNvGrpSpPr>
            <a:grpSpLocks/>
          </p:cNvGrpSpPr>
          <p:nvPr/>
        </p:nvGrpSpPr>
        <p:grpSpPr bwMode="auto">
          <a:xfrm rot="-21600000">
            <a:off x="1104900" y="1228725"/>
            <a:ext cx="1509713" cy="406400"/>
            <a:chOff x="657" y="949"/>
            <a:chExt cx="998" cy="454"/>
          </a:xfrm>
        </p:grpSpPr>
        <p:sp>
          <p:nvSpPr>
            <p:cNvPr id="143368" name="Line 8"/>
            <p:cNvSpPr>
              <a:spLocks noChangeShapeType="1"/>
            </p:cNvSpPr>
            <p:nvPr/>
          </p:nvSpPr>
          <p:spPr bwMode="auto">
            <a:xfrm>
              <a:off x="657" y="956"/>
              <a:ext cx="9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369" name="Line 9"/>
            <p:cNvSpPr>
              <a:spLocks noChangeShapeType="1"/>
            </p:cNvSpPr>
            <p:nvPr/>
          </p:nvSpPr>
          <p:spPr bwMode="auto">
            <a:xfrm>
              <a:off x="657" y="949"/>
              <a:ext cx="0" cy="454"/>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43370" name="Rectangle 10"/>
          <p:cNvSpPr>
            <a:spLocks noChangeArrowheads="1"/>
          </p:cNvSpPr>
          <p:nvPr/>
        </p:nvSpPr>
        <p:spPr bwMode="auto">
          <a:xfrm>
            <a:off x="900113" y="871538"/>
            <a:ext cx="1743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600" b="1">
                <a:latin typeface="Arial" charset="0"/>
                <a:cs typeface="Arial" charset="0"/>
              </a:rPr>
              <a:t>Population level</a:t>
            </a:r>
            <a:endParaRPr lang="en-GB" sz="1600" b="1">
              <a:latin typeface="Arial" charset="0"/>
              <a:cs typeface="Arial" charset="0"/>
            </a:endParaRPr>
          </a:p>
        </p:txBody>
      </p:sp>
      <p:sp>
        <p:nvSpPr>
          <p:cNvPr id="143371" name="Rectangle 11"/>
          <p:cNvSpPr>
            <a:spLocks noChangeArrowheads="1"/>
          </p:cNvSpPr>
          <p:nvPr/>
        </p:nvSpPr>
        <p:spPr bwMode="auto">
          <a:xfrm>
            <a:off x="5870575" y="869950"/>
            <a:ext cx="1460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600" b="1">
                <a:latin typeface="Arial" charset="0"/>
                <a:cs typeface="Arial" charset="0"/>
              </a:rPr>
              <a:t>Species level</a:t>
            </a:r>
            <a:endParaRPr lang="en-GB" sz="1600" b="1">
              <a:latin typeface="Arial" charset="0"/>
              <a:cs typeface="Arial" charset="0"/>
            </a:endParaRPr>
          </a:p>
        </p:txBody>
      </p:sp>
      <p:sp>
        <p:nvSpPr>
          <p:cNvPr id="143372" name="AutoShape 12"/>
          <p:cNvSpPr>
            <a:spLocks noChangeArrowheads="1"/>
          </p:cNvSpPr>
          <p:nvPr/>
        </p:nvSpPr>
        <p:spPr bwMode="auto">
          <a:xfrm>
            <a:off x="6443663" y="1628775"/>
            <a:ext cx="1871662" cy="863600"/>
          </a:xfrm>
          <a:prstGeom prst="flowChartDecision">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1800" i="1">
                <a:latin typeface="Arial" charset="0"/>
                <a:cs typeface="Arial" charset="0"/>
              </a:rPr>
              <a:t>d</a:t>
            </a:r>
            <a:r>
              <a:rPr lang="en-US" sz="1200">
                <a:latin typeface="Arial" charset="0"/>
                <a:cs typeface="Arial" charset="0"/>
              </a:rPr>
              <a:t>S</a:t>
            </a:r>
            <a:r>
              <a:rPr lang="en-US" sz="1800">
                <a:latin typeface="Arial" charset="0"/>
                <a:cs typeface="Arial" charset="0"/>
              </a:rPr>
              <a:t> saturated?</a:t>
            </a:r>
            <a:endParaRPr lang="en-GB" sz="1800">
              <a:latin typeface="Arial" charset="0"/>
              <a:cs typeface="Arial" charset="0"/>
            </a:endParaRPr>
          </a:p>
        </p:txBody>
      </p:sp>
      <p:sp>
        <p:nvSpPr>
          <p:cNvPr id="143373" name="Rectangle 13"/>
          <p:cNvSpPr>
            <a:spLocks noChangeArrowheads="1"/>
          </p:cNvSpPr>
          <p:nvPr/>
        </p:nvSpPr>
        <p:spPr bwMode="auto">
          <a:xfrm>
            <a:off x="7488238" y="2392363"/>
            <a:ext cx="1655762"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800">
                <a:latin typeface="Arial" charset="0"/>
                <a:cs typeface="Arial" charset="0"/>
              </a:rPr>
              <a:t> </a:t>
            </a:r>
            <a:r>
              <a:rPr lang="en-US" sz="1600" b="1">
                <a:latin typeface="Arial" charset="0"/>
                <a:cs typeface="Arial" charset="0"/>
              </a:rPr>
              <a:t>Maybe</a:t>
            </a:r>
            <a:r>
              <a:rPr lang="en-US" sz="1800">
                <a:latin typeface="Arial" charset="0"/>
                <a:cs typeface="Arial" charset="0"/>
              </a:rPr>
              <a:t> </a:t>
            </a:r>
          </a:p>
          <a:p>
            <a:pPr eaLnBrk="1" hangingPunct="1"/>
            <a:r>
              <a:rPr lang="en-US" sz="1500">
                <a:latin typeface="Arial" charset="0"/>
                <a:cs typeface="Arial" charset="0"/>
              </a:rPr>
              <a:t>(distant lineages)</a:t>
            </a:r>
            <a:endParaRPr lang="en-GB" sz="1500">
              <a:latin typeface="Arial" charset="0"/>
              <a:cs typeface="Arial" charset="0"/>
            </a:endParaRPr>
          </a:p>
        </p:txBody>
      </p:sp>
      <p:grpSp>
        <p:nvGrpSpPr>
          <p:cNvPr id="143374" name="Group 14"/>
          <p:cNvGrpSpPr>
            <a:grpSpLocks/>
          </p:cNvGrpSpPr>
          <p:nvPr/>
        </p:nvGrpSpPr>
        <p:grpSpPr bwMode="auto">
          <a:xfrm>
            <a:off x="3667125" y="3284538"/>
            <a:ext cx="576263" cy="2233612"/>
            <a:chOff x="521" y="1842"/>
            <a:chExt cx="273" cy="1407"/>
          </a:xfrm>
        </p:grpSpPr>
        <p:sp>
          <p:nvSpPr>
            <p:cNvPr id="143375" name="Line 15"/>
            <p:cNvSpPr>
              <a:spLocks noChangeShapeType="1"/>
            </p:cNvSpPr>
            <p:nvPr/>
          </p:nvSpPr>
          <p:spPr bwMode="auto">
            <a:xfrm>
              <a:off x="658" y="1842"/>
              <a:ext cx="0" cy="245"/>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376" name="AutoShape 16"/>
            <p:cNvSpPr>
              <a:spLocks noChangeArrowheads="1"/>
            </p:cNvSpPr>
            <p:nvPr/>
          </p:nvSpPr>
          <p:spPr bwMode="auto">
            <a:xfrm>
              <a:off x="521" y="2087"/>
              <a:ext cx="273" cy="1162"/>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grpSp>
      <p:grpSp>
        <p:nvGrpSpPr>
          <p:cNvPr id="143377" name="Group 17"/>
          <p:cNvGrpSpPr>
            <a:grpSpLocks/>
          </p:cNvGrpSpPr>
          <p:nvPr/>
        </p:nvGrpSpPr>
        <p:grpSpPr bwMode="auto">
          <a:xfrm>
            <a:off x="2771775" y="2997200"/>
            <a:ext cx="577850" cy="2519363"/>
            <a:chOff x="158" y="1842"/>
            <a:chExt cx="273" cy="1407"/>
          </a:xfrm>
        </p:grpSpPr>
        <p:sp>
          <p:nvSpPr>
            <p:cNvPr id="143378" name="Line 18"/>
            <p:cNvSpPr>
              <a:spLocks noChangeShapeType="1"/>
            </p:cNvSpPr>
            <p:nvPr/>
          </p:nvSpPr>
          <p:spPr bwMode="auto">
            <a:xfrm>
              <a:off x="295" y="1842"/>
              <a:ext cx="0" cy="245"/>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379" name="AutoShape 19"/>
            <p:cNvSpPr>
              <a:spLocks noChangeArrowheads="1"/>
            </p:cNvSpPr>
            <p:nvPr/>
          </p:nvSpPr>
          <p:spPr bwMode="auto">
            <a:xfrm>
              <a:off x="158" y="2087"/>
              <a:ext cx="273" cy="1162"/>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grpSp>
      <p:sp>
        <p:nvSpPr>
          <p:cNvPr id="143380" name="Text Box 20"/>
          <p:cNvSpPr txBox="1">
            <a:spLocks noChangeArrowheads="1"/>
          </p:cNvSpPr>
          <p:nvPr/>
        </p:nvSpPr>
        <p:spPr bwMode="auto">
          <a:xfrm rot="16200000">
            <a:off x="2182813" y="4294187"/>
            <a:ext cx="19431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GB" sz="1400" i="1">
                <a:latin typeface="Arial" charset="0"/>
                <a:cs typeface="Arial" charset="0"/>
              </a:rPr>
              <a:t>d</a:t>
            </a:r>
            <a:r>
              <a:rPr lang="en-GB" sz="1000">
                <a:latin typeface="Arial" charset="0"/>
                <a:cs typeface="Arial" charset="0"/>
              </a:rPr>
              <a:t>N</a:t>
            </a:r>
            <a:r>
              <a:rPr lang="en-GB" sz="1400">
                <a:latin typeface="Arial" charset="0"/>
                <a:cs typeface="Arial" charset="0"/>
              </a:rPr>
              <a:t>/</a:t>
            </a:r>
            <a:r>
              <a:rPr lang="en-GB" sz="1400" i="1">
                <a:latin typeface="Arial" charset="0"/>
                <a:cs typeface="Arial" charset="0"/>
              </a:rPr>
              <a:t>d</a:t>
            </a:r>
            <a:r>
              <a:rPr lang="en-GB" sz="1000">
                <a:latin typeface="Arial" charset="0"/>
                <a:cs typeface="Arial" charset="0"/>
              </a:rPr>
              <a:t>S</a:t>
            </a:r>
            <a:r>
              <a:rPr lang="en-GB" sz="1400">
                <a:latin typeface="Arial" charset="0"/>
                <a:cs typeface="Arial" charset="0"/>
              </a:rPr>
              <a:t> varies over time</a:t>
            </a:r>
          </a:p>
          <a:p>
            <a:pPr eaLnBrk="1" hangingPunct="1"/>
            <a:endParaRPr lang="en-GB" sz="1400">
              <a:latin typeface="Arial" charset="0"/>
              <a:cs typeface="Arial" charset="0"/>
            </a:endParaRPr>
          </a:p>
        </p:txBody>
      </p:sp>
      <p:sp>
        <p:nvSpPr>
          <p:cNvPr id="143381" name="Text Box 21"/>
          <p:cNvSpPr txBox="1">
            <a:spLocks noChangeArrowheads="1"/>
          </p:cNvSpPr>
          <p:nvPr/>
        </p:nvSpPr>
        <p:spPr bwMode="auto">
          <a:xfrm rot="16200000">
            <a:off x="2997994" y="4353719"/>
            <a:ext cx="17986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GB" sz="1400" i="1">
                <a:latin typeface="Arial" charset="0"/>
                <a:cs typeface="Arial" charset="0"/>
              </a:rPr>
              <a:t>d</a:t>
            </a:r>
            <a:r>
              <a:rPr lang="en-GB" sz="1000">
                <a:latin typeface="Arial" charset="0"/>
                <a:cs typeface="Arial" charset="0"/>
              </a:rPr>
              <a:t>N</a:t>
            </a:r>
            <a:r>
              <a:rPr lang="en-GB" sz="1400">
                <a:latin typeface="Arial" charset="0"/>
                <a:cs typeface="Arial" charset="0"/>
              </a:rPr>
              <a:t>/</a:t>
            </a:r>
            <a:r>
              <a:rPr lang="en-GB" sz="1400" i="1">
                <a:latin typeface="Arial" charset="0"/>
                <a:cs typeface="Arial" charset="0"/>
              </a:rPr>
              <a:t>d</a:t>
            </a:r>
            <a:r>
              <a:rPr lang="en-GB" sz="1000">
                <a:latin typeface="Arial" charset="0"/>
                <a:cs typeface="Arial" charset="0"/>
              </a:rPr>
              <a:t>S</a:t>
            </a:r>
            <a:r>
              <a:rPr lang="en-GB" sz="1400">
                <a:latin typeface="Arial" charset="0"/>
                <a:cs typeface="Arial" charset="0"/>
              </a:rPr>
              <a:t> varies </a:t>
            </a:r>
          </a:p>
          <a:p>
            <a:pPr eaLnBrk="1" hangingPunct="1"/>
            <a:r>
              <a:rPr lang="en-GB" sz="1400">
                <a:latin typeface="Arial" charset="0"/>
                <a:cs typeface="Arial" charset="0"/>
              </a:rPr>
              <a:t>across sites</a:t>
            </a:r>
          </a:p>
        </p:txBody>
      </p:sp>
      <p:grpSp>
        <p:nvGrpSpPr>
          <p:cNvPr id="143382" name="Group 22"/>
          <p:cNvGrpSpPr>
            <a:grpSpLocks/>
          </p:cNvGrpSpPr>
          <p:nvPr/>
        </p:nvGrpSpPr>
        <p:grpSpPr bwMode="auto">
          <a:xfrm>
            <a:off x="5219700" y="2852738"/>
            <a:ext cx="530225" cy="2663825"/>
            <a:chOff x="884" y="1842"/>
            <a:chExt cx="273" cy="1407"/>
          </a:xfrm>
        </p:grpSpPr>
        <p:sp>
          <p:nvSpPr>
            <p:cNvPr id="143383" name="Line 23"/>
            <p:cNvSpPr>
              <a:spLocks noChangeShapeType="1"/>
            </p:cNvSpPr>
            <p:nvPr/>
          </p:nvSpPr>
          <p:spPr bwMode="auto">
            <a:xfrm>
              <a:off x="1021" y="1842"/>
              <a:ext cx="0" cy="245"/>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384" name="AutoShape 24"/>
            <p:cNvSpPr>
              <a:spLocks noChangeArrowheads="1"/>
            </p:cNvSpPr>
            <p:nvPr/>
          </p:nvSpPr>
          <p:spPr bwMode="auto">
            <a:xfrm>
              <a:off x="884" y="2087"/>
              <a:ext cx="273" cy="1162"/>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grpSp>
      <p:sp>
        <p:nvSpPr>
          <p:cNvPr id="143385" name="Text Box 25"/>
          <p:cNvSpPr txBox="1">
            <a:spLocks noChangeArrowheads="1"/>
          </p:cNvSpPr>
          <p:nvPr/>
        </p:nvSpPr>
        <p:spPr bwMode="auto">
          <a:xfrm rot="16200000">
            <a:off x="4418013" y="4159250"/>
            <a:ext cx="2120900" cy="5175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GB" sz="1400" i="1">
                <a:latin typeface="Arial" charset="0"/>
                <a:cs typeface="Arial" charset="0"/>
              </a:rPr>
              <a:t>d</a:t>
            </a:r>
            <a:r>
              <a:rPr lang="en-GB" sz="1000">
                <a:latin typeface="Arial" charset="0"/>
                <a:cs typeface="Arial" charset="0"/>
              </a:rPr>
              <a:t>N</a:t>
            </a:r>
            <a:r>
              <a:rPr lang="en-GB" sz="1400">
                <a:latin typeface="Arial" charset="0"/>
                <a:cs typeface="Arial" charset="0"/>
              </a:rPr>
              <a:t>/</a:t>
            </a:r>
            <a:r>
              <a:rPr lang="en-GB" sz="1400" i="1">
                <a:latin typeface="Arial" charset="0"/>
                <a:cs typeface="Arial" charset="0"/>
              </a:rPr>
              <a:t>d</a:t>
            </a:r>
            <a:r>
              <a:rPr lang="en-GB" sz="1000">
                <a:latin typeface="Arial" charset="0"/>
                <a:cs typeface="Arial" charset="0"/>
              </a:rPr>
              <a:t>S</a:t>
            </a:r>
            <a:r>
              <a:rPr lang="en-GB" sz="1400">
                <a:latin typeface="Arial" charset="0"/>
                <a:cs typeface="Arial" charset="0"/>
              </a:rPr>
              <a:t> varies across sites &amp; over time</a:t>
            </a:r>
          </a:p>
        </p:txBody>
      </p:sp>
      <p:sp>
        <p:nvSpPr>
          <p:cNvPr id="143386" name="Line 26"/>
          <p:cNvSpPr>
            <a:spLocks noChangeShapeType="1"/>
          </p:cNvSpPr>
          <p:nvPr/>
        </p:nvSpPr>
        <p:spPr bwMode="auto">
          <a:xfrm>
            <a:off x="3957638" y="2205038"/>
            <a:ext cx="0" cy="265112"/>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387" name="AutoShape 27"/>
          <p:cNvSpPr>
            <a:spLocks noChangeArrowheads="1"/>
          </p:cNvSpPr>
          <p:nvPr/>
        </p:nvSpPr>
        <p:spPr bwMode="auto">
          <a:xfrm>
            <a:off x="6156325" y="3789363"/>
            <a:ext cx="503238" cy="1800225"/>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sp>
        <p:nvSpPr>
          <p:cNvPr id="143388" name="Text Box 28"/>
          <p:cNvSpPr txBox="1">
            <a:spLocks noChangeArrowheads="1"/>
          </p:cNvSpPr>
          <p:nvPr/>
        </p:nvSpPr>
        <p:spPr bwMode="auto">
          <a:xfrm rot="16200000">
            <a:off x="5552281" y="4464844"/>
            <a:ext cx="17256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GB" sz="1400">
                <a:latin typeface="Arial" charset="0"/>
                <a:cs typeface="Arial" charset="0"/>
              </a:rPr>
              <a:t>Lineage- specific </a:t>
            </a:r>
            <a:r>
              <a:rPr lang="en-GB" sz="1400">
                <a:latin typeface="Arial" charset="0"/>
                <a:cs typeface="Arial" charset="0"/>
                <a:sym typeface="Symbol" charset="0"/>
              </a:rPr>
              <a:t>-shifts</a:t>
            </a:r>
          </a:p>
        </p:txBody>
      </p:sp>
      <p:sp>
        <p:nvSpPr>
          <p:cNvPr id="143389" name="Line 29"/>
          <p:cNvSpPr>
            <a:spLocks noChangeShapeType="1"/>
          </p:cNvSpPr>
          <p:nvPr/>
        </p:nvSpPr>
        <p:spPr bwMode="auto">
          <a:xfrm>
            <a:off x="6443663" y="3500438"/>
            <a:ext cx="0" cy="265112"/>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390" name="AutoShape 30"/>
          <p:cNvSpPr>
            <a:spLocks noChangeArrowheads="1"/>
          </p:cNvSpPr>
          <p:nvPr/>
        </p:nvSpPr>
        <p:spPr bwMode="auto">
          <a:xfrm>
            <a:off x="6804025" y="3789363"/>
            <a:ext cx="503238" cy="1820862"/>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sp>
        <p:nvSpPr>
          <p:cNvPr id="143391" name="Text Box 31"/>
          <p:cNvSpPr txBox="1">
            <a:spLocks noChangeArrowheads="1"/>
          </p:cNvSpPr>
          <p:nvPr/>
        </p:nvSpPr>
        <p:spPr bwMode="auto">
          <a:xfrm rot="16200000">
            <a:off x="6198394" y="4466431"/>
            <a:ext cx="17287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400">
                <a:latin typeface="Arial" charset="0"/>
                <a:cs typeface="Arial" charset="0"/>
              </a:rPr>
              <a:t>Modeling heterotachy</a:t>
            </a:r>
            <a:endParaRPr lang="en-GB" sz="1400">
              <a:latin typeface="Arial" charset="0"/>
              <a:cs typeface="Arial" charset="0"/>
            </a:endParaRPr>
          </a:p>
        </p:txBody>
      </p:sp>
      <p:sp>
        <p:nvSpPr>
          <p:cNvPr id="143392" name="Line 32"/>
          <p:cNvSpPr>
            <a:spLocks noChangeShapeType="1"/>
          </p:cNvSpPr>
          <p:nvPr/>
        </p:nvSpPr>
        <p:spPr bwMode="auto">
          <a:xfrm>
            <a:off x="7019925" y="3500438"/>
            <a:ext cx="0" cy="265112"/>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393" name="AutoShape 33"/>
          <p:cNvSpPr>
            <a:spLocks noChangeArrowheads="1"/>
          </p:cNvSpPr>
          <p:nvPr/>
        </p:nvSpPr>
        <p:spPr bwMode="auto">
          <a:xfrm>
            <a:off x="8101013" y="3789363"/>
            <a:ext cx="792162" cy="1800225"/>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sp>
        <p:nvSpPr>
          <p:cNvPr id="143394" name="AutoShape 34"/>
          <p:cNvSpPr>
            <a:spLocks noChangeArrowheads="1"/>
          </p:cNvSpPr>
          <p:nvPr/>
        </p:nvSpPr>
        <p:spPr bwMode="auto">
          <a:xfrm>
            <a:off x="2411413" y="6021388"/>
            <a:ext cx="3168650" cy="708025"/>
          </a:xfrm>
          <a:prstGeom prst="flowChartAlternate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GB" sz="1600">
                <a:latin typeface="Arial" charset="0"/>
                <a:cs typeface="Arial" charset="0"/>
              </a:rPr>
              <a:t>Cross-validation of results;</a:t>
            </a:r>
          </a:p>
          <a:p>
            <a:pPr algn="ctr" eaLnBrk="1" hangingPunct="1"/>
            <a:r>
              <a:rPr lang="en-GB" sz="1600">
                <a:latin typeface="Arial" charset="0"/>
                <a:cs typeface="Arial" charset="0"/>
              </a:rPr>
              <a:t>Additional analyses </a:t>
            </a:r>
          </a:p>
          <a:p>
            <a:pPr algn="ctr" eaLnBrk="1" hangingPunct="1"/>
            <a:r>
              <a:rPr lang="en-GB" sz="1600">
                <a:latin typeface="Arial" charset="0"/>
                <a:cs typeface="Arial" charset="0"/>
              </a:rPr>
              <a:t>to resolve discrepancies</a:t>
            </a:r>
          </a:p>
        </p:txBody>
      </p:sp>
      <p:sp>
        <p:nvSpPr>
          <p:cNvPr id="143395" name="AutoShape 35"/>
          <p:cNvSpPr>
            <a:spLocks noChangeArrowheads="1"/>
          </p:cNvSpPr>
          <p:nvPr/>
        </p:nvSpPr>
        <p:spPr bwMode="auto">
          <a:xfrm>
            <a:off x="179388" y="1628775"/>
            <a:ext cx="1800225" cy="863600"/>
          </a:xfrm>
          <a:prstGeom prst="flowChartProcess">
            <a:avLst/>
          </a:prstGeom>
          <a:solidFill>
            <a:srgbClr val="F2DCDB"/>
          </a:solidFill>
          <a:ln w="28575">
            <a:solidFill>
              <a:schemeClr val="tx1"/>
            </a:solidFill>
            <a:miter lim="800000"/>
            <a:headEnd/>
            <a:tailEnd/>
          </a:ln>
          <a:effectLst/>
        </p:spPr>
        <p:txBody>
          <a:bodyPr wrap="none" anchor="ctr"/>
          <a:lstStyle/>
          <a:p>
            <a:pPr algn="ctr" eaLnBrk="1" hangingPunct="1"/>
            <a:r>
              <a:rPr lang="en-US" sz="1800" dirty="0">
                <a:latin typeface="Arial" charset="0"/>
                <a:cs typeface="Arial" charset="0"/>
              </a:rPr>
              <a:t>Use population</a:t>
            </a:r>
          </a:p>
          <a:p>
            <a:pPr algn="ctr" eaLnBrk="1" hangingPunct="1"/>
            <a:r>
              <a:rPr lang="en-US" sz="1800" dirty="0">
                <a:latin typeface="Arial" charset="0"/>
                <a:cs typeface="Arial" charset="0"/>
              </a:rPr>
              <a:t> level</a:t>
            </a:r>
            <a:r>
              <a:rPr lang="en-GB" sz="1800" dirty="0">
                <a:latin typeface="Arial" charset="0"/>
                <a:cs typeface="Arial" charset="0"/>
              </a:rPr>
              <a:t> tests</a:t>
            </a:r>
          </a:p>
          <a:p>
            <a:pPr algn="ctr" eaLnBrk="1" hangingPunct="1"/>
            <a:r>
              <a:rPr lang="en-GB" sz="1400" dirty="0">
                <a:latin typeface="Arial" charset="0"/>
                <a:cs typeface="Arial" charset="0"/>
              </a:rPr>
              <a:t>(DNA-level methods)</a:t>
            </a:r>
          </a:p>
        </p:txBody>
      </p:sp>
      <p:grpSp>
        <p:nvGrpSpPr>
          <p:cNvPr id="143396" name="Group 36"/>
          <p:cNvGrpSpPr>
            <a:grpSpLocks/>
          </p:cNvGrpSpPr>
          <p:nvPr/>
        </p:nvGrpSpPr>
        <p:grpSpPr bwMode="auto">
          <a:xfrm>
            <a:off x="250825" y="2563813"/>
            <a:ext cx="1730375" cy="2449512"/>
            <a:chOff x="113" y="1842"/>
            <a:chExt cx="1090" cy="1407"/>
          </a:xfrm>
        </p:grpSpPr>
        <p:grpSp>
          <p:nvGrpSpPr>
            <p:cNvPr id="143397" name="Group 37"/>
            <p:cNvGrpSpPr>
              <a:grpSpLocks/>
            </p:cNvGrpSpPr>
            <p:nvPr/>
          </p:nvGrpSpPr>
          <p:grpSpPr bwMode="auto">
            <a:xfrm>
              <a:off x="476" y="1842"/>
              <a:ext cx="363" cy="1407"/>
              <a:chOff x="521" y="1842"/>
              <a:chExt cx="273" cy="1407"/>
            </a:xfrm>
          </p:grpSpPr>
          <p:sp>
            <p:nvSpPr>
              <p:cNvPr id="143398" name="Line 38"/>
              <p:cNvSpPr>
                <a:spLocks noChangeShapeType="1"/>
              </p:cNvSpPr>
              <p:nvPr/>
            </p:nvSpPr>
            <p:spPr bwMode="auto">
              <a:xfrm>
                <a:off x="658" y="1842"/>
                <a:ext cx="0" cy="245"/>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399" name="AutoShape 39"/>
              <p:cNvSpPr>
                <a:spLocks noChangeArrowheads="1"/>
              </p:cNvSpPr>
              <p:nvPr/>
            </p:nvSpPr>
            <p:spPr bwMode="auto">
              <a:xfrm>
                <a:off x="521" y="2087"/>
                <a:ext cx="273" cy="1162"/>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grpSp>
        <p:grpSp>
          <p:nvGrpSpPr>
            <p:cNvPr id="143400" name="Group 40"/>
            <p:cNvGrpSpPr>
              <a:grpSpLocks/>
            </p:cNvGrpSpPr>
            <p:nvPr/>
          </p:nvGrpSpPr>
          <p:grpSpPr bwMode="auto">
            <a:xfrm>
              <a:off x="930" y="1842"/>
              <a:ext cx="273" cy="1407"/>
              <a:chOff x="884" y="1842"/>
              <a:chExt cx="273" cy="1407"/>
            </a:xfrm>
          </p:grpSpPr>
          <p:sp>
            <p:nvSpPr>
              <p:cNvPr id="143401" name="Line 41"/>
              <p:cNvSpPr>
                <a:spLocks noChangeShapeType="1"/>
              </p:cNvSpPr>
              <p:nvPr/>
            </p:nvSpPr>
            <p:spPr bwMode="auto">
              <a:xfrm>
                <a:off x="1021" y="1842"/>
                <a:ext cx="0" cy="245"/>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02" name="AutoShape 42"/>
              <p:cNvSpPr>
                <a:spLocks noChangeArrowheads="1"/>
              </p:cNvSpPr>
              <p:nvPr/>
            </p:nvSpPr>
            <p:spPr bwMode="auto">
              <a:xfrm>
                <a:off x="884" y="2087"/>
                <a:ext cx="273" cy="1162"/>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grpSp>
        <p:grpSp>
          <p:nvGrpSpPr>
            <p:cNvPr id="143403" name="Group 43"/>
            <p:cNvGrpSpPr>
              <a:grpSpLocks/>
            </p:cNvGrpSpPr>
            <p:nvPr/>
          </p:nvGrpSpPr>
          <p:grpSpPr bwMode="auto">
            <a:xfrm>
              <a:off x="113" y="1842"/>
              <a:ext cx="273" cy="1407"/>
              <a:chOff x="113" y="1842"/>
              <a:chExt cx="273" cy="1407"/>
            </a:xfrm>
          </p:grpSpPr>
          <p:grpSp>
            <p:nvGrpSpPr>
              <p:cNvPr id="143404" name="Group 44"/>
              <p:cNvGrpSpPr>
                <a:grpSpLocks/>
              </p:cNvGrpSpPr>
              <p:nvPr/>
            </p:nvGrpSpPr>
            <p:grpSpPr bwMode="auto">
              <a:xfrm>
                <a:off x="113" y="1842"/>
                <a:ext cx="273" cy="1407"/>
                <a:chOff x="158" y="1842"/>
                <a:chExt cx="273" cy="1407"/>
              </a:xfrm>
            </p:grpSpPr>
            <p:sp>
              <p:nvSpPr>
                <p:cNvPr id="143405" name="Line 45"/>
                <p:cNvSpPr>
                  <a:spLocks noChangeShapeType="1"/>
                </p:cNvSpPr>
                <p:nvPr/>
              </p:nvSpPr>
              <p:spPr bwMode="auto">
                <a:xfrm>
                  <a:off x="295" y="1842"/>
                  <a:ext cx="0" cy="245"/>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06" name="AutoShape 46"/>
                <p:cNvSpPr>
                  <a:spLocks noChangeArrowheads="1"/>
                </p:cNvSpPr>
                <p:nvPr/>
              </p:nvSpPr>
              <p:spPr bwMode="auto">
                <a:xfrm>
                  <a:off x="158" y="2087"/>
                  <a:ext cx="273" cy="1162"/>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grpSp>
          <p:sp>
            <p:nvSpPr>
              <p:cNvPr id="143407" name="Text Box 47"/>
              <p:cNvSpPr txBox="1">
                <a:spLocks noChangeArrowheads="1"/>
              </p:cNvSpPr>
              <p:nvPr/>
            </p:nvSpPr>
            <p:spPr bwMode="auto">
              <a:xfrm rot="16200000">
                <a:off x="-349" y="2507"/>
                <a:ext cx="11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GB" sz="1600">
                    <a:latin typeface="Arial" charset="0"/>
                    <a:cs typeface="Arial" charset="0"/>
                  </a:rPr>
                  <a:t>Neutrality tests</a:t>
                </a:r>
              </a:p>
            </p:txBody>
          </p:sp>
        </p:grpSp>
        <p:sp>
          <p:nvSpPr>
            <p:cNvPr id="143408" name="Text Box 48"/>
            <p:cNvSpPr txBox="1">
              <a:spLocks noChangeArrowheads="1"/>
            </p:cNvSpPr>
            <p:nvPr/>
          </p:nvSpPr>
          <p:spPr bwMode="auto">
            <a:xfrm rot="16200000">
              <a:off x="101" y="2491"/>
              <a:ext cx="11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a:latin typeface="Arial" charset="0"/>
                  <a:cs typeface="Arial" charset="0"/>
                </a:rPr>
                <a:t>Poisson random-field</a:t>
              </a:r>
              <a:r>
                <a:rPr lang="en-GB" sz="1600">
                  <a:latin typeface="Arial" charset="0"/>
                  <a:cs typeface="Arial" charset="0"/>
                </a:rPr>
                <a:t> methods</a:t>
              </a:r>
            </a:p>
          </p:txBody>
        </p:sp>
        <p:sp>
          <p:nvSpPr>
            <p:cNvPr id="143409" name="Text Box 49"/>
            <p:cNvSpPr txBox="1">
              <a:spLocks noChangeArrowheads="1"/>
            </p:cNvSpPr>
            <p:nvPr/>
          </p:nvSpPr>
          <p:spPr bwMode="auto">
            <a:xfrm rot="16200000">
              <a:off x="477" y="2568"/>
              <a:ext cx="111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GB" sz="1600">
                  <a:latin typeface="Arial" charset="0"/>
                  <a:cs typeface="Arial" charset="0"/>
                </a:rPr>
                <a:t>CL approaches</a:t>
              </a:r>
            </a:p>
          </p:txBody>
        </p:sp>
      </p:grpSp>
      <p:grpSp>
        <p:nvGrpSpPr>
          <p:cNvPr id="143410" name="Group 50"/>
          <p:cNvGrpSpPr>
            <a:grpSpLocks/>
          </p:cNvGrpSpPr>
          <p:nvPr/>
        </p:nvGrpSpPr>
        <p:grpSpPr bwMode="auto">
          <a:xfrm>
            <a:off x="468313" y="5013325"/>
            <a:ext cx="1295400" cy="720725"/>
            <a:chOff x="295" y="3294"/>
            <a:chExt cx="816" cy="136"/>
          </a:xfrm>
        </p:grpSpPr>
        <p:sp>
          <p:nvSpPr>
            <p:cNvPr id="143411" name="Line 51"/>
            <p:cNvSpPr>
              <a:spLocks noChangeShapeType="1"/>
            </p:cNvSpPr>
            <p:nvPr/>
          </p:nvSpPr>
          <p:spPr bwMode="auto">
            <a:xfrm>
              <a:off x="295" y="3294"/>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12" name="Line 52"/>
            <p:cNvSpPr>
              <a:spLocks noChangeShapeType="1"/>
            </p:cNvSpPr>
            <p:nvPr/>
          </p:nvSpPr>
          <p:spPr bwMode="auto">
            <a:xfrm>
              <a:off x="295" y="3430"/>
              <a:ext cx="8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13" name="Line 53"/>
            <p:cNvSpPr>
              <a:spLocks noChangeShapeType="1"/>
            </p:cNvSpPr>
            <p:nvPr/>
          </p:nvSpPr>
          <p:spPr bwMode="auto">
            <a:xfrm>
              <a:off x="703" y="3294"/>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14" name="Line 54"/>
            <p:cNvSpPr>
              <a:spLocks noChangeShapeType="1"/>
            </p:cNvSpPr>
            <p:nvPr/>
          </p:nvSpPr>
          <p:spPr bwMode="auto">
            <a:xfrm>
              <a:off x="1111" y="3294"/>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43415" name="Line 55"/>
          <p:cNvSpPr>
            <a:spLocks noChangeShapeType="1"/>
          </p:cNvSpPr>
          <p:nvPr/>
        </p:nvSpPr>
        <p:spPr bwMode="auto">
          <a:xfrm>
            <a:off x="3059113" y="5516563"/>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16" name="Line 56"/>
          <p:cNvSpPr>
            <a:spLocks noChangeShapeType="1"/>
          </p:cNvSpPr>
          <p:nvPr/>
        </p:nvSpPr>
        <p:spPr bwMode="auto">
          <a:xfrm>
            <a:off x="2339975" y="5734050"/>
            <a:ext cx="31686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17" name="Line 57"/>
          <p:cNvSpPr>
            <a:spLocks noChangeShapeType="1"/>
          </p:cNvSpPr>
          <p:nvPr/>
        </p:nvSpPr>
        <p:spPr bwMode="auto">
          <a:xfrm>
            <a:off x="3924300" y="5516563"/>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18" name="Line 58"/>
          <p:cNvSpPr>
            <a:spLocks noChangeShapeType="1"/>
          </p:cNvSpPr>
          <p:nvPr/>
        </p:nvSpPr>
        <p:spPr bwMode="auto">
          <a:xfrm>
            <a:off x="4787900" y="5516563"/>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cxnSp>
        <p:nvCxnSpPr>
          <p:cNvPr id="143419" name="AutoShape 59"/>
          <p:cNvCxnSpPr>
            <a:cxnSpLocks noChangeShapeType="1"/>
            <a:stCxn id="143413" idx="1"/>
            <a:endCxn id="143394" idx="1"/>
          </p:cNvCxnSpPr>
          <p:nvPr/>
        </p:nvCxnSpPr>
        <p:spPr bwMode="auto">
          <a:xfrm rot="16200000" flipH="1">
            <a:off x="1443038" y="5421313"/>
            <a:ext cx="627062" cy="1281112"/>
          </a:xfrm>
          <a:prstGeom prst="curvedConnector2">
            <a:avLst/>
          </a:prstGeom>
          <a:noFill/>
          <a:ln w="28575">
            <a:solidFill>
              <a:schemeClr val="tx1"/>
            </a:solidFill>
            <a:round/>
            <a:headEnd type="triangl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3420" name="Text Box 60"/>
          <p:cNvSpPr txBox="1">
            <a:spLocks noChangeArrowheads="1"/>
          </p:cNvSpPr>
          <p:nvPr/>
        </p:nvSpPr>
        <p:spPr bwMode="auto">
          <a:xfrm rot="1150107">
            <a:off x="1258888" y="5949950"/>
            <a:ext cx="1150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GB" sz="1600" i="1">
                <a:latin typeface="Arial" charset="0"/>
                <a:cs typeface="Arial" charset="0"/>
              </a:rPr>
              <a:t>Results</a:t>
            </a:r>
          </a:p>
        </p:txBody>
      </p:sp>
      <p:sp>
        <p:nvSpPr>
          <p:cNvPr id="143421" name="Text Box 61"/>
          <p:cNvSpPr txBox="1">
            <a:spLocks noChangeArrowheads="1"/>
          </p:cNvSpPr>
          <p:nvPr/>
        </p:nvSpPr>
        <p:spPr bwMode="auto">
          <a:xfrm rot="-621699">
            <a:off x="6084888" y="5949950"/>
            <a:ext cx="1150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GB" sz="1600" i="1">
                <a:latin typeface="Arial" charset="0"/>
                <a:cs typeface="Arial" charset="0"/>
              </a:rPr>
              <a:t>Results</a:t>
            </a:r>
          </a:p>
        </p:txBody>
      </p:sp>
      <p:sp>
        <p:nvSpPr>
          <p:cNvPr id="143422" name="Text Box 62"/>
          <p:cNvSpPr txBox="1">
            <a:spLocks noChangeArrowheads="1"/>
          </p:cNvSpPr>
          <p:nvPr/>
        </p:nvSpPr>
        <p:spPr bwMode="auto">
          <a:xfrm>
            <a:off x="3924300" y="5734050"/>
            <a:ext cx="7921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GB" sz="1200" i="1">
                <a:latin typeface="Arial" charset="0"/>
                <a:cs typeface="Arial" charset="0"/>
              </a:rPr>
              <a:t>Results</a:t>
            </a:r>
          </a:p>
        </p:txBody>
      </p:sp>
      <p:sp>
        <p:nvSpPr>
          <p:cNvPr id="143423" name="AutoShape 63"/>
          <p:cNvSpPr>
            <a:spLocks noChangeArrowheads="1"/>
          </p:cNvSpPr>
          <p:nvPr/>
        </p:nvSpPr>
        <p:spPr bwMode="auto">
          <a:xfrm>
            <a:off x="2339975" y="1862138"/>
            <a:ext cx="3117850" cy="342900"/>
          </a:xfrm>
          <a:prstGeom prst="flowChartProcess">
            <a:avLst/>
          </a:prstGeom>
          <a:solidFill>
            <a:schemeClr val="accent2">
              <a:lumMod val="20000"/>
              <a:lumOff val="80000"/>
            </a:schemeClr>
          </a:solidFill>
          <a:ln w="28575">
            <a:solidFill>
              <a:schemeClr val="tx1"/>
            </a:solidFill>
            <a:miter lim="800000"/>
            <a:headEnd/>
            <a:tailEnd/>
          </a:ln>
          <a:effectLst/>
        </p:spPr>
        <p:txBody>
          <a:bodyPr wrap="none" anchor="ctr"/>
          <a:lstStyle/>
          <a:p>
            <a:pPr algn="ctr" eaLnBrk="1" hangingPunct="1"/>
            <a:r>
              <a:rPr lang="en-US" sz="1800">
                <a:latin typeface="Arial" charset="0"/>
                <a:cs typeface="Arial" charset="0"/>
              </a:rPr>
              <a:t>Use codon methods</a:t>
            </a:r>
            <a:endParaRPr lang="en-GB" sz="1800">
              <a:latin typeface="Arial" charset="0"/>
              <a:cs typeface="Arial" charset="0"/>
            </a:endParaRPr>
          </a:p>
        </p:txBody>
      </p:sp>
      <p:sp>
        <p:nvSpPr>
          <p:cNvPr id="143424" name="Rectangle 64"/>
          <p:cNvSpPr>
            <a:spLocks noChangeArrowheads="1"/>
          </p:cNvSpPr>
          <p:nvPr/>
        </p:nvSpPr>
        <p:spPr bwMode="auto">
          <a:xfrm>
            <a:off x="5786438" y="1773238"/>
            <a:ext cx="576262" cy="336550"/>
          </a:xfrm>
          <a:prstGeom prst="rect">
            <a:avLst/>
          </a:prstGeom>
          <a:noFill/>
          <a:ln>
            <a:noFill/>
          </a:ln>
          <a:effectLst/>
          <a:extLst>
            <a:ext uri="{909E8E84-426E-40dd-AFC4-6F175D3DCCD1}">
              <a14:hiddenFill xmlns:a14="http://schemas.microsoft.com/office/drawing/2010/main">
                <a:solidFill>
                  <a:srgbClr val="FDFFB7"/>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b="1">
                <a:latin typeface="Arial" charset="0"/>
                <a:cs typeface="Arial" charset="0"/>
              </a:rPr>
              <a:t>No</a:t>
            </a:r>
            <a:endParaRPr lang="en-GB" sz="1600" b="1">
              <a:latin typeface="Arial" charset="0"/>
              <a:cs typeface="Arial" charset="0"/>
            </a:endParaRPr>
          </a:p>
        </p:txBody>
      </p:sp>
      <p:sp>
        <p:nvSpPr>
          <p:cNvPr id="143425" name="Line 65"/>
          <p:cNvSpPr>
            <a:spLocks noChangeShapeType="1"/>
          </p:cNvSpPr>
          <p:nvPr/>
        </p:nvSpPr>
        <p:spPr bwMode="auto">
          <a:xfrm flipH="1">
            <a:off x="5462588" y="2052638"/>
            <a:ext cx="981075" cy="1587"/>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43426" name="Group 66"/>
          <p:cNvGrpSpPr>
            <a:grpSpLocks/>
          </p:cNvGrpSpPr>
          <p:nvPr/>
        </p:nvGrpSpPr>
        <p:grpSpPr bwMode="auto">
          <a:xfrm>
            <a:off x="2614613" y="71438"/>
            <a:ext cx="3222625" cy="1638300"/>
            <a:chOff x="1647" y="45"/>
            <a:chExt cx="2030" cy="1032"/>
          </a:xfrm>
        </p:grpSpPr>
        <p:sp>
          <p:nvSpPr>
            <p:cNvPr id="143427" name="AutoShape 67"/>
            <p:cNvSpPr>
              <a:spLocks noChangeArrowheads="1"/>
            </p:cNvSpPr>
            <p:nvPr/>
          </p:nvSpPr>
          <p:spPr bwMode="auto">
            <a:xfrm>
              <a:off x="1647" y="467"/>
              <a:ext cx="2030" cy="610"/>
            </a:xfrm>
            <a:prstGeom prst="flowChartDecision">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428" name="Rectangle 68"/>
            <p:cNvSpPr>
              <a:spLocks noChangeArrowheads="1"/>
            </p:cNvSpPr>
            <p:nvPr/>
          </p:nvSpPr>
          <p:spPr bwMode="auto">
            <a:xfrm>
              <a:off x="2078" y="578"/>
              <a:ext cx="1211"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r>
                <a:rPr lang="en-US" sz="1500">
                  <a:latin typeface="Arial" charset="0"/>
                  <a:cs typeface="Arial" charset="0"/>
                </a:rPr>
                <a:t>Timeframe </a:t>
              </a:r>
            </a:p>
            <a:p>
              <a:pPr algn="ctr" eaLnBrk="1" hangingPunct="1"/>
              <a:r>
                <a:rPr lang="en-US" sz="1500">
                  <a:latin typeface="Arial" charset="0"/>
                  <a:cs typeface="Arial" charset="0"/>
                </a:rPr>
                <a:t>of data divergence?</a:t>
              </a:r>
            </a:p>
          </p:txBody>
        </p:sp>
        <p:sp>
          <p:nvSpPr>
            <p:cNvPr id="143429" name="AutoShape 69"/>
            <p:cNvSpPr>
              <a:spLocks noChangeArrowheads="1"/>
            </p:cNvSpPr>
            <p:nvPr/>
          </p:nvSpPr>
          <p:spPr bwMode="auto">
            <a:xfrm>
              <a:off x="2085" y="45"/>
              <a:ext cx="1134" cy="408"/>
            </a:xfrm>
            <a:prstGeom prst="downArrowCallout">
              <a:avLst>
                <a:gd name="adj1" fmla="val 69537"/>
                <a:gd name="adj2" fmla="val 71789"/>
                <a:gd name="adj3" fmla="val 23037"/>
                <a:gd name="adj4" fmla="val 56130"/>
              </a:avLst>
            </a:prstGeom>
            <a:noFill/>
            <a:ln w="28575">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anchor="ctr"/>
            <a:lstStyle/>
            <a:p>
              <a:pPr algn="ctr" eaLnBrk="1" hangingPunct="1"/>
              <a:endParaRPr lang="en-GB" sz="1200">
                <a:solidFill>
                  <a:srgbClr val="000000"/>
                </a:solidFill>
                <a:latin typeface="Arial" charset="0"/>
                <a:cs typeface="Arial" charset="0"/>
              </a:endParaRPr>
            </a:p>
            <a:p>
              <a:pPr algn="ctr" eaLnBrk="1" hangingPunct="1"/>
              <a:r>
                <a:rPr lang="en-GB" sz="1600">
                  <a:solidFill>
                    <a:srgbClr val="000000"/>
                  </a:solidFill>
                  <a:latin typeface="Arial" charset="0"/>
                  <a:cs typeface="Arial" charset="0"/>
                </a:rPr>
                <a:t>Input data</a:t>
              </a:r>
            </a:p>
            <a:p>
              <a:pPr algn="ctr" eaLnBrk="1" hangingPunct="1"/>
              <a:endParaRPr lang="en-GB" sz="1600">
                <a:latin typeface="Arial" charset="0"/>
                <a:cs typeface="Arial" charset="0"/>
              </a:endParaRPr>
            </a:p>
          </p:txBody>
        </p:sp>
      </p:grpSp>
      <p:sp>
        <p:nvSpPr>
          <p:cNvPr id="143430" name="Line 70"/>
          <p:cNvSpPr>
            <a:spLocks noChangeShapeType="1"/>
          </p:cNvSpPr>
          <p:nvPr/>
        </p:nvSpPr>
        <p:spPr bwMode="auto">
          <a:xfrm rot="-54000000">
            <a:off x="5867400" y="1230313"/>
            <a:ext cx="15097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31" name="Line 71"/>
          <p:cNvSpPr>
            <a:spLocks noChangeShapeType="1"/>
          </p:cNvSpPr>
          <p:nvPr/>
        </p:nvSpPr>
        <p:spPr bwMode="auto">
          <a:xfrm rot="-64800000">
            <a:off x="7380288" y="1216025"/>
            <a:ext cx="0" cy="40640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32" name="AutoShape 72"/>
          <p:cNvSpPr>
            <a:spLocks noChangeArrowheads="1"/>
          </p:cNvSpPr>
          <p:nvPr/>
        </p:nvSpPr>
        <p:spPr bwMode="auto">
          <a:xfrm>
            <a:off x="2627313" y="2420938"/>
            <a:ext cx="2663825" cy="863600"/>
          </a:xfrm>
          <a:prstGeom prst="flowChartDecision">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1400">
                <a:latin typeface="Arial" charset="0"/>
                <a:cs typeface="Arial" charset="0"/>
              </a:rPr>
              <a:t>Allow variable </a:t>
            </a:r>
          </a:p>
          <a:p>
            <a:pPr algn="ctr" eaLnBrk="1" hangingPunct="1"/>
            <a:r>
              <a:rPr lang="en-US" sz="1400">
                <a:latin typeface="Arial" charset="0"/>
                <a:cs typeface="Arial" charset="0"/>
              </a:rPr>
              <a:t>selective pressure?</a:t>
            </a:r>
            <a:endParaRPr lang="en-GB" sz="1400">
              <a:latin typeface="Arial" charset="0"/>
              <a:cs typeface="Arial" charset="0"/>
            </a:endParaRPr>
          </a:p>
        </p:txBody>
      </p:sp>
      <p:sp>
        <p:nvSpPr>
          <p:cNvPr id="143433" name="AutoShape 73"/>
          <p:cNvSpPr>
            <a:spLocks noChangeArrowheads="1"/>
          </p:cNvSpPr>
          <p:nvPr/>
        </p:nvSpPr>
        <p:spPr bwMode="auto">
          <a:xfrm>
            <a:off x="2124075" y="3357563"/>
            <a:ext cx="503238" cy="2159000"/>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400">
              <a:latin typeface="Arial" charset="0"/>
              <a:cs typeface="Arial" charset="0"/>
            </a:endParaRPr>
          </a:p>
        </p:txBody>
      </p:sp>
      <p:grpSp>
        <p:nvGrpSpPr>
          <p:cNvPr id="143434" name="Group 74"/>
          <p:cNvGrpSpPr>
            <a:grpSpLocks/>
          </p:cNvGrpSpPr>
          <p:nvPr/>
        </p:nvGrpSpPr>
        <p:grpSpPr bwMode="auto">
          <a:xfrm>
            <a:off x="2268538" y="2565400"/>
            <a:ext cx="503237" cy="785813"/>
            <a:chOff x="1429" y="1616"/>
            <a:chExt cx="317" cy="495"/>
          </a:xfrm>
        </p:grpSpPr>
        <p:sp>
          <p:nvSpPr>
            <p:cNvPr id="143435" name="Line 75"/>
            <p:cNvSpPr>
              <a:spLocks noChangeShapeType="1"/>
            </p:cNvSpPr>
            <p:nvPr/>
          </p:nvSpPr>
          <p:spPr bwMode="auto">
            <a:xfrm flipH="1">
              <a:off x="1474" y="1797"/>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36" name="Line 76"/>
            <p:cNvSpPr>
              <a:spLocks noChangeShapeType="1"/>
            </p:cNvSpPr>
            <p:nvPr/>
          </p:nvSpPr>
          <p:spPr bwMode="auto">
            <a:xfrm>
              <a:off x="1474" y="1793"/>
              <a:ext cx="0" cy="318"/>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37" name="Text Box 77"/>
            <p:cNvSpPr txBox="1">
              <a:spLocks noChangeArrowheads="1"/>
            </p:cNvSpPr>
            <p:nvPr/>
          </p:nvSpPr>
          <p:spPr bwMode="auto">
            <a:xfrm>
              <a:off x="1429" y="1616"/>
              <a:ext cx="31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GB" sz="1600" b="1">
                  <a:latin typeface="Arial" charset="0"/>
                  <a:cs typeface="Arial" charset="0"/>
                </a:rPr>
                <a:t>No</a:t>
              </a:r>
            </a:p>
          </p:txBody>
        </p:sp>
      </p:grpSp>
      <p:sp>
        <p:nvSpPr>
          <p:cNvPr id="143438" name="Line 78"/>
          <p:cNvSpPr>
            <a:spLocks noChangeShapeType="1"/>
          </p:cNvSpPr>
          <p:nvPr/>
        </p:nvSpPr>
        <p:spPr bwMode="auto">
          <a:xfrm>
            <a:off x="5292725" y="2852738"/>
            <a:ext cx="215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39" name="Text Box 79"/>
          <p:cNvSpPr txBox="1">
            <a:spLocks noChangeArrowheads="1"/>
          </p:cNvSpPr>
          <p:nvPr/>
        </p:nvSpPr>
        <p:spPr bwMode="auto">
          <a:xfrm>
            <a:off x="5076825" y="2565400"/>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GB" sz="1400" b="1">
                <a:latin typeface="Arial" charset="0"/>
                <a:cs typeface="Arial" charset="0"/>
              </a:rPr>
              <a:t>Yes</a:t>
            </a:r>
          </a:p>
        </p:txBody>
      </p:sp>
      <p:sp>
        <p:nvSpPr>
          <p:cNvPr id="143440" name="Text Box 80"/>
          <p:cNvSpPr txBox="1">
            <a:spLocks noChangeArrowheads="1"/>
          </p:cNvSpPr>
          <p:nvPr/>
        </p:nvSpPr>
        <p:spPr bwMode="auto">
          <a:xfrm>
            <a:off x="2987675" y="3141663"/>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GB" sz="1400" b="1">
                <a:latin typeface="Arial" charset="0"/>
                <a:cs typeface="Arial" charset="0"/>
              </a:rPr>
              <a:t>Yes</a:t>
            </a:r>
          </a:p>
        </p:txBody>
      </p:sp>
      <p:sp>
        <p:nvSpPr>
          <p:cNvPr id="143441" name="Text Box 81"/>
          <p:cNvSpPr txBox="1">
            <a:spLocks noChangeArrowheads="1"/>
          </p:cNvSpPr>
          <p:nvPr/>
        </p:nvSpPr>
        <p:spPr bwMode="auto">
          <a:xfrm>
            <a:off x="3851275" y="3213100"/>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pPr>
            <a:r>
              <a:rPr lang="en-GB" sz="1400" b="1">
                <a:latin typeface="Arial" charset="0"/>
                <a:cs typeface="Arial" charset="0"/>
              </a:rPr>
              <a:t>Yes</a:t>
            </a:r>
          </a:p>
        </p:txBody>
      </p:sp>
      <p:sp>
        <p:nvSpPr>
          <p:cNvPr id="143442" name="Text Box 82"/>
          <p:cNvSpPr txBox="1">
            <a:spLocks noChangeArrowheads="1"/>
          </p:cNvSpPr>
          <p:nvPr/>
        </p:nvSpPr>
        <p:spPr bwMode="auto">
          <a:xfrm rot="10800000">
            <a:off x="2051050" y="3429000"/>
            <a:ext cx="609600" cy="20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eaLnBrk="1" hangingPunct="1">
              <a:spcBef>
                <a:spcPct val="50000"/>
              </a:spcBef>
            </a:pPr>
            <a:r>
              <a:rPr lang="en-GB" sz="1400">
                <a:latin typeface="Arial" charset="0"/>
                <a:cs typeface="Arial" charset="0"/>
              </a:rPr>
              <a:t>Average</a:t>
            </a:r>
            <a:r>
              <a:rPr lang="en-GB" sz="1400" i="1">
                <a:latin typeface="Arial" charset="0"/>
                <a:cs typeface="Arial" charset="0"/>
              </a:rPr>
              <a:t> d</a:t>
            </a:r>
            <a:r>
              <a:rPr lang="en-GB" sz="1000">
                <a:latin typeface="Arial" charset="0"/>
                <a:cs typeface="Arial" charset="0"/>
              </a:rPr>
              <a:t>N</a:t>
            </a:r>
            <a:r>
              <a:rPr lang="en-GB" sz="1400">
                <a:latin typeface="Arial" charset="0"/>
                <a:cs typeface="Arial" charset="0"/>
              </a:rPr>
              <a:t>/</a:t>
            </a:r>
            <a:r>
              <a:rPr lang="en-GB" sz="1400" i="1">
                <a:latin typeface="Arial" charset="0"/>
                <a:cs typeface="Arial" charset="0"/>
              </a:rPr>
              <a:t>d</a:t>
            </a:r>
            <a:r>
              <a:rPr lang="en-GB" sz="1000">
                <a:latin typeface="Arial" charset="0"/>
                <a:cs typeface="Arial" charset="0"/>
              </a:rPr>
              <a:t>S</a:t>
            </a:r>
            <a:r>
              <a:rPr lang="en-GB" sz="1400">
                <a:latin typeface="Arial" charset="0"/>
                <a:cs typeface="Arial" charset="0"/>
              </a:rPr>
              <a:t> across sites &amp; over time</a:t>
            </a:r>
          </a:p>
        </p:txBody>
      </p:sp>
      <p:sp>
        <p:nvSpPr>
          <p:cNvPr id="143443" name="AutoShape 83"/>
          <p:cNvSpPr>
            <a:spLocks noChangeArrowheads="1"/>
          </p:cNvSpPr>
          <p:nvPr/>
        </p:nvSpPr>
        <p:spPr bwMode="auto">
          <a:xfrm>
            <a:off x="4427538" y="3381375"/>
            <a:ext cx="649287" cy="576263"/>
          </a:xfrm>
          <a:prstGeom prst="diamond">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444" name="Line 84"/>
          <p:cNvSpPr>
            <a:spLocks noChangeShapeType="1"/>
          </p:cNvSpPr>
          <p:nvPr/>
        </p:nvSpPr>
        <p:spPr bwMode="auto">
          <a:xfrm>
            <a:off x="4246563" y="3662363"/>
            <a:ext cx="215900"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45" name="Text Box 85"/>
          <p:cNvSpPr txBox="1">
            <a:spLocks noChangeArrowheads="1"/>
          </p:cNvSpPr>
          <p:nvPr/>
        </p:nvSpPr>
        <p:spPr bwMode="auto">
          <a:xfrm>
            <a:off x="4500563" y="3500438"/>
            <a:ext cx="647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GB" sz="1600">
                <a:latin typeface="Arial" charset="0"/>
                <a:cs typeface="Arial" charset="0"/>
              </a:rPr>
              <a:t>3D?</a:t>
            </a:r>
          </a:p>
        </p:txBody>
      </p:sp>
      <p:sp>
        <p:nvSpPr>
          <p:cNvPr id="143446" name="Line 86"/>
          <p:cNvSpPr>
            <a:spLocks noChangeShapeType="1"/>
          </p:cNvSpPr>
          <p:nvPr/>
        </p:nvSpPr>
        <p:spPr bwMode="auto">
          <a:xfrm>
            <a:off x="4746625" y="3940175"/>
            <a:ext cx="0" cy="265113"/>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47" name="AutoShape 87"/>
          <p:cNvSpPr>
            <a:spLocks noChangeArrowheads="1"/>
          </p:cNvSpPr>
          <p:nvPr/>
        </p:nvSpPr>
        <p:spPr bwMode="auto">
          <a:xfrm>
            <a:off x="4427538" y="4221163"/>
            <a:ext cx="649287" cy="1295400"/>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sp>
        <p:nvSpPr>
          <p:cNvPr id="143448" name="Text Box 88"/>
          <p:cNvSpPr txBox="1">
            <a:spLocks noChangeArrowheads="1"/>
          </p:cNvSpPr>
          <p:nvPr/>
        </p:nvSpPr>
        <p:spPr bwMode="auto">
          <a:xfrm rot="16200000">
            <a:off x="4117976" y="4603750"/>
            <a:ext cx="12827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GB" sz="1400">
                <a:latin typeface="Arial" charset="0"/>
                <a:cs typeface="Arial" charset="0"/>
              </a:rPr>
              <a:t>Use 3D-structure</a:t>
            </a:r>
          </a:p>
        </p:txBody>
      </p:sp>
      <p:sp>
        <p:nvSpPr>
          <p:cNvPr id="143449" name="Line 89"/>
          <p:cNvSpPr>
            <a:spLocks noChangeShapeType="1"/>
          </p:cNvSpPr>
          <p:nvPr/>
        </p:nvSpPr>
        <p:spPr bwMode="auto">
          <a:xfrm>
            <a:off x="2339975" y="5516563"/>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50" name="Line 90"/>
          <p:cNvSpPr>
            <a:spLocks noChangeShapeType="1"/>
          </p:cNvSpPr>
          <p:nvPr/>
        </p:nvSpPr>
        <p:spPr bwMode="auto">
          <a:xfrm>
            <a:off x="5508625" y="5516563"/>
            <a:ext cx="0" cy="215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51" name="Line 91"/>
          <p:cNvSpPr>
            <a:spLocks noChangeShapeType="1"/>
          </p:cNvSpPr>
          <p:nvPr/>
        </p:nvSpPr>
        <p:spPr bwMode="auto">
          <a:xfrm>
            <a:off x="3924300" y="5738813"/>
            <a:ext cx="0" cy="252412"/>
          </a:xfrm>
          <a:prstGeom prst="line">
            <a:avLst/>
          </a:prstGeom>
          <a:noFill/>
          <a:ln w="28575">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52" name="Line 92"/>
          <p:cNvSpPr>
            <a:spLocks noChangeShapeType="1"/>
          </p:cNvSpPr>
          <p:nvPr/>
        </p:nvSpPr>
        <p:spPr bwMode="auto">
          <a:xfrm>
            <a:off x="7667625" y="3500438"/>
            <a:ext cx="0" cy="265112"/>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53" name="AutoShape 93"/>
          <p:cNvSpPr>
            <a:spLocks noChangeArrowheads="1"/>
          </p:cNvSpPr>
          <p:nvPr/>
        </p:nvSpPr>
        <p:spPr bwMode="auto">
          <a:xfrm>
            <a:off x="7451725" y="3794125"/>
            <a:ext cx="504825" cy="1795463"/>
          </a:xfrm>
          <a:prstGeom prst="flowChartProcess">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sz="1800">
              <a:latin typeface="Arial" charset="0"/>
              <a:cs typeface="Arial" charset="0"/>
            </a:endParaRPr>
          </a:p>
        </p:txBody>
      </p:sp>
      <p:sp>
        <p:nvSpPr>
          <p:cNvPr id="143454" name="Text Box 94"/>
          <p:cNvSpPr txBox="1">
            <a:spLocks noChangeArrowheads="1"/>
          </p:cNvSpPr>
          <p:nvPr/>
        </p:nvSpPr>
        <p:spPr bwMode="auto">
          <a:xfrm rot="16200000">
            <a:off x="7531100" y="4327525"/>
            <a:ext cx="18002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400">
                <a:latin typeface="Arial" charset="0"/>
                <a:cs typeface="Arial" charset="0"/>
              </a:rPr>
              <a:t>Detecting combined </a:t>
            </a:r>
          </a:p>
          <a:p>
            <a:pPr eaLnBrk="1" hangingPunct="1"/>
            <a:r>
              <a:rPr lang="en-US" sz="1400">
                <a:latin typeface="Arial" charset="0"/>
                <a:cs typeface="Arial" charset="0"/>
              </a:rPr>
              <a:t>rate &amp; conservation</a:t>
            </a:r>
            <a:endParaRPr lang="en-GB" sz="1300">
              <a:latin typeface="Arial" charset="0"/>
              <a:cs typeface="Arial" charset="0"/>
            </a:endParaRPr>
          </a:p>
        </p:txBody>
      </p:sp>
      <p:sp>
        <p:nvSpPr>
          <p:cNvPr id="143455" name="Text Box 95"/>
          <p:cNvSpPr txBox="1">
            <a:spLocks noChangeArrowheads="1"/>
          </p:cNvSpPr>
          <p:nvPr/>
        </p:nvSpPr>
        <p:spPr bwMode="auto">
          <a:xfrm rot="16200000">
            <a:off x="6774657" y="4393406"/>
            <a:ext cx="18716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GB" sz="1400">
                <a:latin typeface="Arial" charset="0"/>
                <a:cs typeface="Arial" charset="0"/>
              </a:rPr>
              <a:t>Structural approaches</a:t>
            </a:r>
          </a:p>
        </p:txBody>
      </p:sp>
      <p:sp>
        <p:nvSpPr>
          <p:cNvPr id="143456" name="Line 96"/>
          <p:cNvSpPr>
            <a:spLocks noChangeShapeType="1"/>
          </p:cNvSpPr>
          <p:nvPr/>
        </p:nvSpPr>
        <p:spPr bwMode="auto">
          <a:xfrm>
            <a:off x="8388350" y="3500438"/>
            <a:ext cx="0" cy="265112"/>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43457" name="Group 97"/>
          <p:cNvGrpSpPr>
            <a:grpSpLocks/>
          </p:cNvGrpSpPr>
          <p:nvPr/>
        </p:nvGrpSpPr>
        <p:grpSpPr bwMode="auto">
          <a:xfrm>
            <a:off x="6443663" y="5589588"/>
            <a:ext cx="1944687" cy="144462"/>
            <a:chOff x="4059" y="3521"/>
            <a:chExt cx="1225" cy="136"/>
          </a:xfrm>
        </p:grpSpPr>
        <p:sp>
          <p:nvSpPr>
            <p:cNvPr id="143458" name="Line 98"/>
            <p:cNvSpPr>
              <a:spLocks noChangeShapeType="1"/>
            </p:cNvSpPr>
            <p:nvPr/>
          </p:nvSpPr>
          <p:spPr bwMode="auto">
            <a:xfrm>
              <a:off x="4468" y="3521"/>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59" name="Line 99"/>
            <p:cNvSpPr>
              <a:spLocks noChangeShapeType="1"/>
            </p:cNvSpPr>
            <p:nvPr/>
          </p:nvSpPr>
          <p:spPr bwMode="auto">
            <a:xfrm>
              <a:off x="4059" y="3657"/>
              <a:ext cx="1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60" name="Line 100"/>
            <p:cNvSpPr>
              <a:spLocks noChangeShapeType="1"/>
            </p:cNvSpPr>
            <p:nvPr/>
          </p:nvSpPr>
          <p:spPr bwMode="auto">
            <a:xfrm>
              <a:off x="4876" y="3521"/>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61" name="Line 101"/>
            <p:cNvSpPr>
              <a:spLocks noChangeShapeType="1"/>
            </p:cNvSpPr>
            <p:nvPr/>
          </p:nvSpPr>
          <p:spPr bwMode="auto">
            <a:xfrm>
              <a:off x="5284" y="3521"/>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62" name="Line 102"/>
            <p:cNvSpPr>
              <a:spLocks noChangeShapeType="1"/>
            </p:cNvSpPr>
            <p:nvPr/>
          </p:nvSpPr>
          <p:spPr bwMode="auto">
            <a:xfrm>
              <a:off x="4059" y="3521"/>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cxnSp>
        <p:nvCxnSpPr>
          <p:cNvPr id="143463" name="AutoShape 103"/>
          <p:cNvCxnSpPr>
            <a:cxnSpLocks noChangeShapeType="1"/>
            <a:stCxn id="143460" idx="1"/>
            <a:endCxn id="143394" idx="3"/>
          </p:cNvCxnSpPr>
          <p:nvPr/>
        </p:nvCxnSpPr>
        <p:spPr bwMode="auto">
          <a:xfrm rot="5400000">
            <a:off x="6353969" y="4988719"/>
            <a:ext cx="627062" cy="2146300"/>
          </a:xfrm>
          <a:prstGeom prst="curvedConnector2">
            <a:avLst/>
          </a:prstGeom>
          <a:noFill/>
          <a:ln w="28575">
            <a:solidFill>
              <a:schemeClr val="tx1"/>
            </a:solidFill>
            <a:round/>
            <a:headEnd type="triangle"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3464" name="Line 104"/>
          <p:cNvSpPr>
            <a:spLocks noChangeShapeType="1"/>
          </p:cNvSpPr>
          <p:nvPr/>
        </p:nvSpPr>
        <p:spPr bwMode="auto">
          <a:xfrm rot="-10800000">
            <a:off x="5076825" y="3659188"/>
            <a:ext cx="142875" cy="0"/>
          </a:xfrm>
          <a:prstGeom prst="line">
            <a:avLst/>
          </a:prstGeom>
          <a:noFill/>
          <a:ln w="28575">
            <a:solidFill>
              <a:schemeClr val="tx1"/>
            </a:solidFill>
            <a:round/>
            <a:headEnd/>
            <a:tailEnd type="stealth"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3465" name="Text Box 105"/>
          <p:cNvSpPr txBox="1">
            <a:spLocks noChangeArrowheads="1"/>
          </p:cNvSpPr>
          <p:nvPr/>
        </p:nvSpPr>
        <p:spPr bwMode="auto">
          <a:xfrm>
            <a:off x="5292725" y="0"/>
            <a:ext cx="38512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eaLnBrk="1" hangingPunct="1">
              <a:spcBef>
                <a:spcPct val="50000"/>
              </a:spcBef>
            </a:pPr>
            <a:r>
              <a:rPr lang="en-GB" sz="2000" i="1" dirty="0" smtClean="0">
                <a:solidFill>
                  <a:srgbClr val="7F7F7F"/>
                </a:solidFill>
                <a:cs typeface="Arial" charset="0"/>
              </a:rPr>
              <a:t>Anisimova and </a:t>
            </a:r>
            <a:r>
              <a:rPr lang="en-GB" sz="2000" i="1" dirty="0" err="1" smtClean="0">
                <a:solidFill>
                  <a:srgbClr val="7F7F7F"/>
                </a:solidFill>
                <a:cs typeface="Arial" charset="0"/>
              </a:rPr>
              <a:t>Liberles</a:t>
            </a:r>
            <a:r>
              <a:rPr lang="en-GB" sz="2000" i="1" dirty="0" smtClean="0">
                <a:solidFill>
                  <a:srgbClr val="7F7F7F"/>
                </a:solidFill>
                <a:cs typeface="Arial" charset="0"/>
              </a:rPr>
              <a:t> (2007)</a:t>
            </a:r>
            <a:endParaRPr lang="en-GB" sz="2000" i="1" dirty="0">
              <a:solidFill>
                <a:srgbClr val="7F7F7F"/>
              </a:solidFill>
              <a:cs typeface="Arial" charset="0"/>
            </a:endParaRPr>
          </a:p>
        </p:txBody>
      </p:sp>
    </p:spTree>
    <p:extLst>
      <p:ext uri="{BB962C8B-B14F-4D97-AF65-F5344CB8AC3E}">
        <p14:creationId xmlns:p14="http://schemas.microsoft.com/office/powerpoint/2010/main" val="35288124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168399"/>
          </a:xfrm>
          <a:noFill/>
          <a:ln>
            <a:solidFill>
              <a:srgbClr val="FFFFFF"/>
            </a:solidFill>
          </a:ln>
        </p:spPr>
        <p:txBody>
          <a:bodyPr vert="horz" lIns="91440" tIns="45720" rIns="91440" bIns="45720" rtlCol="0" anchor="ctr">
            <a:noAutofit/>
          </a:bodyPr>
          <a:lstStyle/>
          <a:p>
            <a:r>
              <a:rPr lang="en-US" sz="3600" b="1" dirty="0">
                <a:solidFill>
                  <a:srgbClr val="C40000"/>
                </a:solidFill>
              </a:rPr>
              <a:t>The many faces of </a:t>
            </a:r>
            <a:r>
              <a:rPr lang="en-US" sz="3600" b="1" dirty="0" err="1">
                <a:solidFill>
                  <a:srgbClr val="C40000"/>
                </a:solidFill>
              </a:rPr>
              <a:t>codon</a:t>
            </a:r>
            <a:r>
              <a:rPr lang="en-US" sz="3600" b="1" dirty="0">
                <a:solidFill>
                  <a:srgbClr val="C40000"/>
                </a:solidFill>
              </a:rPr>
              <a:t> models</a:t>
            </a:r>
          </a:p>
        </p:txBody>
      </p:sp>
      <p:sp>
        <p:nvSpPr>
          <p:cNvPr id="13" name="TextBox 12"/>
          <p:cNvSpPr txBox="1"/>
          <p:nvPr/>
        </p:nvSpPr>
        <p:spPr>
          <a:xfrm>
            <a:off x="701295" y="1357465"/>
            <a:ext cx="4278630" cy="4847480"/>
          </a:xfrm>
          <a:prstGeom prst="rect">
            <a:avLst/>
          </a:prstGeom>
          <a:noFill/>
        </p:spPr>
        <p:txBody>
          <a:bodyPr wrap="square" rtlCol="0">
            <a:spAutoFit/>
          </a:bodyPr>
          <a:lstStyle/>
          <a:p>
            <a:pPr>
              <a:spcBef>
                <a:spcPts val="600"/>
              </a:spcBef>
              <a:buFont typeface="Arial"/>
              <a:buChar char="•"/>
            </a:pPr>
            <a:r>
              <a:rPr lang="en-AU" sz="2400" dirty="0" smtClean="0">
                <a:solidFill>
                  <a:srgbClr val="7F7F7F"/>
                </a:solidFill>
              </a:rPr>
              <a:t> Detecting selection</a:t>
            </a:r>
          </a:p>
          <a:p>
            <a:pPr>
              <a:spcBef>
                <a:spcPts val="600"/>
              </a:spcBef>
              <a:buFont typeface="Arial"/>
              <a:buChar char="•"/>
            </a:pPr>
            <a:r>
              <a:rPr lang="en-AU" sz="2400" dirty="0" smtClean="0">
                <a:solidFill>
                  <a:srgbClr val="7F7F7F"/>
                </a:solidFill>
              </a:rPr>
              <a:t> Studying codon bias</a:t>
            </a:r>
          </a:p>
          <a:p>
            <a:pPr>
              <a:spcBef>
                <a:spcPts val="600"/>
              </a:spcBef>
              <a:buFont typeface="Arial"/>
              <a:buChar char="•"/>
            </a:pPr>
            <a:r>
              <a:rPr lang="en-AU" sz="2400" dirty="0" smtClean="0">
                <a:solidFill>
                  <a:srgbClr val="7F7F7F"/>
                </a:solidFill>
              </a:rPr>
              <a:t> Inferring phylogenies</a:t>
            </a:r>
          </a:p>
          <a:p>
            <a:pPr>
              <a:spcBef>
                <a:spcPts val="600"/>
              </a:spcBef>
              <a:buFont typeface="Arial"/>
              <a:buChar char="•"/>
            </a:pPr>
            <a:r>
              <a:rPr lang="en-AU" sz="2400" dirty="0" smtClean="0">
                <a:solidFill>
                  <a:srgbClr val="7F7F7F"/>
                </a:solidFill>
              </a:rPr>
              <a:t> Dating speciation events</a:t>
            </a:r>
          </a:p>
          <a:p>
            <a:pPr>
              <a:spcBef>
                <a:spcPts val="600"/>
              </a:spcBef>
              <a:buFont typeface="Arial"/>
              <a:buChar char="•"/>
            </a:pPr>
            <a:r>
              <a:rPr lang="en-AU" sz="2400" dirty="0" smtClean="0">
                <a:solidFill>
                  <a:srgbClr val="7F7F7F"/>
                </a:solidFill>
              </a:rPr>
              <a:t> Ancestral reconstruction</a:t>
            </a:r>
          </a:p>
          <a:p>
            <a:pPr>
              <a:spcBef>
                <a:spcPts val="600"/>
              </a:spcBef>
              <a:buFont typeface="Arial"/>
              <a:buChar char="•"/>
            </a:pPr>
            <a:r>
              <a:rPr lang="en-AU" sz="2400" dirty="0" smtClean="0">
                <a:solidFill>
                  <a:srgbClr val="7F7F7F"/>
                </a:solidFill>
              </a:rPr>
              <a:t> Changes in time &amp; space</a:t>
            </a:r>
          </a:p>
          <a:p>
            <a:pPr>
              <a:spcBef>
                <a:spcPts val="600"/>
              </a:spcBef>
              <a:buFont typeface="Arial"/>
              <a:buChar char="•"/>
            </a:pPr>
            <a:r>
              <a:rPr lang="en-AU" sz="2400" dirty="0" smtClean="0">
                <a:solidFill>
                  <a:srgbClr val="7F7F7F"/>
                </a:solidFill>
              </a:rPr>
              <a:t> Predicting coding regions</a:t>
            </a:r>
          </a:p>
          <a:p>
            <a:pPr>
              <a:spcBef>
                <a:spcPts val="600"/>
              </a:spcBef>
              <a:buFont typeface="Arial"/>
              <a:buChar char="•"/>
            </a:pPr>
            <a:r>
              <a:rPr lang="en-AU" sz="2400" dirty="0" smtClean="0">
                <a:solidFill>
                  <a:srgbClr val="7F7F7F"/>
                </a:solidFill>
              </a:rPr>
              <a:t> Improved alignment</a:t>
            </a:r>
          </a:p>
          <a:p>
            <a:pPr>
              <a:spcBef>
                <a:spcPts val="600"/>
              </a:spcBef>
              <a:buFont typeface="Arial"/>
              <a:buChar char="•"/>
            </a:pPr>
            <a:r>
              <a:rPr lang="en-AU" sz="2400" dirty="0" smtClean="0">
                <a:solidFill>
                  <a:srgbClr val="7F7F7F"/>
                </a:solidFill>
              </a:rPr>
              <a:t> Inferring gene features (</a:t>
            </a:r>
            <a:r>
              <a:rPr lang="en-AU" sz="2400" dirty="0" err="1" smtClean="0">
                <a:solidFill>
                  <a:srgbClr val="7F7F7F"/>
                </a:solidFill>
              </a:rPr>
              <a:t>phyloHMM</a:t>
            </a:r>
            <a:r>
              <a:rPr lang="en-AU" sz="2400" dirty="0" smtClean="0">
                <a:solidFill>
                  <a:srgbClr val="7F7F7F"/>
                </a:solidFill>
              </a:rPr>
              <a:t>, </a:t>
            </a:r>
            <a:r>
              <a:rPr lang="en-AU" sz="2400" dirty="0" err="1" smtClean="0">
                <a:solidFill>
                  <a:srgbClr val="7F7F7F"/>
                </a:solidFill>
              </a:rPr>
              <a:t>netHMM</a:t>
            </a:r>
            <a:r>
              <a:rPr lang="en-AU" sz="2400" dirty="0" smtClean="0">
                <a:solidFill>
                  <a:srgbClr val="7F7F7F"/>
                </a:solidFill>
              </a:rPr>
              <a:t>)</a:t>
            </a:r>
          </a:p>
          <a:p>
            <a:pPr>
              <a:spcBef>
                <a:spcPts val="600"/>
              </a:spcBef>
              <a:buFont typeface="Arial"/>
              <a:buChar char="•"/>
            </a:pPr>
            <a:r>
              <a:rPr lang="en-AU" sz="2400" dirty="0">
                <a:solidFill>
                  <a:srgbClr val="7F7F7F"/>
                </a:solidFill>
              </a:rPr>
              <a:t> </a:t>
            </a:r>
            <a:r>
              <a:rPr lang="en-AU" sz="2400" dirty="0" smtClean="0">
                <a:solidFill>
                  <a:srgbClr val="7F7F7F"/>
                </a:solidFill>
              </a:rPr>
              <a:t>Simulation of data</a:t>
            </a:r>
          </a:p>
        </p:txBody>
      </p:sp>
      <p:sp>
        <p:nvSpPr>
          <p:cNvPr id="9" name="TextBox 8"/>
          <p:cNvSpPr txBox="1"/>
          <p:nvPr/>
        </p:nvSpPr>
        <p:spPr>
          <a:xfrm>
            <a:off x="5332592" y="5017511"/>
            <a:ext cx="3606800" cy="1754327"/>
          </a:xfrm>
          <a:prstGeom prst="rect">
            <a:avLst/>
          </a:prstGeom>
          <a:noFill/>
        </p:spPr>
        <p:txBody>
          <a:bodyPr wrap="square" rtlCol="0">
            <a:spAutoFit/>
          </a:bodyPr>
          <a:lstStyle/>
          <a:p>
            <a:pPr algn="r"/>
            <a:r>
              <a:rPr lang="en-AU" b="1" i="1" dirty="0" smtClean="0">
                <a:solidFill>
                  <a:schemeClr val="bg1">
                    <a:lumMod val="50000"/>
                  </a:schemeClr>
                </a:solidFill>
              </a:rPr>
              <a:t>Markov modulated model: </a:t>
            </a:r>
          </a:p>
          <a:p>
            <a:pPr algn="r"/>
            <a:r>
              <a:rPr lang="en-AU" i="1" dirty="0" err="1" smtClean="0">
                <a:solidFill>
                  <a:schemeClr val="bg1">
                    <a:lumMod val="50000"/>
                  </a:schemeClr>
                </a:solidFill>
              </a:rPr>
              <a:t>Guindon</a:t>
            </a:r>
            <a:r>
              <a:rPr lang="en-AU" i="1" dirty="0" smtClean="0">
                <a:solidFill>
                  <a:schemeClr val="bg1">
                    <a:lumMod val="50000"/>
                  </a:schemeClr>
                </a:solidFill>
              </a:rPr>
              <a:t> et al. 2004</a:t>
            </a:r>
          </a:p>
          <a:p>
            <a:pPr algn="r"/>
            <a:endParaRPr lang="en-AU" i="1" dirty="0" smtClean="0">
              <a:solidFill>
                <a:schemeClr val="bg1">
                  <a:lumMod val="50000"/>
                </a:schemeClr>
              </a:solidFill>
            </a:endParaRPr>
          </a:p>
          <a:p>
            <a:pPr algn="r"/>
            <a:r>
              <a:rPr lang="en-AU" b="1" i="1" dirty="0" smtClean="0">
                <a:solidFill>
                  <a:schemeClr val="bg1">
                    <a:lumMod val="50000"/>
                  </a:schemeClr>
                </a:solidFill>
              </a:rPr>
              <a:t>Reviews of codon models:</a:t>
            </a:r>
          </a:p>
          <a:p>
            <a:pPr algn="r"/>
            <a:r>
              <a:rPr lang="en-AU" i="1" dirty="0" err="1" smtClean="0">
                <a:solidFill>
                  <a:schemeClr val="bg1">
                    <a:lumMod val="50000"/>
                  </a:schemeClr>
                </a:solidFill>
              </a:rPr>
              <a:t>Kosiol</a:t>
            </a:r>
            <a:r>
              <a:rPr lang="en-AU" i="1" dirty="0" smtClean="0">
                <a:solidFill>
                  <a:schemeClr val="bg1">
                    <a:lumMod val="50000"/>
                  </a:schemeClr>
                </a:solidFill>
              </a:rPr>
              <a:t> and Anisimova 2012 </a:t>
            </a:r>
          </a:p>
          <a:p>
            <a:pPr algn="r"/>
            <a:r>
              <a:rPr lang="en-AU" i="1" dirty="0" smtClean="0">
                <a:solidFill>
                  <a:schemeClr val="bg1">
                    <a:lumMod val="50000"/>
                  </a:schemeClr>
                </a:solidFill>
              </a:rPr>
              <a:t>Anisimova and </a:t>
            </a:r>
            <a:r>
              <a:rPr lang="en-AU" i="1" dirty="0" err="1" smtClean="0">
                <a:solidFill>
                  <a:schemeClr val="bg1">
                    <a:lumMod val="50000"/>
                  </a:schemeClr>
                </a:solidFill>
              </a:rPr>
              <a:t>Kosiol</a:t>
            </a:r>
            <a:r>
              <a:rPr lang="en-AU" i="1" dirty="0" smtClean="0">
                <a:solidFill>
                  <a:schemeClr val="bg1">
                    <a:lumMod val="50000"/>
                  </a:schemeClr>
                </a:solidFill>
              </a:rPr>
              <a:t> 2009</a:t>
            </a:r>
            <a:endParaRPr lang="en-AU" i="1" dirty="0">
              <a:solidFill>
                <a:schemeClr val="bg1">
                  <a:lumMod val="50000"/>
                </a:schemeClr>
              </a:solidFill>
            </a:endParaRPr>
          </a:p>
        </p:txBody>
      </p:sp>
      <p:pic>
        <p:nvPicPr>
          <p:cNvPr id="6" name="Picture 5" descr="SwitchingModel.pdf"/>
          <p:cNvPicPr>
            <a:picLocks noChangeAspect="1"/>
          </p:cNvPicPr>
          <p:nvPr/>
        </p:nvPicPr>
        <p:blipFill>
          <a:blip r:embed="rId3"/>
          <a:srcRect l="14417" t="5829" r="16332" b="13121"/>
          <a:stretch>
            <a:fillRect/>
          </a:stretch>
        </p:blipFill>
        <p:spPr>
          <a:xfrm>
            <a:off x="4826001" y="1503383"/>
            <a:ext cx="4176892" cy="3454243"/>
          </a:xfrm>
          <a:prstGeom prst="rect">
            <a:avLst/>
          </a:prstGeom>
          <a:effectLst/>
        </p:spPr>
      </p:pic>
    </p:spTree>
    <p:extLst>
      <p:ext uri="{BB962C8B-B14F-4D97-AF65-F5344CB8AC3E}">
        <p14:creationId xmlns:p14="http://schemas.microsoft.com/office/powerpoint/2010/main" val="361386551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6443"/>
            <a:ext cx="9144000" cy="1245811"/>
          </a:xfrm>
          <a:prstGeom prst="rect">
            <a:avLst/>
          </a:prstGeom>
          <a:noFill/>
          <a:ln>
            <a:solidFill>
              <a:srgbClr val="FFFFFF"/>
            </a:solidFill>
          </a:ln>
        </p:spPr>
        <p:txBody>
          <a:bodyPr vert="horz" lIns="91440" tIns="45720" rIns="91440" bIns="45720" rtlCol="0" anchor="ctr">
            <a:noAutofit/>
          </a:bodyPr>
          <a:lstStyle>
            <a:lvl1pPr algn="ctr">
              <a:spcBef>
                <a:spcPct val="0"/>
              </a:spcBef>
              <a:buNone/>
              <a:defRPr sz="3600" b="1">
                <a:solidFill>
                  <a:srgbClr val="C40000"/>
                </a:solidFill>
                <a:latin typeface="+mj-lt"/>
                <a:ea typeface="+mj-ea"/>
                <a:cs typeface="+mj-cs"/>
              </a:defRPr>
            </a:lvl1pPr>
          </a:lstStyle>
          <a:p>
            <a:r>
              <a:rPr lang="en-US" dirty="0"/>
              <a:t>Selection affects the shape of tree</a:t>
            </a:r>
          </a:p>
        </p:txBody>
      </p:sp>
      <p:pic>
        <p:nvPicPr>
          <p:cNvPr id="10" name="Picture 9"/>
          <p:cNvPicPr>
            <a:picLocks noChangeAspect="1"/>
          </p:cNvPicPr>
          <p:nvPr/>
        </p:nvPicPr>
        <p:blipFill>
          <a:blip r:embed="rId3"/>
          <a:stretch>
            <a:fillRect/>
          </a:stretch>
        </p:blipFill>
        <p:spPr>
          <a:xfrm>
            <a:off x="608617" y="3875254"/>
            <a:ext cx="2241866" cy="2266942"/>
          </a:xfrm>
          <a:prstGeom prst="rect">
            <a:avLst/>
          </a:prstGeom>
          <a:effectLst/>
        </p:spPr>
      </p:pic>
      <p:pic>
        <p:nvPicPr>
          <p:cNvPr id="11" name="Picture 10" descr="FluGood.png"/>
          <p:cNvPicPr>
            <a:picLocks noChangeAspect="1"/>
          </p:cNvPicPr>
          <p:nvPr/>
        </p:nvPicPr>
        <p:blipFill>
          <a:blip r:embed="rId4"/>
          <a:stretch>
            <a:fillRect/>
          </a:stretch>
        </p:blipFill>
        <p:spPr>
          <a:xfrm>
            <a:off x="1622771" y="1533623"/>
            <a:ext cx="1460921" cy="2168375"/>
          </a:xfrm>
          <a:prstGeom prst="rect">
            <a:avLst/>
          </a:prstGeom>
          <a:solidFill>
            <a:schemeClr val="bg1"/>
          </a:solidFill>
          <a:effectLst/>
        </p:spPr>
      </p:pic>
      <p:grpSp>
        <p:nvGrpSpPr>
          <p:cNvPr id="3" name="Group 2"/>
          <p:cNvGrpSpPr/>
          <p:nvPr/>
        </p:nvGrpSpPr>
        <p:grpSpPr>
          <a:xfrm>
            <a:off x="4134556" y="1542105"/>
            <a:ext cx="4553961" cy="4776452"/>
            <a:chOff x="6293556" y="3778054"/>
            <a:chExt cx="2003779" cy="2206677"/>
          </a:xfrm>
        </p:grpSpPr>
        <p:pic>
          <p:nvPicPr>
            <p:cNvPr id="8" name="Picture 4"/>
            <p:cNvPicPr>
              <a:picLocks noChangeAspect="1" noChangeArrowheads="1"/>
            </p:cNvPicPr>
            <p:nvPr/>
          </p:nvPicPr>
          <p:blipFill>
            <a:blip r:embed="rId5"/>
            <a:srcRect l="6414"/>
            <a:stretch>
              <a:fillRect/>
            </a:stretch>
          </p:blipFill>
          <p:spPr bwMode="auto">
            <a:xfrm rot="5400000">
              <a:off x="6282929" y="3788681"/>
              <a:ext cx="2025033" cy="2003779"/>
            </a:xfrm>
            <a:prstGeom prst="rect">
              <a:avLst/>
            </a:prstGeom>
            <a:noFill/>
            <a:ln w="9525">
              <a:noFill/>
              <a:miter lim="800000"/>
              <a:headEnd/>
              <a:tailEnd/>
            </a:ln>
            <a:effectLst/>
          </p:spPr>
        </p:pic>
        <p:sp>
          <p:nvSpPr>
            <p:cNvPr id="2" name="TextBox 1"/>
            <p:cNvSpPr txBox="1"/>
            <p:nvPr/>
          </p:nvSpPr>
          <p:spPr>
            <a:xfrm>
              <a:off x="6338713" y="5771446"/>
              <a:ext cx="1714544" cy="213285"/>
            </a:xfrm>
            <a:prstGeom prst="rect">
              <a:avLst/>
            </a:prstGeom>
            <a:noFill/>
          </p:spPr>
          <p:txBody>
            <a:bodyPr wrap="none" rtlCol="0">
              <a:spAutoFit/>
            </a:bodyPr>
            <a:lstStyle/>
            <a:p>
              <a:r>
                <a:rPr lang="en-US" sz="2400" dirty="0" smtClean="0">
                  <a:solidFill>
                    <a:srgbClr val="C40000"/>
                  </a:solidFill>
                </a:rPr>
                <a:t>     Selection      		</a:t>
              </a:r>
              <a:r>
                <a:rPr lang="en-US" sz="2400" dirty="0" smtClean="0"/>
                <a:t>Neutral</a:t>
              </a:r>
              <a:endParaRPr lang="en-US" sz="2400" dirty="0"/>
            </a:p>
          </p:txBody>
        </p:sp>
      </p:grpSp>
      <p:sp>
        <p:nvSpPr>
          <p:cNvPr id="12" name="TextBox 11"/>
          <p:cNvSpPr txBox="1"/>
          <p:nvPr/>
        </p:nvSpPr>
        <p:spPr>
          <a:xfrm>
            <a:off x="468141" y="6142111"/>
            <a:ext cx="2368231" cy="523220"/>
          </a:xfrm>
          <a:prstGeom prst="rect">
            <a:avLst/>
          </a:prstGeom>
          <a:noFill/>
          <a:effectLst/>
        </p:spPr>
        <p:txBody>
          <a:bodyPr wrap="none" rtlCol="0">
            <a:spAutoFit/>
          </a:bodyPr>
          <a:lstStyle/>
          <a:p>
            <a:pPr algn="r"/>
            <a:r>
              <a:rPr lang="en-AU" sz="1400" i="1" dirty="0" smtClean="0">
                <a:solidFill>
                  <a:srgbClr val="7F7F7F"/>
                </a:solidFill>
              </a:rPr>
              <a:t>HIV-1 subtypes</a:t>
            </a:r>
          </a:p>
          <a:p>
            <a:pPr algn="r"/>
            <a:r>
              <a:rPr lang="en-AU" sz="1400" i="1" dirty="0" smtClean="0">
                <a:solidFill>
                  <a:srgbClr val="7F7F7F"/>
                </a:solidFill>
              </a:rPr>
              <a:t>Archer, Robertson 2007, AIDS</a:t>
            </a:r>
            <a:endParaRPr lang="en-AU" sz="1400" i="1" dirty="0">
              <a:solidFill>
                <a:srgbClr val="7F7F7F"/>
              </a:solidFill>
            </a:endParaRPr>
          </a:p>
        </p:txBody>
      </p:sp>
      <p:sp>
        <p:nvSpPr>
          <p:cNvPr id="13" name="TextBox 12"/>
          <p:cNvSpPr txBox="1"/>
          <p:nvPr/>
        </p:nvSpPr>
        <p:spPr>
          <a:xfrm rot="16200000">
            <a:off x="1939636" y="2215601"/>
            <a:ext cx="2193265" cy="523220"/>
          </a:xfrm>
          <a:prstGeom prst="rect">
            <a:avLst/>
          </a:prstGeom>
          <a:noFill/>
        </p:spPr>
        <p:txBody>
          <a:bodyPr wrap="square" rtlCol="0">
            <a:spAutoFit/>
          </a:bodyPr>
          <a:lstStyle/>
          <a:p>
            <a:pPr algn="r"/>
            <a:r>
              <a:rPr lang="en-US" sz="1400" i="1" dirty="0" smtClean="0">
                <a:solidFill>
                  <a:srgbClr val="7F7F7F"/>
                </a:solidFill>
              </a:rPr>
              <a:t>Influenza A</a:t>
            </a:r>
          </a:p>
          <a:p>
            <a:pPr algn="r"/>
            <a:r>
              <a:rPr lang="en-AU" sz="1400" i="1" dirty="0" smtClean="0">
                <a:solidFill>
                  <a:srgbClr val="7F7F7F"/>
                </a:solidFill>
              </a:rPr>
              <a:t>Smith et al. 2004 Science</a:t>
            </a:r>
            <a:endParaRPr lang="en-AU" sz="1400" i="1" dirty="0">
              <a:solidFill>
                <a:srgbClr val="7F7F7F"/>
              </a:solidFill>
            </a:endParaRPr>
          </a:p>
        </p:txBody>
      </p:sp>
    </p:spTree>
    <p:extLst>
      <p:ext uri="{BB962C8B-B14F-4D97-AF65-F5344CB8AC3E}">
        <p14:creationId xmlns:p14="http://schemas.microsoft.com/office/powerpoint/2010/main" val="380313173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217716"/>
            <a:ext cx="9144000" cy="1377757"/>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AU" dirty="0" err="1"/>
              <a:t>CodonPhyML</a:t>
            </a:r>
            <a:r>
              <a:rPr lang="en-AU" dirty="0"/>
              <a:t> </a:t>
            </a:r>
            <a:r>
              <a:rPr lang="en-AU" dirty="0" smtClean="0"/>
              <a:t>: </a:t>
            </a:r>
          </a:p>
          <a:p>
            <a:r>
              <a:rPr lang="en-AU" dirty="0" smtClean="0"/>
              <a:t>maximum likelihood tree inference</a:t>
            </a:r>
            <a:endParaRPr lang="en-AU" dirty="0"/>
          </a:p>
        </p:txBody>
      </p:sp>
      <p:sp>
        <p:nvSpPr>
          <p:cNvPr id="15" name="TextBox 14"/>
          <p:cNvSpPr txBox="1"/>
          <p:nvPr/>
        </p:nvSpPr>
        <p:spPr>
          <a:xfrm>
            <a:off x="649321" y="2042458"/>
            <a:ext cx="8215713" cy="3539431"/>
          </a:xfrm>
          <a:prstGeom prst="rect">
            <a:avLst/>
          </a:prstGeom>
          <a:noFill/>
        </p:spPr>
        <p:txBody>
          <a:bodyPr wrap="square" rtlCol="0">
            <a:spAutoFit/>
          </a:bodyPr>
          <a:lstStyle/>
          <a:p>
            <a:r>
              <a:rPr lang="en-US" sz="2800" b="1" dirty="0" smtClean="0">
                <a:solidFill>
                  <a:srgbClr val="7F7F7F"/>
                </a:solidFill>
              </a:rPr>
              <a:t>Hundreds of codon models </a:t>
            </a:r>
          </a:p>
          <a:p>
            <a:pPr marL="457200" indent="-457200">
              <a:buFont typeface="Arial"/>
              <a:buChar char="•"/>
            </a:pPr>
            <a:r>
              <a:rPr lang="pt-BR" sz="2800" dirty="0" err="1" smtClean="0">
                <a:solidFill>
                  <a:srgbClr val="7F7F7F"/>
                </a:solidFill>
              </a:rPr>
              <a:t>Parametric</a:t>
            </a:r>
            <a:r>
              <a:rPr lang="pt-BR" sz="2800" dirty="0" smtClean="0">
                <a:solidFill>
                  <a:srgbClr val="7F7F7F"/>
                </a:solidFill>
              </a:rPr>
              <a:t>, </a:t>
            </a:r>
            <a:r>
              <a:rPr lang="en-US" sz="2800" dirty="0" smtClean="0">
                <a:solidFill>
                  <a:srgbClr val="7F7F7F"/>
                </a:solidFill>
              </a:rPr>
              <a:t>empirical, </a:t>
            </a:r>
            <a:r>
              <a:rPr lang="pt-BR" sz="2800" dirty="0" err="1">
                <a:solidFill>
                  <a:srgbClr val="7F7F7F"/>
                </a:solidFill>
              </a:rPr>
              <a:t>s</a:t>
            </a:r>
            <a:r>
              <a:rPr lang="pt-BR" sz="2800" dirty="0" err="1" smtClean="0">
                <a:solidFill>
                  <a:srgbClr val="7F7F7F"/>
                </a:solidFill>
              </a:rPr>
              <a:t>emi-parametric</a:t>
            </a:r>
            <a:endParaRPr lang="pt-BR" sz="2800" dirty="0" smtClean="0">
              <a:solidFill>
                <a:srgbClr val="7F7F7F"/>
              </a:solidFill>
            </a:endParaRPr>
          </a:p>
          <a:p>
            <a:pPr marL="457200" indent="-457200">
              <a:buFont typeface="Arial"/>
              <a:buChar char="•"/>
            </a:pPr>
            <a:r>
              <a:rPr lang="pt-BR" sz="2800" dirty="0" err="1" smtClean="0">
                <a:solidFill>
                  <a:srgbClr val="7F7F7F"/>
                </a:solidFill>
              </a:rPr>
              <a:t>Comparable</a:t>
            </a:r>
            <a:r>
              <a:rPr lang="pt-BR" sz="2800" dirty="0" smtClean="0">
                <a:solidFill>
                  <a:srgbClr val="7F7F7F"/>
                </a:solidFill>
              </a:rPr>
              <a:t> </a:t>
            </a:r>
            <a:r>
              <a:rPr lang="pt-BR" sz="2800" dirty="0" err="1" smtClean="0">
                <a:solidFill>
                  <a:srgbClr val="7F7F7F"/>
                </a:solidFill>
              </a:rPr>
              <a:t>likelihoods</a:t>
            </a:r>
            <a:r>
              <a:rPr lang="pt-BR" sz="2800" dirty="0">
                <a:solidFill>
                  <a:srgbClr val="7F7F7F"/>
                </a:solidFill>
              </a:rPr>
              <a:t> </a:t>
            </a:r>
            <a:r>
              <a:rPr lang="pt-BR" sz="2800" dirty="0" err="1" smtClean="0">
                <a:solidFill>
                  <a:srgbClr val="7F7F7F"/>
                </a:solidFill>
              </a:rPr>
              <a:t>across</a:t>
            </a:r>
            <a:r>
              <a:rPr lang="pt-BR" sz="2800" dirty="0" smtClean="0">
                <a:solidFill>
                  <a:srgbClr val="7F7F7F"/>
                </a:solidFill>
              </a:rPr>
              <a:t> AA, DNA, </a:t>
            </a:r>
            <a:r>
              <a:rPr lang="pt-BR" sz="2800" dirty="0" err="1" smtClean="0">
                <a:solidFill>
                  <a:srgbClr val="7F7F7F"/>
                </a:solidFill>
              </a:rPr>
              <a:t>codon</a:t>
            </a:r>
            <a:r>
              <a:rPr lang="pt-BR" sz="2800" dirty="0" smtClean="0">
                <a:solidFill>
                  <a:srgbClr val="7F7F7F"/>
                </a:solidFill>
              </a:rPr>
              <a:t> data</a:t>
            </a:r>
          </a:p>
          <a:p>
            <a:pPr marL="457200" indent="-457200">
              <a:buFont typeface="Arial"/>
              <a:buChar char="•"/>
            </a:pPr>
            <a:endParaRPr lang="pt-BR" sz="2800" dirty="0" smtClean="0">
              <a:solidFill>
                <a:srgbClr val="7F7F7F"/>
              </a:solidFill>
            </a:endParaRPr>
          </a:p>
          <a:p>
            <a:r>
              <a:rPr lang="pt-BR" sz="2800" b="1" dirty="0">
                <a:solidFill>
                  <a:srgbClr val="7F7F7F"/>
                </a:solidFill>
              </a:rPr>
              <a:t>High performance </a:t>
            </a:r>
            <a:r>
              <a:rPr lang="pt-BR" sz="2800" b="1" dirty="0" err="1" smtClean="0">
                <a:solidFill>
                  <a:srgbClr val="7F7F7F"/>
                </a:solidFill>
              </a:rPr>
              <a:t>computing</a:t>
            </a:r>
            <a:endParaRPr lang="pt-BR" sz="2800" b="1" dirty="0">
              <a:solidFill>
                <a:srgbClr val="7F7F7F"/>
              </a:solidFill>
            </a:endParaRPr>
          </a:p>
          <a:p>
            <a:pPr marL="457200" indent="-457200">
              <a:buFont typeface="Arial"/>
              <a:buChar char="•"/>
            </a:pPr>
            <a:r>
              <a:rPr lang="pt-BR" sz="2800" dirty="0" smtClean="0">
                <a:solidFill>
                  <a:srgbClr val="7F7F7F"/>
                </a:solidFill>
              </a:rPr>
              <a:t>BLAS, LAPACK, </a:t>
            </a:r>
            <a:r>
              <a:rPr lang="pt-BR" sz="2800" dirty="0" err="1" smtClean="0">
                <a:solidFill>
                  <a:srgbClr val="7F7F7F"/>
                </a:solidFill>
              </a:rPr>
              <a:t>OpenMP</a:t>
            </a:r>
            <a:endParaRPr lang="pt-BR" sz="2800" dirty="0" smtClean="0">
              <a:solidFill>
                <a:srgbClr val="7F7F7F"/>
              </a:solidFill>
            </a:endParaRPr>
          </a:p>
          <a:p>
            <a:pPr marL="457200" indent="-457200">
              <a:buFont typeface="Arial"/>
              <a:buChar char="•"/>
            </a:pPr>
            <a:r>
              <a:rPr lang="pt-BR" sz="2800" dirty="0" err="1" smtClean="0">
                <a:solidFill>
                  <a:srgbClr val="7F7F7F"/>
                </a:solidFill>
              </a:rPr>
              <a:t>Heuristic</a:t>
            </a:r>
            <a:r>
              <a:rPr lang="pt-BR" sz="2800" dirty="0" smtClean="0">
                <a:solidFill>
                  <a:srgbClr val="7F7F7F"/>
                </a:solidFill>
              </a:rPr>
              <a:t> </a:t>
            </a:r>
            <a:r>
              <a:rPr lang="pt-BR" sz="2800" dirty="0" err="1" smtClean="0">
                <a:solidFill>
                  <a:srgbClr val="7F7F7F"/>
                </a:solidFill>
              </a:rPr>
              <a:t>using</a:t>
            </a:r>
            <a:r>
              <a:rPr lang="pt-BR" sz="2800" dirty="0" smtClean="0">
                <a:solidFill>
                  <a:srgbClr val="7F7F7F"/>
                </a:solidFill>
              </a:rPr>
              <a:t> </a:t>
            </a:r>
            <a:r>
              <a:rPr lang="pt-BR" sz="2800" dirty="0" err="1" smtClean="0">
                <a:solidFill>
                  <a:srgbClr val="7F7F7F"/>
                </a:solidFill>
              </a:rPr>
              <a:t>exp</a:t>
            </a:r>
            <a:r>
              <a:rPr lang="pt-BR" sz="2800" dirty="0" smtClean="0">
                <a:solidFill>
                  <a:srgbClr val="7F7F7F"/>
                </a:solidFill>
              </a:rPr>
              <a:t>(</a:t>
            </a:r>
            <a:r>
              <a:rPr lang="pt-BR" sz="2800" dirty="0" err="1" smtClean="0">
                <a:solidFill>
                  <a:srgbClr val="7F7F7F"/>
                </a:solidFill>
              </a:rPr>
              <a:t>Qt</a:t>
            </a:r>
            <a:r>
              <a:rPr lang="pt-BR" sz="2800" dirty="0" smtClean="0">
                <a:solidFill>
                  <a:srgbClr val="7F7F7F"/>
                </a:solidFill>
              </a:rPr>
              <a:t>) via Taylor</a:t>
            </a:r>
          </a:p>
          <a:p>
            <a:pPr marL="457200" indent="-457200">
              <a:buFont typeface="Arial"/>
              <a:buChar char="•"/>
            </a:pPr>
            <a:r>
              <a:rPr lang="pt-BR" sz="2800" dirty="0" err="1" smtClean="0">
                <a:solidFill>
                  <a:srgbClr val="7F7F7F"/>
                </a:solidFill>
              </a:rPr>
              <a:t>Blocking</a:t>
            </a:r>
            <a:r>
              <a:rPr lang="pt-BR" sz="2800" dirty="0" smtClean="0">
                <a:solidFill>
                  <a:srgbClr val="7F7F7F"/>
                </a:solidFill>
              </a:rPr>
              <a:t> </a:t>
            </a:r>
            <a:r>
              <a:rPr lang="pt-BR" sz="2800" dirty="0" err="1" smtClean="0">
                <a:solidFill>
                  <a:srgbClr val="7F7F7F"/>
                </a:solidFill>
              </a:rPr>
              <a:t>heuristic</a:t>
            </a:r>
            <a:r>
              <a:rPr lang="pt-BR" sz="2800" dirty="0" smtClean="0">
                <a:solidFill>
                  <a:srgbClr val="7F7F7F"/>
                </a:solidFill>
              </a:rPr>
              <a:t> (</a:t>
            </a:r>
            <a:r>
              <a:rPr lang="pt-BR" sz="2800" dirty="0" err="1" smtClean="0">
                <a:solidFill>
                  <a:srgbClr val="7F7F7F"/>
                </a:solidFill>
              </a:rPr>
              <a:t>FixQ</a:t>
            </a:r>
            <a:r>
              <a:rPr lang="pt-BR" sz="2800" dirty="0" smtClean="0">
                <a:solidFill>
                  <a:srgbClr val="7F7F7F"/>
                </a:solidFill>
              </a:rPr>
              <a:t>)</a:t>
            </a:r>
            <a:endParaRPr lang="pt-BR" sz="2800" dirty="0">
              <a:solidFill>
                <a:srgbClr val="7F7F7F"/>
              </a:solidFill>
            </a:endParaRPr>
          </a:p>
        </p:txBody>
      </p:sp>
      <p:sp>
        <p:nvSpPr>
          <p:cNvPr id="5" name="TextBox 4"/>
          <p:cNvSpPr txBox="1"/>
          <p:nvPr/>
        </p:nvSpPr>
        <p:spPr>
          <a:xfrm>
            <a:off x="5653424" y="5500993"/>
            <a:ext cx="3355569" cy="1200329"/>
          </a:xfrm>
          <a:prstGeom prst="rect">
            <a:avLst/>
          </a:prstGeom>
          <a:noFill/>
        </p:spPr>
        <p:txBody>
          <a:bodyPr wrap="none" rtlCol="0">
            <a:spAutoFit/>
          </a:bodyPr>
          <a:lstStyle/>
          <a:p>
            <a:pPr algn="r"/>
            <a:r>
              <a:rPr lang="en-US" dirty="0" smtClean="0">
                <a:solidFill>
                  <a:srgbClr val="7F7F7F"/>
                </a:solidFill>
              </a:rPr>
              <a:t>Anisimova, </a:t>
            </a:r>
            <a:r>
              <a:rPr lang="en-US" dirty="0" err="1" smtClean="0">
                <a:solidFill>
                  <a:srgbClr val="7F7F7F"/>
                </a:solidFill>
              </a:rPr>
              <a:t>Gascuel</a:t>
            </a:r>
            <a:r>
              <a:rPr lang="en-US" dirty="0" smtClean="0">
                <a:solidFill>
                  <a:srgbClr val="7F7F7F"/>
                </a:solidFill>
              </a:rPr>
              <a:t> 2006 </a:t>
            </a:r>
            <a:r>
              <a:rPr lang="en-US" dirty="0" err="1" smtClean="0">
                <a:solidFill>
                  <a:srgbClr val="7F7F7F"/>
                </a:solidFill>
              </a:rPr>
              <a:t>Syst</a:t>
            </a:r>
            <a:r>
              <a:rPr lang="en-US" dirty="0" smtClean="0">
                <a:solidFill>
                  <a:srgbClr val="7F7F7F"/>
                </a:solidFill>
              </a:rPr>
              <a:t> </a:t>
            </a:r>
            <a:r>
              <a:rPr lang="en-US" dirty="0" err="1" smtClean="0">
                <a:solidFill>
                  <a:srgbClr val="7F7F7F"/>
                </a:solidFill>
              </a:rPr>
              <a:t>Biol</a:t>
            </a:r>
            <a:endParaRPr lang="en-US" dirty="0" smtClean="0">
              <a:solidFill>
                <a:srgbClr val="7F7F7F"/>
              </a:solidFill>
            </a:endParaRPr>
          </a:p>
          <a:p>
            <a:pPr algn="r"/>
            <a:r>
              <a:rPr lang="en-US" dirty="0" err="1" smtClean="0">
                <a:solidFill>
                  <a:srgbClr val="7F7F7F"/>
                </a:solidFill>
              </a:rPr>
              <a:t>Guindon</a:t>
            </a:r>
            <a:r>
              <a:rPr lang="en-US" dirty="0" smtClean="0">
                <a:solidFill>
                  <a:srgbClr val="7F7F7F"/>
                </a:solidFill>
              </a:rPr>
              <a:t> et al. 2010 </a:t>
            </a:r>
            <a:r>
              <a:rPr lang="en-US" dirty="0" err="1" smtClean="0">
                <a:solidFill>
                  <a:srgbClr val="7F7F7F"/>
                </a:solidFill>
              </a:rPr>
              <a:t>Syst</a:t>
            </a:r>
            <a:r>
              <a:rPr lang="en-US" dirty="0" smtClean="0">
                <a:solidFill>
                  <a:srgbClr val="7F7F7F"/>
                </a:solidFill>
              </a:rPr>
              <a:t> </a:t>
            </a:r>
            <a:r>
              <a:rPr lang="en-US" dirty="0" err="1" smtClean="0">
                <a:solidFill>
                  <a:srgbClr val="7F7F7F"/>
                </a:solidFill>
              </a:rPr>
              <a:t>Biol</a:t>
            </a:r>
            <a:endParaRPr lang="en-US" dirty="0" smtClean="0">
              <a:solidFill>
                <a:srgbClr val="7F7F7F"/>
              </a:solidFill>
            </a:endParaRPr>
          </a:p>
          <a:p>
            <a:pPr algn="r"/>
            <a:r>
              <a:rPr lang="en-US" dirty="0" smtClean="0">
                <a:solidFill>
                  <a:srgbClr val="7F7F7F"/>
                </a:solidFill>
              </a:rPr>
              <a:t>Anisimova et al. 2011 </a:t>
            </a:r>
            <a:r>
              <a:rPr lang="en-US" dirty="0" err="1" smtClean="0">
                <a:solidFill>
                  <a:srgbClr val="7F7F7F"/>
                </a:solidFill>
              </a:rPr>
              <a:t>Syst</a:t>
            </a:r>
            <a:r>
              <a:rPr lang="en-US" dirty="0" smtClean="0">
                <a:solidFill>
                  <a:srgbClr val="7F7F7F"/>
                </a:solidFill>
              </a:rPr>
              <a:t> </a:t>
            </a:r>
            <a:r>
              <a:rPr lang="en-US" dirty="0" err="1" smtClean="0">
                <a:solidFill>
                  <a:srgbClr val="7F7F7F"/>
                </a:solidFill>
              </a:rPr>
              <a:t>Biol</a:t>
            </a:r>
            <a:endParaRPr lang="en-US" dirty="0" smtClean="0">
              <a:solidFill>
                <a:srgbClr val="7F7F7F"/>
              </a:solidFill>
            </a:endParaRPr>
          </a:p>
          <a:p>
            <a:pPr algn="r"/>
            <a:r>
              <a:rPr lang="en-US" dirty="0" smtClean="0">
                <a:solidFill>
                  <a:srgbClr val="7F7F7F"/>
                </a:solidFill>
              </a:rPr>
              <a:t>Gil et al. 2013 </a:t>
            </a:r>
            <a:r>
              <a:rPr lang="en-US" dirty="0" err="1" smtClean="0">
                <a:solidFill>
                  <a:srgbClr val="7F7F7F"/>
                </a:solidFill>
              </a:rPr>
              <a:t>Mol</a:t>
            </a:r>
            <a:r>
              <a:rPr lang="en-US" dirty="0" smtClean="0">
                <a:solidFill>
                  <a:srgbClr val="7F7F7F"/>
                </a:solidFill>
              </a:rPr>
              <a:t> </a:t>
            </a:r>
            <a:r>
              <a:rPr lang="en-US" dirty="0" err="1" smtClean="0">
                <a:solidFill>
                  <a:srgbClr val="7F7F7F"/>
                </a:solidFill>
              </a:rPr>
              <a:t>Biol</a:t>
            </a:r>
            <a:r>
              <a:rPr lang="en-US" dirty="0" smtClean="0">
                <a:solidFill>
                  <a:srgbClr val="7F7F7F"/>
                </a:solidFill>
              </a:rPr>
              <a:t> </a:t>
            </a:r>
            <a:r>
              <a:rPr lang="en-US" dirty="0" err="1" smtClean="0">
                <a:solidFill>
                  <a:srgbClr val="7F7F7F"/>
                </a:solidFill>
              </a:rPr>
              <a:t>Evol</a:t>
            </a:r>
            <a:endParaRPr lang="en-US" dirty="0">
              <a:solidFill>
                <a:srgbClr val="7F7F7F"/>
              </a:solidFill>
            </a:endParaRPr>
          </a:p>
        </p:txBody>
      </p:sp>
      <p:pic>
        <p:nvPicPr>
          <p:cNvPr id="2" name="Picture 1"/>
          <p:cNvPicPr>
            <a:picLocks noChangeAspect="1"/>
          </p:cNvPicPr>
          <p:nvPr/>
        </p:nvPicPr>
        <p:blipFill>
          <a:blip r:embed="rId3"/>
          <a:stretch>
            <a:fillRect/>
          </a:stretch>
        </p:blipFill>
        <p:spPr>
          <a:xfrm>
            <a:off x="2305074" y="287134"/>
            <a:ext cx="727343" cy="727343"/>
          </a:xfrm>
          <a:prstGeom prst="rect">
            <a:avLst/>
          </a:prstGeom>
        </p:spPr>
      </p:pic>
    </p:spTree>
    <p:extLst>
      <p:ext uri="{BB962C8B-B14F-4D97-AF65-F5344CB8AC3E}">
        <p14:creationId xmlns:p14="http://schemas.microsoft.com/office/powerpoint/2010/main" val="35910730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0"/>
            <a:ext cx="9144000" cy="1377757"/>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AU" dirty="0" err="1"/>
              <a:t>CodonPhyML</a:t>
            </a:r>
            <a:r>
              <a:rPr lang="en-AU" dirty="0"/>
              <a:t>: </a:t>
            </a:r>
          </a:p>
          <a:p>
            <a:r>
              <a:rPr lang="en-AU" dirty="0" smtClean="0"/>
              <a:t>Model</a:t>
            </a:r>
            <a:r>
              <a:rPr lang="en-AU" dirty="0"/>
              <a:t> </a:t>
            </a:r>
            <a:r>
              <a:rPr lang="en-AU" dirty="0" smtClean="0"/>
              <a:t>&amp; tree </a:t>
            </a:r>
            <a:r>
              <a:rPr lang="en-AU" dirty="0"/>
              <a:t>comparison on real data</a:t>
            </a:r>
          </a:p>
        </p:txBody>
      </p:sp>
      <p:grpSp>
        <p:nvGrpSpPr>
          <p:cNvPr id="5" name="Group 4"/>
          <p:cNvGrpSpPr/>
          <p:nvPr/>
        </p:nvGrpSpPr>
        <p:grpSpPr>
          <a:xfrm>
            <a:off x="678346" y="2545809"/>
            <a:ext cx="7330162" cy="3907447"/>
            <a:chOff x="167977" y="2361423"/>
            <a:chExt cx="6512197" cy="3348349"/>
          </a:xfrm>
        </p:grpSpPr>
        <p:pic>
          <p:nvPicPr>
            <p:cNvPr id="6" name="Picture 5"/>
            <p:cNvPicPr>
              <a:picLocks noChangeAspect="1"/>
            </p:cNvPicPr>
            <p:nvPr/>
          </p:nvPicPr>
          <p:blipFill>
            <a:blip r:embed="rId3"/>
            <a:stretch>
              <a:fillRect/>
            </a:stretch>
          </p:blipFill>
          <p:spPr>
            <a:xfrm>
              <a:off x="167977" y="2361423"/>
              <a:ext cx="6512197" cy="3348349"/>
            </a:xfrm>
            <a:prstGeom prst="rect">
              <a:avLst/>
            </a:prstGeom>
          </p:spPr>
        </p:pic>
        <p:sp>
          <p:nvSpPr>
            <p:cNvPr id="7" name="TextBox 6"/>
            <p:cNvSpPr txBox="1"/>
            <p:nvPr/>
          </p:nvSpPr>
          <p:spPr>
            <a:xfrm>
              <a:off x="4813741" y="2949721"/>
              <a:ext cx="1753828" cy="501103"/>
            </a:xfrm>
            <a:prstGeom prst="rect">
              <a:avLst/>
            </a:prstGeom>
            <a:noFill/>
          </p:spPr>
          <p:txBody>
            <a:bodyPr wrap="none" rtlCol="0">
              <a:spAutoFit/>
            </a:bodyPr>
            <a:lstStyle/>
            <a:p>
              <a:pPr algn="ctr"/>
              <a:r>
                <a:rPr lang="en-US" sz="1600" b="1" dirty="0" smtClean="0">
                  <a:solidFill>
                    <a:schemeClr val="bg1"/>
                  </a:solidFill>
                </a:rPr>
                <a:t>Likelihood difference</a:t>
              </a:r>
            </a:p>
            <a:p>
              <a:pPr algn="ctr"/>
              <a:r>
                <a:rPr lang="en-US" sz="1600" b="1" dirty="0" smtClean="0">
                  <a:solidFill>
                    <a:schemeClr val="bg1"/>
                  </a:solidFill>
                </a:rPr>
                <a:t> (</a:t>
              </a:r>
              <a:r>
                <a:rPr lang="en-US" sz="1600" b="1" dirty="0" err="1" smtClean="0">
                  <a:solidFill>
                    <a:schemeClr val="bg1"/>
                  </a:solidFill>
                </a:rPr>
                <a:t>AICc</a:t>
              </a:r>
              <a:r>
                <a:rPr lang="en-US" sz="1600" b="1" dirty="0" smtClean="0">
                  <a:solidFill>
                    <a:schemeClr val="bg1"/>
                  </a:solidFill>
                </a:rPr>
                <a:t>)</a:t>
              </a:r>
              <a:endParaRPr lang="en-US" sz="1600" b="1" dirty="0">
                <a:solidFill>
                  <a:schemeClr val="bg1"/>
                </a:solidFill>
              </a:endParaRPr>
            </a:p>
          </p:txBody>
        </p:sp>
        <p:sp>
          <p:nvSpPr>
            <p:cNvPr id="9" name="TextBox 8"/>
            <p:cNvSpPr txBox="1"/>
            <p:nvPr/>
          </p:nvSpPr>
          <p:spPr>
            <a:xfrm>
              <a:off x="4055341" y="3982506"/>
              <a:ext cx="1314752" cy="501103"/>
            </a:xfrm>
            <a:prstGeom prst="rect">
              <a:avLst/>
            </a:prstGeom>
            <a:noFill/>
          </p:spPr>
          <p:txBody>
            <a:bodyPr wrap="none" rtlCol="0">
              <a:spAutoFit/>
            </a:bodyPr>
            <a:lstStyle/>
            <a:p>
              <a:r>
                <a:rPr lang="en-US" sz="1600" b="1" dirty="0" smtClean="0"/>
                <a:t>Tree difference </a:t>
              </a:r>
            </a:p>
            <a:p>
              <a:r>
                <a:rPr lang="en-US" sz="1600" b="1" dirty="0" smtClean="0"/>
                <a:t>(RF distance)</a:t>
              </a:r>
              <a:endParaRPr lang="en-US" sz="1600" b="1" dirty="0"/>
            </a:p>
          </p:txBody>
        </p:sp>
      </p:grpSp>
      <p:sp>
        <p:nvSpPr>
          <p:cNvPr id="10" name="TextBox 9"/>
          <p:cNvSpPr txBox="1"/>
          <p:nvPr/>
        </p:nvSpPr>
        <p:spPr>
          <a:xfrm>
            <a:off x="627665" y="1325959"/>
            <a:ext cx="8387099" cy="1200328"/>
          </a:xfrm>
          <a:prstGeom prst="rect">
            <a:avLst/>
          </a:prstGeom>
          <a:noFill/>
        </p:spPr>
        <p:txBody>
          <a:bodyPr wrap="square" rtlCol="0">
            <a:spAutoFit/>
          </a:bodyPr>
          <a:lstStyle/>
          <a:p>
            <a:r>
              <a:rPr lang="en-US" sz="2400" b="1" dirty="0" smtClean="0">
                <a:solidFill>
                  <a:schemeClr val="tx1">
                    <a:lumMod val="50000"/>
                    <a:lumOff val="50000"/>
                  </a:schemeClr>
                </a:solidFill>
              </a:rPr>
              <a:t>Model types: DNA, AA, codon</a:t>
            </a:r>
          </a:p>
          <a:p>
            <a:r>
              <a:rPr lang="en-US" sz="2400" b="1" dirty="0" smtClean="0">
                <a:solidFill>
                  <a:schemeClr val="tx1">
                    <a:lumMod val="50000"/>
                    <a:lumOff val="50000"/>
                  </a:schemeClr>
                </a:solidFill>
              </a:rPr>
              <a:t>E</a:t>
            </a:r>
            <a:r>
              <a:rPr lang="en-US" sz="2400" dirty="0" smtClean="0">
                <a:solidFill>
                  <a:schemeClr val="tx1">
                    <a:lumMod val="50000"/>
                    <a:lumOff val="50000"/>
                  </a:schemeClr>
                </a:solidFill>
              </a:rPr>
              <a:t> = empirical, </a:t>
            </a:r>
            <a:r>
              <a:rPr lang="en-US" sz="2400" b="1" dirty="0" smtClean="0">
                <a:solidFill>
                  <a:schemeClr val="tx1">
                    <a:lumMod val="50000"/>
                    <a:lumOff val="50000"/>
                  </a:schemeClr>
                </a:solidFill>
              </a:rPr>
              <a:t>SP</a:t>
            </a:r>
            <a:r>
              <a:rPr lang="en-US" sz="2400" dirty="0" smtClean="0">
                <a:solidFill>
                  <a:schemeClr val="tx1">
                    <a:lumMod val="50000"/>
                    <a:lumOff val="50000"/>
                  </a:schemeClr>
                </a:solidFill>
              </a:rPr>
              <a:t> = semi-parametric, </a:t>
            </a:r>
            <a:r>
              <a:rPr lang="en-US" sz="2400" b="1" dirty="0" smtClean="0">
                <a:solidFill>
                  <a:schemeClr val="tx1">
                    <a:lumMod val="50000"/>
                    <a:lumOff val="50000"/>
                  </a:schemeClr>
                </a:solidFill>
              </a:rPr>
              <a:t>P</a:t>
            </a:r>
            <a:r>
              <a:rPr lang="en-US" sz="2400" dirty="0" smtClean="0">
                <a:solidFill>
                  <a:schemeClr val="tx1">
                    <a:lumMod val="50000"/>
                    <a:lumOff val="50000"/>
                  </a:schemeClr>
                </a:solidFill>
              </a:rPr>
              <a:t> = parametric</a:t>
            </a:r>
          </a:p>
          <a:p>
            <a:r>
              <a:rPr lang="en-US" sz="2400" dirty="0" smtClean="0">
                <a:solidFill>
                  <a:schemeClr val="tx1">
                    <a:lumMod val="50000"/>
                    <a:lumOff val="50000"/>
                  </a:schemeClr>
                </a:solidFill>
              </a:rPr>
              <a:t>	</a:t>
            </a:r>
          </a:p>
        </p:txBody>
      </p:sp>
      <p:sp>
        <p:nvSpPr>
          <p:cNvPr id="12" name="TextBox 11"/>
          <p:cNvSpPr txBox="1"/>
          <p:nvPr/>
        </p:nvSpPr>
        <p:spPr>
          <a:xfrm>
            <a:off x="6267159" y="6488668"/>
            <a:ext cx="2747605" cy="369332"/>
          </a:xfrm>
          <a:prstGeom prst="rect">
            <a:avLst/>
          </a:prstGeom>
          <a:noFill/>
        </p:spPr>
        <p:txBody>
          <a:bodyPr wrap="none" rtlCol="0">
            <a:spAutoFit/>
          </a:bodyPr>
          <a:lstStyle/>
          <a:p>
            <a:r>
              <a:rPr lang="en-US" dirty="0" smtClean="0">
                <a:solidFill>
                  <a:srgbClr val="7F7F7F"/>
                </a:solidFill>
              </a:rPr>
              <a:t>Gil</a:t>
            </a:r>
            <a:r>
              <a:rPr lang="en-US" dirty="0">
                <a:solidFill>
                  <a:srgbClr val="7F7F7F"/>
                </a:solidFill>
              </a:rPr>
              <a:t> </a:t>
            </a:r>
            <a:r>
              <a:rPr lang="en-US" dirty="0" smtClean="0">
                <a:solidFill>
                  <a:srgbClr val="7F7F7F"/>
                </a:solidFill>
              </a:rPr>
              <a:t>et al 2013, </a:t>
            </a:r>
            <a:r>
              <a:rPr lang="en-US" dirty="0" err="1" smtClean="0">
                <a:solidFill>
                  <a:srgbClr val="7F7F7F"/>
                </a:solidFill>
              </a:rPr>
              <a:t>Mol</a:t>
            </a:r>
            <a:r>
              <a:rPr lang="en-US" dirty="0" smtClean="0">
                <a:solidFill>
                  <a:srgbClr val="7F7F7F"/>
                </a:solidFill>
              </a:rPr>
              <a:t> </a:t>
            </a:r>
            <a:r>
              <a:rPr lang="en-US" dirty="0" err="1" smtClean="0">
                <a:solidFill>
                  <a:srgbClr val="7F7F7F"/>
                </a:solidFill>
              </a:rPr>
              <a:t>Biol</a:t>
            </a:r>
            <a:r>
              <a:rPr lang="en-US" dirty="0" smtClean="0">
                <a:solidFill>
                  <a:srgbClr val="7F7F7F"/>
                </a:solidFill>
              </a:rPr>
              <a:t> </a:t>
            </a:r>
            <a:r>
              <a:rPr lang="en-US" dirty="0" err="1" smtClean="0">
                <a:solidFill>
                  <a:srgbClr val="7F7F7F"/>
                </a:solidFill>
              </a:rPr>
              <a:t>Evol</a:t>
            </a:r>
            <a:endParaRPr lang="en-US" dirty="0">
              <a:solidFill>
                <a:srgbClr val="7F7F7F"/>
              </a:solidFill>
            </a:endParaRPr>
          </a:p>
        </p:txBody>
      </p:sp>
      <p:sp>
        <p:nvSpPr>
          <p:cNvPr id="2" name="TextBox 1"/>
          <p:cNvSpPr txBox="1"/>
          <p:nvPr/>
        </p:nvSpPr>
        <p:spPr>
          <a:xfrm>
            <a:off x="8008508" y="5300515"/>
            <a:ext cx="797364" cy="369332"/>
          </a:xfrm>
          <a:prstGeom prst="rect">
            <a:avLst/>
          </a:prstGeom>
          <a:noFill/>
        </p:spPr>
        <p:txBody>
          <a:bodyPr wrap="none" rtlCol="0">
            <a:spAutoFit/>
          </a:bodyPr>
          <a:lstStyle/>
          <a:p>
            <a:r>
              <a:rPr lang="en-US" dirty="0" smtClean="0"/>
              <a:t>Worse</a:t>
            </a:r>
            <a:endParaRPr lang="en-US" dirty="0"/>
          </a:p>
        </p:txBody>
      </p:sp>
      <p:sp>
        <p:nvSpPr>
          <p:cNvPr id="13" name="TextBox 12"/>
          <p:cNvSpPr txBox="1"/>
          <p:nvPr/>
        </p:nvSpPr>
        <p:spPr>
          <a:xfrm>
            <a:off x="8008508" y="2552214"/>
            <a:ext cx="1142373" cy="646331"/>
          </a:xfrm>
          <a:prstGeom prst="rect">
            <a:avLst/>
          </a:prstGeom>
          <a:noFill/>
        </p:spPr>
        <p:txBody>
          <a:bodyPr wrap="none" rtlCol="0">
            <a:spAutoFit/>
          </a:bodyPr>
          <a:lstStyle/>
          <a:p>
            <a:r>
              <a:rPr lang="en-US" dirty="0" smtClean="0"/>
              <a:t>Better</a:t>
            </a:r>
          </a:p>
          <a:p>
            <a:r>
              <a:rPr lang="en-US" dirty="0" smtClean="0"/>
              <a:t>(different)</a:t>
            </a:r>
            <a:endParaRPr lang="en-US" dirty="0"/>
          </a:p>
        </p:txBody>
      </p:sp>
      <p:sp>
        <p:nvSpPr>
          <p:cNvPr id="4" name="TextBox 3"/>
          <p:cNvSpPr txBox="1"/>
          <p:nvPr/>
        </p:nvSpPr>
        <p:spPr>
          <a:xfrm>
            <a:off x="7988917" y="4030595"/>
            <a:ext cx="700545" cy="369332"/>
          </a:xfrm>
          <a:prstGeom prst="rect">
            <a:avLst/>
          </a:prstGeom>
          <a:noFill/>
        </p:spPr>
        <p:txBody>
          <a:bodyPr wrap="none" rtlCol="0">
            <a:spAutoFit/>
          </a:bodyPr>
          <a:lstStyle/>
          <a:p>
            <a:r>
              <a:rPr lang="en-US" dirty="0"/>
              <a:t>S</a:t>
            </a:r>
            <a:r>
              <a:rPr lang="en-US" dirty="0" smtClean="0"/>
              <a:t>ame</a:t>
            </a:r>
            <a:endParaRPr lang="en-US" dirty="0"/>
          </a:p>
        </p:txBody>
      </p:sp>
      <p:sp>
        <p:nvSpPr>
          <p:cNvPr id="14" name="TextBox 13"/>
          <p:cNvSpPr txBox="1"/>
          <p:nvPr/>
        </p:nvSpPr>
        <p:spPr>
          <a:xfrm>
            <a:off x="1442578" y="2161716"/>
            <a:ext cx="2723296" cy="400110"/>
          </a:xfrm>
          <a:prstGeom prst="rect">
            <a:avLst/>
          </a:prstGeom>
          <a:noFill/>
        </p:spPr>
        <p:txBody>
          <a:bodyPr wrap="none" rtlCol="0">
            <a:spAutoFit/>
          </a:bodyPr>
          <a:lstStyle/>
          <a:p>
            <a:r>
              <a:rPr lang="en-US" sz="2000" dirty="0" smtClean="0"/>
              <a:t>Codon model fits worse:</a:t>
            </a:r>
            <a:endParaRPr lang="en-US" sz="2000" dirty="0"/>
          </a:p>
        </p:txBody>
      </p:sp>
      <p:sp>
        <p:nvSpPr>
          <p:cNvPr id="15" name="TextBox 14"/>
          <p:cNvSpPr txBox="1"/>
          <p:nvPr/>
        </p:nvSpPr>
        <p:spPr>
          <a:xfrm>
            <a:off x="5053983" y="2177733"/>
            <a:ext cx="2754489" cy="400110"/>
          </a:xfrm>
          <a:prstGeom prst="rect">
            <a:avLst/>
          </a:prstGeom>
          <a:noFill/>
        </p:spPr>
        <p:txBody>
          <a:bodyPr wrap="square" rtlCol="0">
            <a:spAutoFit/>
          </a:bodyPr>
          <a:lstStyle/>
          <a:p>
            <a:r>
              <a:rPr lang="en-US" sz="2000" dirty="0" smtClean="0">
                <a:solidFill>
                  <a:srgbClr val="C40000"/>
                </a:solidFill>
              </a:rPr>
              <a:t>Codon model fits better:</a:t>
            </a:r>
            <a:endParaRPr lang="en-US" sz="2000" dirty="0">
              <a:solidFill>
                <a:srgbClr val="C40000"/>
              </a:solidFill>
            </a:endParaRPr>
          </a:p>
        </p:txBody>
      </p:sp>
    </p:spTree>
    <p:extLst>
      <p:ext uri="{BB962C8B-B14F-4D97-AF65-F5344CB8AC3E}">
        <p14:creationId xmlns:p14="http://schemas.microsoft.com/office/powerpoint/2010/main" val="344430143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_human-mouse_aBayes.pdf"/>
          <p:cNvPicPr>
            <a:picLocks noChangeAspect="1"/>
          </p:cNvPicPr>
          <p:nvPr/>
        </p:nvPicPr>
        <p:blipFill rotWithShape="1">
          <a:blip r:embed="rId3">
            <a:extLst>
              <a:ext uri="{28A0092B-C50C-407E-A947-70E740481C1C}">
                <a14:useLocalDpi xmlns:a14="http://schemas.microsoft.com/office/drawing/2010/main" val="0"/>
              </a:ext>
            </a:extLst>
          </a:blip>
          <a:srcRect t="12425" r="33268" b="59374"/>
          <a:stretch/>
        </p:blipFill>
        <p:spPr>
          <a:xfrm>
            <a:off x="520688" y="3189523"/>
            <a:ext cx="8157941" cy="3447624"/>
          </a:xfrm>
          <a:prstGeom prst="rect">
            <a:avLst/>
          </a:prstGeom>
        </p:spPr>
      </p:pic>
      <p:sp>
        <p:nvSpPr>
          <p:cNvPr id="33" name="TextBox 32"/>
          <p:cNvSpPr txBox="1"/>
          <p:nvPr/>
        </p:nvSpPr>
        <p:spPr>
          <a:xfrm rot="16200000">
            <a:off x="7447314" y="4905851"/>
            <a:ext cx="2487818" cy="369332"/>
          </a:xfrm>
          <a:prstGeom prst="rect">
            <a:avLst/>
          </a:prstGeom>
          <a:noFill/>
        </p:spPr>
        <p:txBody>
          <a:bodyPr wrap="none" rtlCol="0">
            <a:spAutoFit/>
          </a:bodyPr>
          <a:lstStyle/>
          <a:p>
            <a:r>
              <a:rPr lang="en-US" i="1" dirty="0" smtClean="0">
                <a:solidFill>
                  <a:schemeClr val="bg1">
                    <a:lumMod val="50000"/>
                  </a:schemeClr>
                </a:solidFill>
              </a:rPr>
              <a:t>Unpublished, Anisimova</a:t>
            </a:r>
            <a:endParaRPr lang="en-US" i="1" dirty="0">
              <a:solidFill>
                <a:schemeClr val="bg1">
                  <a:lumMod val="50000"/>
                </a:schemeClr>
              </a:solidFill>
            </a:endParaRPr>
          </a:p>
        </p:txBody>
      </p:sp>
      <p:sp>
        <p:nvSpPr>
          <p:cNvPr id="3" name="TextBox 2"/>
          <p:cNvSpPr txBox="1"/>
          <p:nvPr/>
        </p:nvSpPr>
        <p:spPr>
          <a:xfrm>
            <a:off x="2495240" y="6396688"/>
            <a:ext cx="4671809" cy="369332"/>
          </a:xfrm>
          <a:prstGeom prst="rect">
            <a:avLst/>
          </a:prstGeom>
          <a:noFill/>
        </p:spPr>
        <p:txBody>
          <a:bodyPr wrap="none" rtlCol="0">
            <a:spAutoFit/>
          </a:bodyPr>
          <a:lstStyle/>
          <a:p>
            <a:r>
              <a:rPr lang="en-US" dirty="0" err="1" smtClean="0"/>
              <a:t>aBayes</a:t>
            </a:r>
            <a:r>
              <a:rPr lang="en-US" dirty="0" smtClean="0"/>
              <a:t> support (Anisimova et al 2011, </a:t>
            </a:r>
            <a:r>
              <a:rPr lang="en-US" dirty="0" err="1"/>
              <a:t>S</a:t>
            </a:r>
            <a:r>
              <a:rPr lang="en-US" dirty="0" err="1" smtClean="0"/>
              <a:t>yst</a:t>
            </a:r>
            <a:r>
              <a:rPr lang="en-US" dirty="0" smtClean="0"/>
              <a:t> </a:t>
            </a:r>
            <a:r>
              <a:rPr lang="en-US" dirty="0" err="1" smtClean="0"/>
              <a:t>Biol</a:t>
            </a:r>
            <a:r>
              <a:rPr lang="en-US" dirty="0" smtClean="0"/>
              <a:t>)</a:t>
            </a:r>
            <a:endParaRPr lang="en-US" dirty="0"/>
          </a:p>
        </p:txBody>
      </p:sp>
      <p:sp>
        <p:nvSpPr>
          <p:cNvPr id="4" name="TextBox 3"/>
          <p:cNvSpPr txBox="1"/>
          <p:nvPr/>
        </p:nvSpPr>
        <p:spPr>
          <a:xfrm>
            <a:off x="2027609" y="3885333"/>
            <a:ext cx="1582735" cy="830997"/>
          </a:xfrm>
          <a:prstGeom prst="rect">
            <a:avLst/>
          </a:prstGeom>
          <a:noFill/>
        </p:spPr>
        <p:txBody>
          <a:bodyPr wrap="none" rtlCol="0">
            <a:spAutoFit/>
          </a:bodyPr>
          <a:lstStyle/>
          <a:p>
            <a:pPr algn="ctr"/>
            <a:r>
              <a:rPr lang="en-US" sz="2400" dirty="0" smtClean="0"/>
              <a:t>Amino acid </a:t>
            </a:r>
          </a:p>
          <a:p>
            <a:pPr algn="ctr"/>
            <a:r>
              <a:rPr lang="en-US" sz="2400" dirty="0" smtClean="0"/>
              <a:t>model</a:t>
            </a:r>
            <a:endParaRPr lang="en-US" sz="2400" dirty="0"/>
          </a:p>
        </p:txBody>
      </p:sp>
      <p:sp>
        <p:nvSpPr>
          <p:cNvPr id="16" name="TextBox 15"/>
          <p:cNvSpPr txBox="1"/>
          <p:nvPr/>
        </p:nvSpPr>
        <p:spPr>
          <a:xfrm>
            <a:off x="6309342" y="3868507"/>
            <a:ext cx="996787" cy="830997"/>
          </a:xfrm>
          <a:prstGeom prst="rect">
            <a:avLst/>
          </a:prstGeom>
          <a:noFill/>
        </p:spPr>
        <p:txBody>
          <a:bodyPr wrap="none" rtlCol="0">
            <a:spAutoFit/>
          </a:bodyPr>
          <a:lstStyle/>
          <a:p>
            <a:pPr algn="ctr"/>
            <a:r>
              <a:rPr lang="en-US" sz="2400" dirty="0" smtClean="0"/>
              <a:t>Codon </a:t>
            </a:r>
          </a:p>
          <a:p>
            <a:pPr algn="ctr"/>
            <a:r>
              <a:rPr lang="en-US" sz="2400" dirty="0" smtClean="0"/>
              <a:t>model</a:t>
            </a:r>
            <a:endParaRPr lang="en-US" sz="2400" dirty="0"/>
          </a:p>
        </p:txBody>
      </p:sp>
      <p:sp>
        <p:nvSpPr>
          <p:cNvPr id="20" name="Title 1"/>
          <p:cNvSpPr txBox="1">
            <a:spLocks/>
          </p:cNvSpPr>
          <p:nvPr/>
        </p:nvSpPr>
        <p:spPr>
          <a:xfrm>
            <a:off x="0" y="19087"/>
            <a:ext cx="9144000" cy="1245811"/>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buNone/>
              <a:defRPr sz="3600" b="1">
                <a:solidFill>
                  <a:srgbClr val="C40000"/>
                </a:solidFill>
                <a:latin typeface="+mj-lt"/>
                <a:ea typeface="+mj-ea"/>
                <a:cs typeface="+mj-cs"/>
              </a:defRPr>
            </a:lvl1pPr>
          </a:lstStyle>
          <a:p>
            <a:r>
              <a:rPr lang="en-AU" dirty="0" err="1"/>
              <a:t>CodonPhyML</a:t>
            </a:r>
            <a:r>
              <a:rPr lang="en-AU" dirty="0"/>
              <a:t>: evaluating inferred splits</a:t>
            </a:r>
          </a:p>
        </p:txBody>
      </p:sp>
      <p:grpSp>
        <p:nvGrpSpPr>
          <p:cNvPr id="19" name="Group 18"/>
          <p:cNvGrpSpPr/>
          <p:nvPr/>
        </p:nvGrpSpPr>
        <p:grpSpPr>
          <a:xfrm>
            <a:off x="4720532" y="1083336"/>
            <a:ext cx="3934644" cy="2042148"/>
            <a:chOff x="4806242" y="1407088"/>
            <a:chExt cx="3934644" cy="2042148"/>
          </a:xfrm>
        </p:grpSpPr>
        <p:pic>
          <p:nvPicPr>
            <p:cNvPr id="29" name="Picture 28"/>
            <p:cNvPicPr>
              <a:picLocks noChangeAspect="1"/>
            </p:cNvPicPr>
            <p:nvPr/>
          </p:nvPicPr>
          <p:blipFill>
            <a:blip r:embed="rId4"/>
            <a:stretch>
              <a:fillRect/>
            </a:stretch>
          </p:blipFill>
          <p:spPr>
            <a:xfrm>
              <a:off x="7258130" y="1469541"/>
              <a:ext cx="1352047" cy="1942339"/>
            </a:xfrm>
            <a:prstGeom prst="rect">
              <a:avLst/>
            </a:prstGeom>
          </p:spPr>
        </p:pic>
        <p:grpSp>
          <p:nvGrpSpPr>
            <p:cNvPr id="2" name="Group 1"/>
            <p:cNvGrpSpPr/>
            <p:nvPr/>
          </p:nvGrpSpPr>
          <p:grpSpPr>
            <a:xfrm>
              <a:off x="4971989" y="1592262"/>
              <a:ext cx="753201" cy="1623566"/>
              <a:chOff x="205549" y="3624132"/>
              <a:chExt cx="753201" cy="1623566"/>
            </a:xfrm>
          </p:grpSpPr>
          <p:sp>
            <p:nvSpPr>
              <p:cNvPr id="8" name="Rectangle 7"/>
              <p:cNvSpPr/>
              <p:nvPr/>
            </p:nvSpPr>
            <p:spPr>
              <a:xfrm>
                <a:off x="244325" y="3624132"/>
                <a:ext cx="120650" cy="120650"/>
              </a:xfrm>
              <a:prstGeom prst="rect">
                <a:avLst/>
              </a:prstGeom>
              <a:solidFill>
                <a:srgbClr val="7BB0D5"/>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4325" y="4400252"/>
                <a:ext cx="120650" cy="120650"/>
              </a:xfrm>
              <a:prstGeom prst="rect">
                <a:avLst/>
              </a:prstGeom>
              <a:solidFill>
                <a:srgbClr val="FCA8C7"/>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224972" y="3801230"/>
                <a:ext cx="733778" cy="332493"/>
              </a:xfrm>
              <a:prstGeom prst="rect">
                <a:avLst/>
              </a:prstGeom>
            </p:spPr>
          </p:pic>
          <p:pic>
            <p:nvPicPr>
              <p:cNvPr id="11" name="Picture 10"/>
              <p:cNvPicPr>
                <a:picLocks noChangeAspect="1"/>
              </p:cNvPicPr>
              <p:nvPr/>
            </p:nvPicPr>
            <p:blipFill>
              <a:blip r:embed="rId6"/>
              <a:stretch>
                <a:fillRect/>
              </a:stretch>
            </p:blipFill>
            <p:spPr>
              <a:xfrm>
                <a:off x="223157" y="4607068"/>
                <a:ext cx="604687" cy="310017"/>
              </a:xfrm>
              <a:prstGeom prst="rect">
                <a:avLst/>
              </a:prstGeom>
            </p:spPr>
          </p:pic>
          <p:pic>
            <p:nvPicPr>
              <p:cNvPr id="12" name="Picture 11"/>
              <p:cNvPicPr>
                <a:picLocks noChangeAspect="1"/>
              </p:cNvPicPr>
              <p:nvPr/>
            </p:nvPicPr>
            <p:blipFill>
              <a:blip r:embed="rId7"/>
              <a:stretch>
                <a:fillRect/>
              </a:stretch>
            </p:blipFill>
            <p:spPr>
              <a:xfrm>
                <a:off x="205549" y="4926235"/>
                <a:ext cx="627011" cy="321463"/>
              </a:xfrm>
              <a:prstGeom prst="rect">
                <a:avLst/>
              </a:prstGeom>
            </p:spPr>
          </p:pic>
        </p:grpSp>
        <p:sp>
          <p:nvSpPr>
            <p:cNvPr id="5" name="TextBox 4"/>
            <p:cNvSpPr txBox="1"/>
            <p:nvPr/>
          </p:nvSpPr>
          <p:spPr>
            <a:xfrm>
              <a:off x="5865491" y="1705940"/>
              <a:ext cx="854734" cy="369332"/>
            </a:xfrm>
            <a:prstGeom prst="rect">
              <a:avLst/>
            </a:prstGeom>
            <a:noFill/>
          </p:spPr>
          <p:txBody>
            <a:bodyPr wrap="none" rtlCol="0">
              <a:spAutoFit/>
            </a:bodyPr>
            <a:lstStyle/>
            <a:p>
              <a:r>
                <a:rPr lang="en-US" dirty="0" smtClean="0">
                  <a:solidFill>
                    <a:schemeClr val="tx2">
                      <a:lumMod val="75000"/>
                    </a:schemeClr>
                  </a:solidFill>
                </a:rPr>
                <a:t>correct</a:t>
              </a:r>
              <a:endParaRPr lang="en-US" dirty="0">
                <a:solidFill>
                  <a:schemeClr val="tx2">
                    <a:lumMod val="75000"/>
                  </a:schemeClr>
                </a:solidFill>
              </a:endParaRPr>
            </a:p>
          </p:txBody>
        </p:sp>
        <p:sp>
          <p:nvSpPr>
            <p:cNvPr id="13" name="TextBox 12"/>
            <p:cNvSpPr txBox="1"/>
            <p:nvPr/>
          </p:nvSpPr>
          <p:spPr>
            <a:xfrm>
              <a:off x="5865491" y="2700549"/>
              <a:ext cx="781810" cy="369332"/>
            </a:xfrm>
            <a:prstGeom prst="rect">
              <a:avLst/>
            </a:prstGeom>
            <a:noFill/>
          </p:spPr>
          <p:txBody>
            <a:bodyPr wrap="none" rtlCol="0">
              <a:spAutoFit/>
            </a:bodyPr>
            <a:lstStyle/>
            <a:p>
              <a:r>
                <a:rPr lang="en-US" dirty="0" smtClean="0">
                  <a:solidFill>
                    <a:srgbClr val="C40000"/>
                  </a:solidFill>
                </a:rPr>
                <a:t>wrong</a:t>
              </a:r>
              <a:endParaRPr lang="en-US" dirty="0">
                <a:solidFill>
                  <a:srgbClr val="C40000"/>
                </a:solidFill>
              </a:endParaRPr>
            </a:p>
          </p:txBody>
        </p:sp>
        <p:sp>
          <p:nvSpPr>
            <p:cNvPr id="14" name="Rectangle 13"/>
            <p:cNvSpPr/>
            <p:nvPr/>
          </p:nvSpPr>
          <p:spPr>
            <a:xfrm>
              <a:off x="4806242" y="1407088"/>
              <a:ext cx="3934644" cy="204214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6862278" y="1954981"/>
              <a:ext cx="3958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862278" y="2894365"/>
              <a:ext cx="395852" cy="0"/>
            </a:xfrm>
            <a:prstGeom prst="straightConnector1">
              <a:avLst/>
            </a:prstGeom>
            <a:ln>
              <a:solidFill>
                <a:srgbClr val="C40000"/>
              </a:solidFill>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412363" y="1688226"/>
            <a:ext cx="3783759" cy="954107"/>
          </a:xfrm>
          <a:prstGeom prst="rect">
            <a:avLst/>
          </a:prstGeom>
          <a:noFill/>
        </p:spPr>
        <p:txBody>
          <a:bodyPr wrap="square" rtlCol="0">
            <a:spAutoFit/>
          </a:bodyPr>
          <a:lstStyle/>
          <a:p>
            <a:r>
              <a:rPr lang="en-US" sz="2800" dirty="0" smtClean="0">
                <a:solidFill>
                  <a:srgbClr val="7F7F7F"/>
                </a:solidFill>
              </a:rPr>
              <a:t>22 mammalian species</a:t>
            </a:r>
          </a:p>
          <a:p>
            <a:r>
              <a:rPr lang="en-US" sz="2800" dirty="0">
                <a:solidFill>
                  <a:srgbClr val="7F7F7F"/>
                </a:solidFill>
              </a:rPr>
              <a:t>72 </a:t>
            </a:r>
            <a:r>
              <a:rPr lang="en-US" sz="2800" dirty="0" smtClean="0">
                <a:solidFill>
                  <a:srgbClr val="7F7F7F"/>
                </a:solidFill>
              </a:rPr>
              <a:t>protein </a:t>
            </a:r>
            <a:r>
              <a:rPr lang="en-US" sz="2800" dirty="0" err="1" smtClean="0">
                <a:solidFill>
                  <a:srgbClr val="7F7F7F"/>
                </a:solidFill>
              </a:rPr>
              <a:t>orthologs</a:t>
            </a:r>
            <a:endParaRPr lang="en-US" sz="2800" dirty="0" smtClean="0">
              <a:solidFill>
                <a:srgbClr val="7F7F7F"/>
              </a:solidFill>
            </a:endParaRPr>
          </a:p>
        </p:txBody>
      </p:sp>
    </p:spTree>
    <p:extLst>
      <p:ext uri="{BB962C8B-B14F-4D97-AF65-F5344CB8AC3E}">
        <p14:creationId xmlns:p14="http://schemas.microsoft.com/office/powerpoint/2010/main" val="234359216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42334"/>
            <a:ext cx="9144000" cy="1245811"/>
          </a:xfrm>
          <a:noFill/>
          <a:ln>
            <a:solidFill>
              <a:srgbClr val="FFFFFF"/>
            </a:solidFill>
          </a:ln>
        </p:spPr>
        <p:txBody>
          <a:bodyPr vert="horz" lIns="91440" tIns="45720" rIns="91440" bIns="45720" rtlCol="0" anchor="ctr">
            <a:noAutofit/>
          </a:bodyPr>
          <a:lstStyle/>
          <a:p>
            <a:r>
              <a:rPr lang="en-AU" sz="3600" b="1" dirty="0">
                <a:solidFill>
                  <a:srgbClr val="C40000"/>
                </a:solidFill>
              </a:rPr>
              <a:t>http://</a:t>
            </a:r>
            <a:r>
              <a:rPr lang="en-AU" sz="3600" b="1" dirty="0" err="1">
                <a:solidFill>
                  <a:srgbClr val="C40000"/>
                </a:solidFill>
              </a:rPr>
              <a:t>sourceforge.net</a:t>
            </a:r>
            <a:r>
              <a:rPr lang="en-AU" sz="3600" b="1" dirty="0">
                <a:solidFill>
                  <a:srgbClr val="C40000"/>
                </a:solidFill>
              </a:rPr>
              <a:t>/projects/</a:t>
            </a:r>
            <a:r>
              <a:rPr lang="en-AU" sz="3600" b="1" dirty="0" err="1">
                <a:solidFill>
                  <a:srgbClr val="C40000"/>
                </a:solidFill>
              </a:rPr>
              <a:t>codonphyml</a:t>
            </a:r>
            <a:endParaRPr lang="en-AU" sz="3600" b="1" dirty="0">
              <a:solidFill>
                <a:srgbClr val="C40000"/>
              </a:solidFill>
            </a:endParaRPr>
          </a:p>
        </p:txBody>
      </p:sp>
      <p:pic>
        <p:nvPicPr>
          <p:cNvPr id="3" name="Picture 2"/>
          <p:cNvPicPr>
            <a:picLocks noChangeAspect="1"/>
          </p:cNvPicPr>
          <p:nvPr/>
        </p:nvPicPr>
        <p:blipFill>
          <a:blip r:embed="rId2"/>
          <a:stretch>
            <a:fillRect/>
          </a:stretch>
        </p:blipFill>
        <p:spPr>
          <a:xfrm>
            <a:off x="837306" y="1203477"/>
            <a:ext cx="5402410" cy="4929699"/>
          </a:xfrm>
          <a:prstGeom prst="rect">
            <a:avLst/>
          </a:prstGeom>
        </p:spPr>
      </p:pic>
      <p:pic>
        <p:nvPicPr>
          <p:cNvPr id="2" name="Picture 1" descr="Mol Biol Evol-2013-Cover _ standing material-i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817" y="3059093"/>
            <a:ext cx="2635498" cy="3469629"/>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741626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don_tree_fewcodonleaves_orangesky.pdf"/>
          <p:cNvPicPr>
            <a:picLocks noChangeAspect="1"/>
          </p:cNvPicPr>
          <p:nvPr/>
        </p:nvPicPr>
        <p:blipFill rotWithShape="1">
          <a:blip r:embed="rId3">
            <a:extLst>
              <a:ext uri="{28A0092B-C50C-407E-A947-70E740481C1C}">
                <a14:useLocalDpi xmlns:a14="http://schemas.microsoft.com/office/drawing/2010/main" val="0"/>
              </a:ext>
            </a:extLst>
          </a:blip>
          <a:srcRect t="-107" b="1"/>
          <a:stretch/>
        </p:blipFill>
        <p:spPr>
          <a:xfrm>
            <a:off x="0" y="0"/>
            <a:ext cx="9144000" cy="6858000"/>
          </a:xfrm>
          <a:prstGeom prst="rect">
            <a:avLst/>
          </a:prstGeom>
        </p:spPr>
      </p:pic>
      <p:sp>
        <p:nvSpPr>
          <p:cNvPr id="3" name="Rectangle 2"/>
          <p:cNvSpPr/>
          <p:nvPr/>
        </p:nvSpPr>
        <p:spPr>
          <a:xfrm>
            <a:off x="5741318" y="3502812"/>
            <a:ext cx="3255414" cy="1240027"/>
          </a:xfrm>
          <a:prstGeom prst="rect">
            <a:avLst/>
          </a:prstGeom>
          <a:noFill/>
        </p:spPr>
        <p:txBody>
          <a:bodyPr wrap="none" lIns="91440" tIns="45720" rIns="91440" bIns="45720">
            <a:prstTxWarp prst="textCascadeDown">
              <a:avLst>
                <a:gd name="adj" fmla="val 42142"/>
              </a:avLst>
            </a:prstTxWarp>
            <a:spAutoFit/>
            <a:scene3d>
              <a:camera prst="perspectiveHeroicExtremeLeftFacing"/>
              <a:lightRig rig="threePt" dir="t"/>
            </a:scene3d>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Questions?</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ndParaRPr>
          </a:p>
        </p:txBody>
      </p:sp>
    </p:spTree>
    <p:extLst>
      <p:ext uri="{BB962C8B-B14F-4D97-AF65-F5344CB8AC3E}">
        <p14:creationId xmlns:p14="http://schemas.microsoft.com/office/powerpoint/2010/main" val="331528804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9144000" cy="1168399"/>
          </a:xfrm>
          <a:prstGeom prst="rect">
            <a:avLst/>
          </a:prstGeom>
          <a:noFill/>
          <a:ln>
            <a:solidFill>
              <a:srgbClr val="FFFFFF"/>
            </a:solidFill>
          </a:ln>
        </p:spPr>
        <p:txBody>
          <a:bodyPr vert="horz" lIns="91440" tIns="45720" rIns="91440" bIns="45720" rtlCol="0" anchor="ctr">
            <a:noAutofit/>
          </a:bodyPr>
          <a:lstStyle>
            <a:defPPr>
              <a:defRPr lang="en-US"/>
            </a:defPPr>
            <a:lvl1pPr algn="ctr">
              <a:spcBef>
                <a:spcPct val="0"/>
              </a:spcBef>
              <a:defRPr sz="3600" b="1">
                <a:solidFill>
                  <a:srgbClr val="C40000"/>
                </a:solidFill>
                <a:latin typeface="+mj-lt"/>
                <a:ea typeface="+mj-ea"/>
                <a:cs typeface="+mj-cs"/>
              </a:defRPr>
            </a:lvl1pPr>
          </a:lstStyle>
          <a:p>
            <a:r>
              <a:rPr lang="en-US" dirty="0" smtClean="0"/>
              <a:t>Remaining exercises</a:t>
            </a:r>
            <a:endParaRPr lang="en-US" dirty="0"/>
          </a:p>
        </p:txBody>
      </p:sp>
      <p:sp>
        <p:nvSpPr>
          <p:cNvPr id="7" name="TextBox 6"/>
          <p:cNvSpPr txBox="1"/>
          <p:nvPr/>
        </p:nvSpPr>
        <p:spPr>
          <a:xfrm>
            <a:off x="675249" y="1696928"/>
            <a:ext cx="8263765" cy="2308324"/>
          </a:xfrm>
          <a:prstGeom prst="rect">
            <a:avLst/>
          </a:prstGeom>
          <a:noFill/>
        </p:spPr>
        <p:txBody>
          <a:bodyPr wrap="square" rtlCol="0">
            <a:spAutoFit/>
          </a:bodyPr>
          <a:lstStyle/>
          <a:p>
            <a:r>
              <a:rPr lang="en-US" sz="3600" dirty="0" smtClean="0">
                <a:solidFill>
                  <a:srgbClr val="7F7F7F"/>
                </a:solidFill>
              </a:rPr>
              <a:t>Focus:</a:t>
            </a:r>
          </a:p>
          <a:p>
            <a:endParaRPr lang="en-US" sz="3600" dirty="0" smtClean="0">
              <a:solidFill>
                <a:srgbClr val="7F7F7F"/>
              </a:solidFill>
            </a:endParaRPr>
          </a:p>
          <a:p>
            <a:r>
              <a:rPr lang="en-US" sz="3600" dirty="0" smtClean="0">
                <a:solidFill>
                  <a:srgbClr val="7F7F7F"/>
                </a:solidFill>
              </a:rPr>
              <a:t>ML estimation with branch-</a:t>
            </a:r>
            <a:r>
              <a:rPr lang="de-CH" sz="3600" dirty="0" err="1" smtClean="0">
                <a:solidFill>
                  <a:srgbClr val="7F7F7F"/>
                </a:solidFill>
              </a:rPr>
              <a:t>site</a:t>
            </a:r>
            <a:r>
              <a:rPr lang="de-CH" sz="3600" dirty="0" smtClean="0">
                <a:solidFill>
                  <a:srgbClr val="7F7F7F"/>
                </a:solidFill>
              </a:rPr>
              <a:t> </a:t>
            </a:r>
            <a:r>
              <a:rPr lang="en-US" sz="3600" dirty="0" smtClean="0">
                <a:solidFill>
                  <a:srgbClr val="7F7F7F"/>
                </a:solidFill>
              </a:rPr>
              <a:t>models</a:t>
            </a:r>
          </a:p>
          <a:p>
            <a:r>
              <a:rPr lang="en-US" sz="3600" dirty="0" smtClean="0">
                <a:solidFill>
                  <a:srgbClr val="7F7F7F"/>
                </a:solidFill>
              </a:rPr>
              <a:t>Try out with codon tree (</a:t>
            </a:r>
            <a:r>
              <a:rPr lang="en-US" sz="3600" dirty="0" err="1" smtClean="0">
                <a:solidFill>
                  <a:srgbClr val="7F7F7F"/>
                </a:solidFill>
              </a:rPr>
              <a:t>CodonPhyML</a:t>
            </a:r>
            <a:r>
              <a:rPr lang="en-US" sz="3600" dirty="0" smtClean="0">
                <a:solidFill>
                  <a:srgbClr val="7F7F7F"/>
                </a:solidFill>
              </a:rPr>
              <a:t>)</a:t>
            </a:r>
            <a:endParaRPr lang="en-US" sz="3600" dirty="0">
              <a:solidFill>
                <a:srgbClr val="7F7F7F"/>
              </a:solidFill>
            </a:endParaRPr>
          </a:p>
        </p:txBody>
      </p:sp>
    </p:spTree>
    <p:extLst>
      <p:ext uri="{BB962C8B-B14F-4D97-AF65-F5344CB8AC3E}">
        <p14:creationId xmlns:p14="http://schemas.microsoft.com/office/powerpoint/2010/main" val="10494024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13087</TotalTime>
  <Words>7047</Words>
  <Application>Microsoft Macintosh PowerPoint</Application>
  <PresentationFormat>On-screen Show (4:3)</PresentationFormat>
  <Paragraphs>1375</Paragraphs>
  <Slides>99</Slides>
  <Notes>65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99</vt:i4>
      </vt:variant>
    </vt:vector>
  </HeadingPairs>
  <TitlesOfParts>
    <vt:vector size="102" baseType="lpstr">
      <vt:lpstr>Office Theme</vt:lpstr>
      <vt:lpstr>Equation</vt:lpstr>
      <vt:lpstr>Image</vt:lpstr>
      <vt:lpstr>Detecting positive selection with Markov models of codon substitution</vt:lpstr>
      <vt:lpstr>PowerPoint Presentation</vt:lpstr>
      <vt:lpstr>PowerPoint Presentation</vt:lpstr>
      <vt:lpstr>Evolutionary conservation means function</vt:lpstr>
      <vt:lpstr>Conservation    function</vt:lpstr>
      <vt:lpstr>High variability may also mean functional significance, if the variability is driven by selection</vt:lpstr>
      <vt:lpstr>There are two main explanations for genetic variation observed within a population or between species:</vt:lpstr>
      <vt:lpstr>PowerPoint Presentation</vt:lpstr>
      <vt:lpstr>PowerPoint Presentation</vt:lpstr>
      <vt:lpstr>PowerPoint Presentation</vt:lpstr>
      <vt:lpstr>Neutrality and selection tests</vt:lpstr>
      <vt:lpstr>PowerPoint Presentation</vt:lpstr>
      <vt:lpstr>PowerPoint Presentation</vt:lpstr>
      <vt:lpstr>PowerPoint Presentation</vt:lpstr>
      <vt:lpstr>PowerPoint Presentation</vt:lpstr>
      <vt:lpstr>PowerPoint Presentation</vt:lpstr>
      <vt:lpstr>PowerPoint Presentation</vt:lpstr>
      <vt:lpstr>Counting sites (S and N)</vt:lpstr>
      <vt:lpstr>Counting differences</vt:lpstr>
      <vt:lpstr>The impact of κ</vt:lpstr>
      <vt:lpstr>Codon usage bias</vt:lpstr>
      <vt:lpstr>Correcting for multiple hits</vt:lpstr>
      <vt:lpstr>PowerPoint Presentation</vt:lpstr>
      <vt:lpstr>Human &amp; orangutan 2-globin genes: 142 codons</vt:lpstr>
      <vt:lpstr>Software</vt:lpstr>
      <vt:lpstr>PowerPoint Presentation</vt:lpstr>
      <vt:lpstr>Types of codon substitution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Prediction of sites with Bayesian approach</vt:lpstr>
      <vt:lpstr>Empirical Bayesian calculation of posterior probabilities that a site is under positive selection with  &gt; 1. </vt:lpstr>
      <vt:lpstr>PowerPoint Presentation</vt:lpstr>
      <vt:lpstr>25 sites identified  under M2a  All sites cluster together in the antigen recognition domain (blue)  Yang and Swanson (2002)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Alternatively, use covarion models</vt:lpstr>
      <vt:lpstr>PowerPoint Presentation</vt:lpstr>
      <vt:lpstr>Markov Modulated Codon Model</vt:lpstr>
      <vt:lpstr>Markov Modulated Codon Model</vt:lpstr>
      <vt:lpstr>LRTs of temporal variation in selection</vt:lpstr>
      <vt:lpstr>LRTs of temporal variation in selection</vt:lpstr>
      <vt:lpstr>PowerPoint Presentation</vt:lpstr>
      <vt:lpstr>PowerPoint Presentation</vt:lpstr>
      <vt:lpstr>PowerPoint Presentation</vt:lpstr>
      <vt:lpstr>Anisimova et al 2007 BMC Evol Biol 12 complete genomes Positive selection in 136 genes:     29% connected to virulence    10% no ascribable function    7% essential to S. pneumoniae     19% with body-site specific patterns of gene expression during invasive disease in S. pyogenes (infected blood,  cerebrospinal fluid,  epithelial cell contact)  </vt:lpstr>
      <vt:lpstr>PowerPoint Presentation</vt:lpstr>
      <vt:lpstr>PowerPoint Presentation</vt:lpstr>
      <vt:lpstr>PowerPoint Presentation</vt:lpstr>
      <vt:lpstr>Which proteins are under positive selection?</vt:lpstr>
      <vt:lpstr>PowerPoint Presentation</vt:lpstr>
      <vt:lpstr>Detecting positive selection</vt:lpstr>
      <vt:lpstr>Testing for positive selection</vt:lpstr>
      <vt:lpstr>PowerPoint Presentation</vt:lpstr>
      <vt:lpstr>Criticisms on codon models</vt:lpstr>
      <vt:lpstr>PowerPoint Presentation</vt:lpstr>
      <vt:lpstr>The many faces of codon models</vt:lpstr>
      <vt:lpstr>PowerPoint Presentation</vt:lpstr>
      <vt:lpstr>PowerPoint Presentation</vt:lpstr>
      <vt:lpstr>PowerPoint Presentation</vt:lpstr>
      <vt:lpstr>PowerPoint Presentation</vt:lpstr>
      <vt:lpstr>http://sourceforge.net/projects/codonphyml</vt:lpstr>
      <vt:lpstr>PowerPoint Presentation</vt:lpstr>
      <vt:lpstr>PowerPoint Presentation</vt:lpstr>
    </vt:vector>
  </TitlesOfParts>
  <Company>ETHZ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Anisimova</dc:creator>
  <cp:lastModifiedBy>Maria Anisimova</cp:lastModifiedBy>
  <cp:revision>402</cp:revision>
  <dcterms:created xsi:type="dcterms:W3CDTF">2011-01-24T10:51:23Z</dcterms:created>
  <dcterms:modified xsi:type="dcterms:W3CDTF">2017-06-14T06:23:12Z</dcterms:modified>
</cp:coreProperties>
</file>